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7" r:id="rId2"/>
    <p:sldId id="370" r:id="rId3"/>
    <p:sldId id="368" r:id="rId4"/>
    <p:sldId id="369" r:id="rId5"/>
    <p:sldId id="371" r:id="rId6"/>
    <p:sldId id="372" r:id="rId7"/>
    <p:sldId id="374" r:id="rId8"/>
    <p:sldId id="373" r:id="rId9"/>
    <p:sldId id="375" r:id="rId10"/>
    <p:sldId id="376" r:id="rId11"/>
    <p:sldId id="377" r:id="rId12"/>
    <p:sldId id="378" r:id="rId13"/>
    <p:sldId id="379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1523EC85-5C61-4AA0-97B2-46982705CF4C}">
          <p14:sldIdLst>
            <p14:sldId id="257"/>
            <p14:sldId id="370"/>
            <p14:sldId id="368"/>
            <p14:sldId id="369"/>
            <p14:sldId id="371"/>
            <p14:sldId id="372"/>
            <p14:sldId id="374"/>
            <p14:sldId id="373"/>
            <p14:sldId id="375"/>
            <p14:sldId id="376"/>
            <p14:sldId id="377"/>
            <p14:sldId id="378"/>
            <p14:sldId id="37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nnon McMahon" initials="SM" lastIdx="5" clrIdx="0">
    <p:extLst/>
  </p:cmAuthor>
  <p:cmAuthor id="2" name="Ann M. Walsh -DHMH-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0020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3" autoAdjust="0"/>
    <p:restoredTop sz="95376" autoAdjust="0"/>
  </p:normalViewPr>
  <p:slideViewPr>
    <p:cSldViewPr snapToGrid="0">
      <p:cViewPr>
        <p:scale>
          <a:sx n="58" d="100"/>
          <a:sy n="58" d="100"/>
        </p:scale>
        <p:origin x="-1656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1334" y="43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2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F440528-71DC-4C5D-BAA4-7D139B284303}" type="datetimeFigureOut">
              <a:rPr lang="en-US" smtClean="0"/>
              <a:pPr/>
              <a:t>7/11/2017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15AE952-57FF-402E-B181-5BBE1BB714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236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2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BE61B2C-3CA2-43F2-8E62-E3F0FA755BC7}" type="datetimeFigureOut">
              <a:rPr lang="en-US" smtClean="0"/>
              <a:pPr/>
              <a:t>7/11/2017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1"/>
            <a:ext cx="5608320" cy="366045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28A7C8C-EAB2-46DC-92EF-FA841598E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1814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7346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477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sz="1600" b="1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1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7254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C487EDA-0124-4F26-A91F-677873D424A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3024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A0F078A-12ED-463C-BC60-3EB6EFC2208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88548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9E552C9-CEF8-48F8-967D-F048691885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37175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A33A847-C159-4F85-8CA8-32D7E1D25BC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733557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1800" baseline="0"/>
            </a:lvl1pPr>
          </a:lstStyle>
          <a:p>
            <a:r>
              <a:rPr lang="en-US" dirty="0" smtClean="0"/>
              <a:t>CLICK TO EDIT MASTER TITLE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1" name="Picture 3" descr="C:\Users\MCRegan\Desktop\blue_wb_logo_circ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508" y="6334010"/>
            <a:ext cx="531057" cy="53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92481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4A1A8F2-0B66-4C4D-958C-B2CC6B9CE7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705084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9D45F62-F7C7-4336-9481-C618B1908BA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48234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DAC00422-8766-4565-A0AB-C81CA0562F4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633463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87338"/>
            <a:ext cx="8229600" cy="1143000"/>
          </a:xfrm>
          <a:prstGeom prst="rect">
            <a:avLst/>
          </a:prstGeom>
        </p:spPr>
        <p:txBody>
          <a:bodyPr/>
          <a:lstStyle>
            <a:lvl1pPr algn="ctr">
              <a:defRPr sz="18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327679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F34340A-F0E2-4EE0-B624-A06197BF12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85666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2C4FB64-0700-4E91-802D-FD33C8A1884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93941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5ED0395-02B3-46DB-83E1-A8F61B9954F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08919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MCRegan\Downloads\template4-01 (3)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0" y="944881"/>
            <a:ext cx="9144000" cy="45719"/>
          </a:xfrm>
          <a:prstGeom prst="rect">
            <a:avLst/>
          </a:prstGeom>
          <a:gradFill>
            <a:gsLst>
              <a:gs pos="0">
                <a:srgbClr val="C00000"/>
              </a:gs>
              <a:gs pos="30000">
                <a:srgbClr val="FF0000"/>
              </a:gs>
              <a:gs pos="54000">
                <a:srgbClr val="FFC000"/>
              </a:gs>
              <a:gs pos="84000">
                <a:srgbClr val="FFC000"/>
              </a:gs>
              <a:gs pos="100000">
                <a:srgbClr val="FFFF00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800" b="1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370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anose="020F0502020204030204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anose="020F0502020204030204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anose="020F0502020204030204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Calibri" panose="020F0502020204030204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dhmh.naloxone@maryland.gov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ha.health.maryland.gov/NALOXONE/Pages/Statewide-Standing-Order.asp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dhmh.naloxone@maryland.go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MCRegan\Downloads\template4-01 (3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4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399" y="721631"/>
            <a:ext cx="8077200" cy="3794613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b="1" dirty="0" smtClean="0">
                <a:cs typeface="Times New Roman" pitchFamily="18" charset="0"/>
              </a:rPr>
              <a:t/>
            </a:r>
            <a:br>
              <a:rPr lang="en-US" sz="3400" b="1" dirty="0" smtClean="0">
                <a:cs typeface="Times New Roman" pitchFamily="18" charset="0"/>
              </a:rPr>
            </a:br>
            <a:r>
              <a:rPr lang="en-US" sz="3600" b="1" dirty="0" smtClean="0">
                <a:cs typeface="Times New Roman" pitchFamily="18" charset="0"/>
              </a:rPr>
              <a:t/>
            </a:r>
            <a:br>
              <a:rPr lang="en-US" sz="3600" b="1" dirty="0" smtClean="0">
                <a:cs typeface="Times New Roman" pitchFamily="18" charset="0"/>
              </a:rPr>
            </a:br>
            <a:r>
              <a:rPr lang="en-US" sz="3600" b="1" dirty="0" smtClean="0">
                <a:cs typeface="Times New Roman" pitchFamily="18" charset="0"/>
              </a:rPr>
              <a:t/>
            </a:r>
            <a:br>
              <a:rPr lang="en-US" sz="3600" b="1" dirty="0" smtClean="0">
                <a:cs typeface="Times New Roman" pitchFamily="18" charset="0"/>
              </a:rPr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2017 HOPE Act: Impact on Naloxone Access &amp; the Maryland Overdose Response Program</a:t>
            </a:r>
            <a:r>
              <a:rPr lang="en-US" sz="18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en-US" sz="1800" b="1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4103" y="690993"/>
            <a:ext cx="1995789" cy="2125747"/>
          </a:xfrm>
          <a:prstGeom prst="rect">
            <a:avLst/>
          </a:prstGeom>
        </p:spPr>
      </p:pic>
      <p:pic>
        <p:nvPicPr>
          <p:cNvPr id="7" name="Picture 3" descr="C:\Users\MCRegan\Desktop\blue_wb_logo_circ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508" y="6334010"/>
            <a:ext cx="531057" cy="53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25228" y="4507606"/>
            <a:ext cx="44935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cs typeface="Times New Roman" pitchFamily="18" charset="0"/>
              </a:rPr>
              <a:t>Michael </a:t>
            </a:r>
            <a:r>
              <a:rPr lang="en-US" dirty="0" err="1" smtClean="0">
                <a:cs typeface="Times New Roman" pitchFamily="18" charset="0"/>
              </a:rPr>
              <a:t>Baier</a:t>
            </a:r>
            <a:endParaRPr lang="en-US" dirty="0" smtClean="0">
              <a:cs typeface="Times New Roman" pitchFamily="18" charset="0"/>
            </a:endParaRPr>
          </a:p>
          <a:p>
            <a:pPr algn="ctr"/>
            <a:r>
              <a:rPr lang="en-US" dirty="0" smtClean="0">
                <a:cs typeface="Times New Roman" pitchFamily="18" charset="0"/>
              </a:rPr>
              <a:t>Director, Office of Prevention</a:t>
            </a:r>
          </a:p>
          <a:p>
            <a:pPr algn="ctr"/>
            <a:r>
              <a:rPr lang="en-US" dirty="0" smtClean="0">
                <a:cs typeface="Times New Roman" pitchFamily="18" charset="0"/>
              </a:rPr>
              <a:t>Department </a:t>
            </a:r>
            <a:r>
              <a:rPr lang="en-US" dirty="0">
                <a:cs typeface="Times New Roman" pitchFamily="18" charset="0"/>
              </a:rPr>
              <a:t>of Health and Mental Hygiene</a:t>
            </a:r>
            <a:br>
              <a:rPr lang="en-US" dirty="0">
                <a:cs typeface="Times New Roman" pitchFamily="18" charset="0"/>
              </a:rPr>
            </a:br>
            <a:r>
              <a:rPr lang="en-US" dirty="0">
                <a:cs typeface="Times New Roman" pitchFamily="18" charset="0"/>
              </a:rPr>
              <a:t>Behavioral Health Administration</a:t>
            </a:r>
            <a:br>
              <a:rPr lang="en-US" dirty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Tuesday June 6,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5715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89" y="218942"/>
            <a:ext cx="8809149" cy="656822"/>
          </a:xfrm>
        </p:spPr>
        <p:txBody>
          <a:bodyPr/>
          <a:lstStyle/>
          <a:p>
            <a:pPr marL="0" indent="0"/>
            <a:r>
              <a:rPr lang="en-US" sz="3600" b="1" dirty="0" smtClean="0"/>
              <a:t>Standing Orders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4321" y="969137"/>
            <a:ext cx="8229600" cy="4525963"/>
          </a:xfrm>
        </p:spPr>
        <p:txBody>
          <a:bodyPr/>
          <a:lstStyle/>
          <a:p>
            <a:r>
              <a:rPr lang="en-US" sz="2800" dirty="0" smtClean="0"/>
              <a:t>May be issued by a licensed healthcare provider w/ prescribing authority who:</a:t>
            </a:r>
          </a:p>
          <a:p>
            <a:pPr lvl="1"/>
            <a:r>
              <a:rPr lang="en-US" dirty="0" smtClean="0"/>
              <a:t>Is employed by DHMH or LHD</a:t>
            </a:r>
          </a:p>
          <a:p>
            <a:pPr lvl="1"/>
            <a:r>
              <a:rPr lang="en-US" b="1" dirty="0" smtClean="0"/>
              <a:t>Has a written agreement w/ AE to establish dispensing protocols</a:t>
            </a:r>
          </a:p>
          <a:p>
            <a:r>
              <a:rPr lang="en-US" sz="2800" dirty="0" smtClean="0"/>
              <a:t>Pharmacists &amp; employee/volunteer of AE may still dispense under SO</a:t>
            </a:r>
          </a:p>
          <a:p>
            <a:r>
              <a:rPr lang="en-US" sz="2800" dirty="0" smtClean="0"/>
              <a:t> Effective 6/1/17 (regulations to contrary nullified):</a:t>
            </a:r>
          </a:p>
          <a:p>
            <a:pPr lvl="1"/>
            <a:r>
              <a:rPr lang="en-US" dirty="0" smtClean="0"/>
              <a:t>Prescribers may issue SO allowing dispensing to any individual</a:t>
            </a:r>
          </a:p>
          <a:p>
            <a:pPr lvl="1"/>
            <a:r>
              <a:rPr lang="en-US" dirty="0" smtClean="0"/>
              <a:t>Individuals not required to be trained by ORP AE for pharmacist to dispense under SO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488227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89" y="218942"/>
            <a:ext cx="8809149" cy="656822"/>
          </a:xfrm>
        </p:spPr>
        <p:txBody>
          <a:bodyPr/>
          <a:lstStyle/>
          <a:p>
            <a:pPr marL="0" indent="0"/>
            <a:r>
              <a:rPr lang="en-US" sz="3600" b="1" dirty="0" smtClean="0"/>
              <a:t>Updated Statewide Standing Order: Dr. Haft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18565" y="1033531"/>
            <a:ext cx="8229600" cy="4525963"/>
          </a:xfrm>
        </p:spPr>
        <p:txBody>
          <a:bodyPr/>
          <a:lstStyle/>
          <a:p>
            <a:r>
              <a:rPr lang="en-US" dirty="0" smtClean="0"/>
              <a:t>Dr. Howard Haft, DHMH Dep. Sec. for Public Health Services, issued updated statewide SO for pharmacist dispensing effective 6/1/17</a:t>
            </a:r>
          </a:p>
          <a:p>
            <a:r>
              <a:rPr lang="en-US" dirty="0" smtClean="0"/>
              <a:t>Allows dispensing by any MD-licensed pharmacist to any individual who may be at risk of opioid OD or in a position to assist someone experiencing opioid OD</a:t>
            </a:r>
          </a:p>
          <a:p>
            <a:r>
              <a:rPr lang="en-US" dirty="0" smtClean="0"/>
              <a:t>ORP issued updated pharmacist guidance as well</a:t>
            </a:r>
          </a:p>
          <a:p>
            <a:r>
              <a:rPr lang="en-US" dirty="0" smtClean="0"/>
              <a:t>SO, pharmacist guidance &amp; other docs faxed to all MD pharmacies</a:t>
            </a:r>
          </a:p>
          <a:p>
            <a:r>
              <a:rPr lang="en-US" dirty="0" smtClean="0"/>
              <a:t>Pharmacies should keep faxed copy on file for Medicaid billing purposes</a:t>
            </a:r>
          </a:p>
          <a:p>
            <a:r>
              <a:rPr lang="en-US" dirty="0" smtClean="0"/>
              <a:t>Pharmacies can obtain faxed copying by emailing </a:t>
            </a:r>
            <a:r>
              <a:rPr lang="en-US" dirty="0" smtClean="0">
                <a:hlinkClick r:id="rId2"/>
              </a:rPr>
              <a:t>dhmh.naloxone@maryland.gov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441629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89" y="218942"/>
            <a:ext cx="8809149" cy="656822"/>
          </a:xfrm>
        </p:spPr>
        <p:txBody>
          <a:bodyPr/>
          <a:lstStyle/>
          <a:p>
            <a:pPr marL="0" indent="0"/>
            <a:r>
              <a:rPr lang="en-US" sz="3600" b="1" dirty="0" smtClean="0"/>
              <a:t>Updated Statewide Standing Order: Dr. Haft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608" y="1120798"/>
            <a:ext cx="4181475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9631" y="985905"/>
            <a:ext cx="3914401" cy="2443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29631" y="3889420"/>
            <a:ext cx="3525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bha.health.maryland.gov/NALOXONE/Pages/Statewide-Standing-Order.aspx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21245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012" y="2176530"/>
            <a:ext cx="5718220" cy="656822"/>
          </a:xfrm>
        </p:spPr>
        <p:txBody>
          <a:bodyPr/>
          <a:lstStyle/>
          <a:p>
            <a:pPr marL="0" indent="0"/>
            <a:r>
              <a:rPr lang="en-US" sz="3600" b="1" dirty="0" smtClean="0"/>
              <a:t>Questions?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841679" y="3773510"/>
            <a:ext cx="55579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Contact the Maryland Overdose Response Program:</a:t>
            </a:r>
          </a:p>
          <a:p>
            <a:pPr algn="ctr"/>
            <a:r>
              <a:rPr lang="en-US" dirty="0" smtClean="0"/>
              <a:t>Phone: 410-402-8634</a:t>
            </a:r>
          </a:p>
          <a:p>
            <a:pPr algn="ctr"/>
            <a:r>
              <a:rPr lang="en-US" dirty="0"/>
              <a:t>E</a:t>
            </a:r>
            <a:r>
              <a:rPr lang="en-US" dirty="0" smtClean="0"/>
              <a:t>mail: </a:t>
            </a:r>
            <a:r>
              <a:rPr lang="en-US" dirty="0" smtClean="0">
                <a:hlinkClick r:id="rId2"/>
              </a:rPr>
              <a:t>dhmh.naloxone@maryland.gov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79925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321" y="154547"/>
            <a:ext cx="8229600" cy="785611"/>
          </a:xfrm>
        </p:spPr>
        <p:txBody>
          <a:bodyPr/>
          <a:lstStyle/>
          <a:p>
            <a:r>
              <a:rPr lang="en-US" sz="3200" b="1" dirty="0" smtClean="0"/>
              <a:t>Webinar Overview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59288"/>
            <a:ext cx="8229600" cy="4525963"/>
          </a:xfrm>
        </p:spPr>
        <p:txBody>
          <a:bodyPr/>
          <a:lstStyle/>
          <a:p>
            <a:r>
              <a:rPr lang="en-US" sz="2800" dirty="0" smtClean="0"/>
              <a:t>Background on Maryland Overdose Response Program (ORP)</a:t>
            </a:r>
          </a:p>
          <a:p>
            <a:r>
              <a:rPr lang="en-US" sz="2800" dirty="0" smtClean="0"/>
              <a:t>2017 HOPE Act: Changes to ORP law</a:t>
            </a:r>
          </a:p>
          <a:p>
            <a:r>
              <a:rPr lang="en-US" sz="2800" dirty="0" smtClean="0"/>
              <a:t>Identify areas currently under legal &amp; policy review</a:t>
            </a:r>
          </a:p>
          <a:p>
            <a:r>
              <a:rPr lang="en-US" sz="2800" dirty="0" smtClean="0"/>
              <a:t>Begin soliciting feedback from ORP authorized entities and other stakeholders on changes to program regulations and policies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65621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321" y="154547"/>
            <a:ext cx="8229600" cy="785611"/>
          </a:xfrm>
        </p:spPr>
        <p:txBody>
          <a:bodyPr/>
          <a:lstStyle/>
          <a:p>
            <a:r>
              <a:rPr lang="en-US" sz="3200" b="1" dirty="0" smtClean="0"/>
              <a:t>Background: MD Overdose Response Program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59288"/>
            <a:ext cx="8229600" cy="4525963"/>
          </a:xfrm>
        </p:spPr>
        <p:txBody>
          <a:bodyPr/>
          <a:lstStyle/>
          <a:p>
            <a:r>
              <a:rPr lang="en-US" dirty="0" smtClean="0"/>
              <a:t>Authorized by law in 2013: Health-General Article, Title 13, Subtitle 31, Code of Maryland</a:t>
            </a:r>
          </a:p>
          <a:p>
            <a:r>
              <a:rPr lang="en-US" dirty="0" smtClean="0"/>
              <a:t>Regulations effective March 2014</a:t>
            </a:r>
          </a:p>
          <a:p>
            <a:r>
              <a:rPr lang="en-US" dirty="0" smtClean="0"/>
              <a:t>Goal: Provide a means of authorizing non-medical individuals to:</a:t>
            </a:r>
          </a:p>
          <a:p>
            <a:pPr lvl="1"/>
            <a:r>
              <a:rPr lang="en-US" sz="2000" dirty="0" smtClean="0"/>
              <a:t>Receive training on opioid recognition &amp; response w/ naloxone</a:t>
            </a:r>
          </a:p>
          <a:p>
            <a:pPr lvl="1"/>
            <a:r>
              <a:rPr lang="en-US" sz="2000" dirty="0" smtClean="0"/>
              <a:t>Acquire, possess &amp; administer naloxone to someone experiencing  suspected opioid overdose when emergency services not immediately available</a:t>
            </a:r>
          </a:p>
          <a:p>
            <a:r>
              <a:rPr lang="en-US" dirty="0" smtClean="0"/>
              <a:t>DHMH authorizes “private or public entities” to train and certify individuals </a:t>
            </a:r>
          </a:p>
          <a:p>
            <a:r>
              <a:rPr lang="en-US" dirty="0" smtClean="0"/>
              <a:t>Certified trainees may be prescribed/dispensed naloxone &amp; administer it in emergency situation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49844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321" y="154547"/>
            <a:ext cx="8229600" cy="785611"/>
          </a:xfrm>
        </p:spPr>
        <p:txBody>
          <a:bodyPr/>
          <a:lstStyle/>
          <a:p>
            <a:r>
              <a:rPr lang="en-US" sz="3200" b="1" dirty="0" smtClean="0"/>
              <a:t>ORP Background </a:t>
            </a:r>
            <a:r>
              <a:rPr lang="en-US" sz="3200" b="1" dirty="0" err="1" smtClean="0"/>
              <a:t>Ctd</a:t>
            </a:r>
            <a:r>
              <a:rPr lang="en-US" sz="3200" b="1" dirty="0" smtClean="0"/>
              <a:t>.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8411" y="956256"/>
            <a:ext cx="8229600" cy="4525963"/>
          </a:xfrm>
        </p:spPr>
        <p:txBody>
          <a:bodyPr/>
          <a:lstStyle/>
          <a:p>
            <a:r>
              <a:rPr lang="en-US" dirty="0" smtClean="0"/>
              <a:t>Authorized entities (AE) must est. agreement w/ practitioner who conducts or supervises trainings</a:t>
            </a:r>
          </a:p>
          <a:p>
            <a:r>
              <a:rPr lang="en-US" dirty="0" smtClean="0"/>
              <a:t>Regulations require entities to:</a:t>
            </a:r>
          </a:p>
          <a:p>
            <a:pPr lvl="1"/>
            <a:r>
              <a:rPr lang="en-US" sz="1800" dirty="0" smtClean="0"/>
              <a:t>Use DHMH-approved core curriculum</a:t>
            </a:r>
          </a:p>
          <a:p>
            <a:pPr lvl="1"/>
            <a:r>
              <a:rPr lang="en-US" sz="1800" dirty="0" smtClean="0"/>
              <a:t>Retain training records </a:t>
            </a:r>
          </a:p>
          <a:p>
            <a:pPr lvl="1"/>
            <a:r>
              <a:rPr lang="en-US" sz="1800" dirty="0" smtClean="0"/>
              <a:t>Report training data to DHMH</a:t>
            </a:r>
          </a:p>
          <a:p>
            <a:r>
              <a:rPr lang="en-US" dirty="0" smtClean="0"/>
              <a:t>Legal protections for naloxone prescribers/dispensers &amp; individuals who administer naloxone</a:t>
            </a:r>
          </a:p>
          <a:p>
            <a:r>
              <a:rPr lang="en-US" dirty="0" smtClean="0"/>
              <a:t>Physicians/APNs employed by DHMH/LHDs &amp; AE-affiliated practitioners may Rx naloxone via </a:t>
            </a:r>
            <a:r>
              <a:rPr lang="en-US" b="1" dirty="0" smtClean="0"/>
              <a:t>standing order</a:t>
            </a:r>
          </a:p>
          <a:p>
            <a:r>
              <a:rPr lang="en-US" dirty="0" smtClean="0"/>
              <a:t>Employee/volunteer trainers for AE, LHD RNs and pharmacists authorized to dispense under standing orders</a:t>
            </a:r>
          </a:p>
          <a:p>
            <a:r>
              <a:rPr lang="en-US" dirty="0" smtClean="0"/>
              <a:t>Providers may Rx naloxone to patients w/o AE training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09888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89" y="218942"/>
            <a:ext cx="8809149" cy="656822"/>
          </a:xfrm>
        </p:spPr>
        <p:txBody>
          <a:bodyPr/>
          <a:lstStyle/>
          <a:p>
            <a:r>
              <a:rPr lang="en-US" sz="2400" b="1" dirty="0" smtClean="0"/>
              <a:t>2017 Heroin &amp; Opioid Prevention Effort (HOPE) &amp; Treatment Act</a:t>
            </a:r>
            <a:endParaRPr lang="en-US" sz="24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1442" y="994894"/>
            <a:ext cx="8229600" cy="4525963"/>
          </a:xfrm>
        </p:spPr>
        <p:txBody>
          <a:bodyPr/>
          <a:lstStyle/>
          <a:p>
            <a:r>
              <a:rPr lang="en-US" dirty="0" smtClean="0"/>
              <a:t>Assessment &amp; funding of drug court programs</a:t>
            </a:r>
          </a:p>
          <a:p>
            <a:r>
              <a:rPr lang="en-US" dirty="0" smtClean="0"/>
              <a:t>Enhance DHMH ability to deny, suspend or revoke state controlled substance prescribing/dispensing permit</a:t>
            </a:r>
          </a:p>
          <a:p>
            <a:r>
              <a:rPr lang="en-US" dirty="0" smtClean="0"/>
              <a:t>Allow Overdose Fatality Review teams to review non-fatal overdose cases</a:t>
            </a:r>
          </a:p>
          <a:p>
            <a:r>
              <a:rPr lang="en-US" dirty="0" smtClean="0"/>
              <a:t>Require est. of 24/7 behavioral health crisis treatment centers &amp; toll-free crisis hotline</a:t>
            </a:r>
          </a:p>
          <a:p>
            <a:r>
              <a:rPr lang="en-US" dirty="0" smtClean="0"/>
              <a:t>Requires healthcare systems &amp; facilities to make opioid use disorder medication prescribers available to patients</a:t>
            </a:r>
          </a:p>
          <a:p>
            <a:r>
              <a:rPr lang="en-US" dirty="0" smtClean="0"/>
              <a:t>DHMH est. naloxone co-Rx guidelines</a:t>
            </a:r>
          </a:p>
          <a:p>
            <a:r>
              <a:rPr lang="en-US" dirty="0" smtClean="0"/>
              <a:t>Require hospitals to est. discharge protocol for OD/SUD patients including naloxone Rx</a:t>
            </a:r>
          </a:p>
          <a:p>
            <a:r>
              <a:rPr lang="en-US" b="1" dirty="0" smtClean="0"/>
              <a:t>Streamlining ORP statutory requirements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13089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89" y="218942"/>
            <a:ext cx="8809149" cy="656822"/>
          </a:xfrm>
        </p:spPr>
        <p:txBody>
          <a:bodyPr/>
          <a:lstStyle/>
          <a:p>
            <a:r>
              <a:rPr lang="en-US" sz="3200" b="1" dirty="0" smtClean="0"/>
              <a:t>Summary of ORP-Related Changes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1442" y="994894"/>
            <a:ext cx="8229600" cy="4525963"/>
          </a:xfrm>
        </p:spPr>
        <p:txBody>
          <a:bodyPr/>
          <a:lstStyle/>
          <a:p>
            <a:r>
              <a:rPr lang="en-US" dirty="0" smtClean="0"/>
              <a:t>Fewer statutory requirements on ORP AEs will allow for streamlined operations/reduced admin burden</a:t>
            </a:r>
          </a:p>
          <a:p>
            <a:r>
              <a:rPr lang="en-US" dirty="0" smtClean="0"/>
              <a:t>Standing orders may allow pharmacists to dispense to anyone, not just ORP certificate holders</a:t>
            </a:r>
          </a:p>
          <a:p>
            <a:r>
              <a:rPr lang="en-US" dirty="0" smtClean="0"/>
              <a:t>All licensed healthcare providers w/ prescribing authority may Rx naloxone to anyone, not just ORP certificate holders or their patients</a:t>
            </a:r>
          </a:p>
          <a:p>
            <a:r>
              <a:rPr lang="en-US" dirty="0" smtClean="0"/>
              <a:t>Any type of healthcare provider w/ prescribing authority may est. agreement w/ entity &amp; issue standing order</a:t>
            </a:r>
          </a:p>
          <a:p>
            <a:r>
              <a:rPr lang="en-US" dirty="0" smtClean="0"/>
              <a:t>Criminal and civil immunity protections expanded to include all individuals prescribed/dispensed in accordance w/ law</a:t>
            </a:r>
          </a:p>
          <a:p>
            <a:r>
              <a:rPr lang="en-US" dirty="0" smtClean="0"/>
              <a:t>Civil and disciplinary immunity protections extended to all healthcare providers w/ prescribing authority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90880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89" y="218942"/>
            <a:ext cx="8809149" cy="656822"/>
          </a:xfrm>
        </p:spPr>
        <p:txBody>
          <a:bodyPr/>
          <a:lstStyle/>
          <a:p>
            <a:r>
              <a:rPr lang="en-US" sz="3200" b="1" dirty="0" smtClean="0"/>
              <a:t>What the HOPE Act </a:t>
            </a:r>
            <a:r>
              <a:rPr lang="en-US" sz="3200" b="1" i="1" dirty="0" smtClean="0">
                <a:solidFill>
                  <a:srgbClr val="FF0000"/>
                </a:solidFill>
              </a:rPr>
              <a:t>DOES NOT </a:t>
            </a:r>
            <a:r>
              <a:rPr lang="en-US" sz="3200" b="1" dirty="0" smtClean="0"/>
              <a:t>Do</a:t>
            </a:r>
            <a:endParaRPr lang="en-US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1442" y="994894"/>
            <a:ext cx="8229600" cy="5328633"/>
          </a:xfrm>
        </p:spPr>
        <p:txBody>
          <a:bodyPr/>
          <a:lstStyle/>
          <a:p>
            <a:r>
              <a:rPr lang="en-US" dirty="0" smtClean="0"/>
              <a:t>Completely remove “training requirement”</a:t>
            </a:r>
          </a:p>
          <a:p>
            <a:pPr lvl="1"/>
            <a:r>
              <a:rPr lang="en-US" sz="2000" dirty="0" smtClean="0"/>
              <a:t>All available naloxone products available by Rx only, per FDA</a:t>
            </a:r>
          </a:p>
          <a:p>
            <a:pPr lvl="1"/>
            <a:r>
              <a:rPr lang="en-US" sz="2000" dirty="0" smtClean="0"/>
              <a:t>Rx status presumes use under medical direction</a:t>
            </a:r>
          </a:p>
          <a:p>
            <a:pPr lvl="1"/>
            <a:r>
              <a:rPr lang="en-US" sz="2000" dirty="0" smtClean="0"/>
              <a:t>Prescriber (&amp; dispenser) have legal obligations to provide drug recipient w/ info/education/training/counseling to ensure use in medically appropriate manner</a:t>
            </a:r>
          </a:p>
          <a:p>
            <a:r>
              <a:rPr lang="en-US" dirty="0" smtClean="0"/>
              <a:t>Make naloxone “over the counter”</a:t>
            </a:r>
          </a:p>
          <a:p>
            <a:pPr lvl="1"/>
            <a:r>
              <a:rPr lang="en-US" sz="2000" dirty="0" smtClean="0"/>
              <a:t>There are no FDA-approved OTC naloxone products</a:t>
            </a:r>
          </a:p>
          <a:p>
            <a:pPr lvl="1"/>
            <a:r>
              <a:rPr lang="en-US" sz="2000" dirty="0" smtClean="0"/>
              <a:t>As Rx drug, naloxone cannot be sold on retail shelf next to aspirin, etc.</a:t>
            </a:r>
          </a:p>
          <a:p>
            <a:pPr lvl="1"/>
            <a:r>
              <a:rPr lang="en-US" sz="2000" dirty="0" smtClean="0"/>
              <a:t>Pharmacist must still dispense, even if person-specific paper or electronic Rx not required</a:t>
            </a:r>
          </a:p>
          <a:p>
            <a:pPr lvl="1"/>
            <a:r>
              <a:rPr lang="en-US" sz="2000" dirty="0" smtClean="0"/>
              <a:t>Stating naloxone now “OTC” could give false impression of ease of access; pharmacists/pharmacies still must be educated &amp; comfortable w/ dispensing under standing orders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50817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89" y="218942"/>
            <a:ext cx="8809149" cy="656822"/>
          </a:xfrm>
        </p:spPr>
        <p:txBody>
          <a:bodyPr/>
          <a:lstStyle/>
          <a:p>
            <a:pPr marL="0" indent="0"/>
            <a:r>
              <a:rPr lang="en-US" sz="3600" b="1" i="1" dirty="0"/>
              <a:t>Statutory</a:t>
            </a:r>
            <a:r>
              <a:rPr lang="en-US" sz="3600" b="1" dirty="0"/>
              <a:t> </a:t>
            </a:r>
            <a:r>
              <a:rPr lang="en-US" sz="3600" b="1" dirty="0" smtClean="0"/>
              <a:t>Requirements Removed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70079" y="1381260"/>
            <a:ext cx="8229600" cy="4525963"/>
          </a:xfrm>
        </p:spPr>
        <p:txBody>
          <a:bodyPr/>
          <a:lstStyle/>
          <a:p>
            <a:r>
              <a:rPr lang="en-US" sz="2800" dirty="0" smtClean="0"/>
              <a:t>AE issuance of certificates to trainees</a:t>
            </a:r>
          </a:p>
          <a:p>
            <a:r>
              <a:rPr lang="en-US" sz="2800" dirty="0" smtClean="0"/>
              <a:t>Age restriction on trainees</a:t>
            </a:r>
          </a:p>
          <a:p>
            <a:r>
              <a:rPr lang="en-US" sz="2800" dirty="0" smtClean="0"/>
              <a:t>Licensed practitioner supervises or conducts trainings</a:t>
            </a:r>
          </a:p>
          <a:p>
            <a:r>
              <a:rPr lang="en-US" sz="2800" dirty="0" smtClean="0"/>
              <a:t>Supervisory agreements between practitioner &amp; entity; new language requires agreements that cover dispensing protocols</a:t>
            </a:r>
          </a:p>
          <a:p>
            <a:r>
              <a:rPr lang="en-US" sz="2800" dirty="0" smtClean="0"/>
              <a:t>Specific training content</a:t>
            </a:r>
          </a:p>
          <a:p>
            <a:r>
              <a:rPr lang="en-US" sz="2800" dirty="0" smtClean="0"/>
              <a:t>Trainee application to AE using DHMH-approved form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49558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89" y="218942"/>
            <a:ext cx="8809149" cy="656822"/>
          </a:xfrm>
        </p:spPr>
        <p:txBody>
          <a:bodyPr/>
          <a:lstStyle/>
          <a:p>
            <a:pPr marL="0" indent="0"/>
            <a:r>
              <a:rPr lang="en-US" sz="3600" b="1" i="1" dirty="0" smtClean="0"/>
              <a:t>IMPORTANT: </a:t>
            </a:r>
            <a:r>
              <a:rPr lang="en-US" sz="3600" b="1" dirty="0" smtClean="0"/>
              <a:t>Regulations Still Effective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4321" y="969137"/>
            <a:ext cx="8229600" cy="4525963"/>
          </a:xfrm>
        </p:spPr>
        <p:txBody>
          <a:bodyPr/>
          <a:lstStyle/>
          <a:p>
            <a:r>
              <a:rPr lang="en-US" sz="2800" dirty="0" smtClean="0"/>
              <a:t>COMAR 10:47:08</a:t>
            </a:r>
          </a:p>
          <a:p>
            <a:r>
              <a:rPr lang="en-US" sz="2800" dirty="0" smtClean="0"/>
              <a:t>ORP sections of HOPE Act drafted with intent to remove many requirements currently in regulations</a:t>
            </a:r>
          </a:p>
          <a:p>
            <a:r>
              <a:rPr lang="en-US" sz="2800" dirty="0" smtClean="0"/>
              <a:t>Until changed, regulations remain effective where not contradicted/superseded by statute</a:t>
            </a:r>
          </a:p>
          <a:p>
            <a:r>
              <a:rPr lang="en-US" sz="2800" dirty="0" smtClean="0"/>
              <a:t>Legal review being conducted to identify specific regulations affected by HOPE Act</a:t>
            </a:r>
          </a:p>
          <a:p>
            <a:r>
              <a:rPr lang="en-US" sz="2800" dirty="0" smtClean="0"/>
              <a:t>BHA intent to expedite stakeholder feedback &amp; regulations update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AEs should continue to abide by current regulations until updates take effect</a:t>
            </a:r>
          </a:p>
          <a:p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597858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lmers_Alliance for Health Reform_0918200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25484</TotalTime>
  <Words>867</Words>
  <Application>Microsoft Office PowerPoint</Application>
  <PresentationFormat>On-screen Show (4:3)</PresentationFormat>
  <Paragraphs>88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Colmers_Alliance for Health Reform_09182009</vt:lpstr>
      <vt:lpstr>     2017 HOPE Act: Impact on Naloxone Access &amp; the Maryland Overdose Response Program </vt:lpstr>
      <vt:lpstr>Webinar Overview</vt:lpstr>
      <vt:lpstr>Background: MD Overdose Response Program</vt:lpstr>
      <vt:lpstr>ORP Background Ctd.</vt:lpstr>
      <vt:lpstr>2017 Heroin &amp; Opioid Prevention Effort (HOPE) &amp; Treatment Act</vt:lpstr>
      <vt:lpstr>Summary of ORP-Related Changes</vt:lpstr>
      <vt:lpstr>What the HOPE Act DOES NOT Do</vt:lpstr>
      <vt:lpstr>Statutory Requirements Removed</vt:lpstr>
      <vt:lpstr>IMPORTANT: Regulations Still Effective</vt:lpstr>
      <vt:lpstr>Standing Orders</vt:lpstr>
      <vt:lpstr>Updated Statewide Standing Order: Dr. Haft</vt:lpstr>
      <vt:lpstr>Updated Statewide Standing Order: Dr. Haft</vt:lpstr>
      <vt:lpstr>Questions?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  Name Title Department of Health and Mental Hygiene Date</dc:title>
  <dc:creator>Theresa Ward</dc:creator>
  <cp:lastModifiedBy>karen kay lucas</cp:lastModifiedBy>
  <cp:revision>320</cp:revision>
  <cp:lastPrinted>2017-06-06T11:46:21Z</cp:lastPrinted>
  <dcterms:created xsi:type="dcterms:W3CDTF">2015-12-17T21:56:46Z</dcterms:created>
  <dcterms:modified xsi:type="dcterms:W3CDTF">2017-07-11T22:51:51Z</dcterms:modified>
</cp:coreProperties>
</file>