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charts/chart15.xml" ContentType="application/vnd.openxmlformats-officedocument.drawingml.chart+xml"/>
  <Override PartName="/ppt/charts/chart16.xml" ContentType="application/vnd.openxmlformats-officedocument.drawingml.chart+xml"/>
  <Override PartName="/ppt/charts/chart17.xml" ContentType="application/vnd.openxmlformats-officedocument.drawingml.chart+xml"/>
  <Override PartName="/ppt/notesSlides/notesSlide6.xml" ContentType="application/vnd.openxmlformats-officedocument.presentationml.notesSlide+xml"/>
  <Override PartName="/ppt/charts/chart18.xml" ContentType="application/vnd.openxmlformats-officedocument.drawingml.chart+xml"/>
  <Override PartName="/ppt/charts/chart19.xml" ContentType="application/vnd.openxmlformats-officedocument.drawingml.chart+xml"/>
  <Override PartName="/ppt/charts/chart20.xml" ContentType="application/vnd.openxmlformats-officedocument.drawingml.chart+xml"/>
  <Override PartName="/ppt/charts/chart21.xml" ContentType="application/vnd.openxmlformats-officedocument.drawingml.chart+xml"/>
  <Override PartName="/ppt/charts/chart22.xml" ContentType="application/vnd.openxmlformats-officedocument.drawingml.chart+xml"/>
  <Override PartName="/ppt/charts/chart23.xml" ContentType="application/vnd.openxmlformats-officedocument.drawingml.chart+xml"/>
  <Override PartName="/ppt/charts/chart24.xml" ContentType="application/vnd.openxmlformats-officedocument.drawingml.chart+xml"/>
  <Override PartName="/ppt/charts/chart25.xml" ContentType="application/vnd.openxmlformats-officedocument.drawingml.chart+xml"/>
  <Override PartName="/ppt/charts/chart26.xml" ContentType="application/vnd.openxmlformats-officedocument.drawingml.chart+xml"/>
  <Override PartName="/ppt/notesSlides/notesSlide7.xml" ContentType="application/vnd.openxmlformats-officedocument.presentationml.notesSlide+xml"/>
  <Override PartName="/ppt/charts/chart27.xml" ContentType="application/vnd.openxmlformats-officedocument.drawingml.chart+xml"/>
  <Override PartName="/ppt/charts/chart28.xml" ContentType="application/vnd.openxmlformats-officedocument.drawingml.chart+xml"/>
  <Override PartName="/ppt/charts/chart29.xml" ContentType="application/vnd.openxmlformats-officedocument.drawingml.chart+xml"/>
  <Override PartName="/ppt/charts/chart30.xml" ContentType="application/vnd.openxmlformats-officedocument.drawingml.chart+xml"/>
  <Override PartName="/ppt/charts/chart31.xml" ContentType="application/vnd.openxmlformats-officedocument.drawingml.chart+xml"/>
  <Override PartName="/ppt/charts/chart32.xml" ContentType="application/vnd.openxmlformats-officedocument.drawingml.chart+xml"/>
  <Override PartName="/ppt/charts/chart33.xml" ContentType="application/vnd.openxmlformats-officedocument.drawingml.chart+xml"/>
  <Override PartName="/ppt/charts/chart34.xml" ContentType="application/vnd.openxmlformats-officedocument.drawingml.chart+xml"/>
  <Override PartName="/ppt/charts/chart35.xml" ContentType="application/vnd.openxmlformats-officedocument.drawingml.chart+xml"/>
  <Override PartName="/ppt/charts/chart36.xml" ContentType="application/vnd.openxmlformats-officedocument.drawingml.chart+xml"/>
  <Override PartName="/ppt/charts/chart37.xml" ContentType="application/vnd.openxmlformats-officedocument.drawingml.chart+xml"/>
  <Override PartName="/ppt/charts/chart38.xml" ContentType="application/vnd.openxmlformats-officedocument.drawingml.chart+xml"/>
  <Override PartName="/ppt/charts/chart39.xml" ContentType="application/vnd.openxmlformats-officedocument.drawingml.chart+xml"/>
  <Override PartName="/ppt/charts/chart40.xml" ContentType="application/vnd.openxmlformats-officedocument.drawingml.chart+xml"/>
  <Override PartName="/ppt/notesSlides/notesSlide8.xml" ContentType="application/vnd.openxmlformats-officedocument.presentationml.notesSlide+xml"/>
  <Override PartName="/ppt/charts/chart41.xml" ContentType="application/vnd.openxmlformats-officedocument.drawingml.chart+xml"/>
  <Override PartName="/ppt/charts/chart42.xml" ContentType="application/vnd.openxmlformats-officedocument.drawingml.chart+xml"/>
  <Override PartName="/ppt/charts/chart43.xml" ContentType="application/vnd.openxmlformats-officedocument.drawingml.chart+xml"/>
  <Override PartName="/ppt/charts/chart44.xml" ContentType="application/vnd.openxmlformats-officedocument.drawingml.chart+xml"/>
  <Override PartName="/ppt/charts/chart45.xml" ContentType="application/vnd.openxmlformats-officedocument.drawingml.chart+xml"/>
  <Override PartName="/ppt/charts/chart46.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6"/>
  </p:notesMasterIdLst>
  <p:handoutMasterIdLst>
    <p:handoutMasterId r:id="rId47"/>
  </p:handoutMasterIdLst>
  <p:sldIdLst>
    <p:sldId id="256" r:id="rId2"/>
    <p:sldId id="298" r:id="rId3"/>
    <p:sldId id="294" r:id="rId4"/>
    <p:sldId id="293" r:id="rId5"/>
    <p:sldId id="295" r:id="rId6"/>
    <p:sldId id="300" r:id="rId7"/>
    <p:sldId id="306" r:id="rId8"/>
    <p:sldId id="301" r:id="rId9"/>
    <p:sldId id="302" r:id="rId10"/>
    <p:sldId id="303" r:id="rId11"/>
    <p:sldId id="304" r:id="rId12"/>
    <p:sldId id="297" r:id="rId13"/>
    <p:sldId id="305" r:id="rId14"/>
    <p:sldId id="308" r:id="rId15"/>
    <p:sldId id="289" r:id="rId16"/>
    <p:sldId id="299" r:id="rId17"/>
    <p:sldId id="291" r:id="rId18"/>
    <p:sldId id="257" r:id="rId19"/>
    <p:sldId id="258" r:id="rId20"/>
    <p:sldId id="259" r:id="rId21"/>
    <p:sldId id="260" r:id="rId22"/>
    <p:sldId id="261" r:id="rId23"/>
    <p:sldId id="263" r:id="rId24"/>
    <p:sldId id="309" r:id="rId25"/>
    <p:sldId id="264" r:id="rId26"/>
    <p:sldId id="265" r:id="rId27"/>
    <p:sldId id="266" r:id="rId28"/>
    <p:sldId id="267" r:id="rId29"/>
    <p:sldId id="268" r:id="rId30"/>
    <p:sldId id="269" r:id="rId31"/>
    <p:sldId id="270" r:id="rId32"/>
    <p:sldId id="271" r:id="rId33"/>
    <p:sldId id="272" r:id="rId34"/>
    <p:sldId id="273" r:id="rId35"/>
    <p:sldId id="274" r:id="rId36"/>
    <p:sldId id="275" r:id="rId37"/>
    <p:sldId id="276" r:id="rId38"/>
    <p:sldId id="277" r:id="rId39"/>
    <p:sldId id="278" r:id="rId40"/>
    <p:sldId id="279" r:id="rId41"/>
    <p:sldId id="280" r:id="rId42"/>
    <p:sldId id="281" r:id="rId43"/>
    <p:sldId id="282" r:id="rId44"/>
    <p:sldId id="283" r:id="rId45"/>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471" autoAdjust="0"/>
  </p:normalViewPr>
  <p:slideViewPr>
    <p:cSldViewPr>
      <p:cViewPr varScale="1">
        <p:scale>
          <a:sx n="106" d="100"/>
          <a:sy n="106" d="100"/>
        </p:scale>
        <p:origin x="-1128"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csimons:Downloads:2018-19%20Master%20KRA_1.18.19.xlsx" TargetMode="External"/></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9.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_Worksheet12.xlsx"/></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Excel_Worksheet13.xlsx"/></Relationships>
</file>

<file path=ppt/charts/_rels/chart15.xml.rels><?xml version="1.0" encoding="UTF-8" standalone="yes"?>
<Relationships xmlns="http://schemas.openxmlformats.org/package/2006/relationships"><Relationship Id="rId1" Type="http://schemas.openxmlformats.org/officeDocument/2006/relationships/package" Target="../embeddings/Microsoft_Excel_Worksheet14.xlsx"/></Relationships>
</file>

<file path=ppt/charts/_rels/chart16.xml.rels><?xml version="1.0" encoding="UTF-8" standalone="yes"?>
<Relationships xmlns="http://schemas.openxmlformats.org/package/2006/relationships"><Relationship Id="rId1" Type="http://schemas.openxmlformats.org/officeDocument/2006/relationships/package" Target="../embeddings/Microsoft_Excel_Worksheet15.xlsx"/></Relationships>
</file>

<file path=ppt/charts/_rels/chart17.xml.rels><?xml version="1.0" encoding="UTF-8" standalone="yes"?>
<Relationships xmlns="http://schemas.openxmlformats.org/package/2006/relationships"><Relationship Id="rId1" Type="http://schemas.openxmlformats.org/officeDocument/2006/relationships/package" Target="../embeddings/Microsoft_Excel_Worksheet16.xlsx"/></Relationships>
</file>

<file path=ppt/charts/_rels/chart18.xml.rels><?xml version="1.0" encoding="UTF-8" standalone="yes"?>
<Relationships xmlns="http://schemas.openxmlformats.org/package/2006/relationships"><Relationship Id="rId1" Type="http://schemas.openxmlformats.org/officeDocument/2006/relationships/package" Target="../embeddings/Microsoft_Excel_Worksheet17.xlsx"/></Relationships>
</file>

<file path=ppt/charts/_rels/chart19.xml.rels><?xml version="1.0" encoding="UTF-8" standalone="yes"?>
<Relationships xmlns="http://schemas.openxmlformats.org/package/2006/relationships"><Relationship Id="rId1" Type="http://schemas.openxmlformats.org/officeDocument/2006/relationships/package" Target="../embeddings/Microsoft_Excel_Worksheet18.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0.xml.rels><?xml version="1.0" encoding="UTF-8" standalone="yes"?>
<Relationships xmlns="http://schemas.openxmlformats.org/package/2006/relationships"><Relationship Id="rId1" Type="http://schemas.openxmlformats.org/officeDocument/2006/relationships/package" Target="../embeddings/Microsoft_Excel_Worksheet19.xlsx"/></Relationships>
</file>

<file path=ppt/charts/_rels/chart21.xml.rels><?xml version="1.0" encoding="UTF-8" standalone="yes"?>
<Relationships xmlns="http://schemas.openxmlformats.org/package/2006/relationships"><Relationship Id="rId1" Type="http://schemas.openxmlformats.org/officeDocument/2006/relationships/package" Target="../embeddings/Microsoft_Excel_Worksheet20.xlsx"/></Relationships>
</file>

<file path=ppt/charts/_rels/chart22.xml.rels><?xml version="1.0" encoding="UTF-8" standalone="yes"?>
<Relationships xmlns="http://schemas.openxmlformats.org/package/2006/relationships"><Relationship Id="rId1" Type="http://schemas.openxmlformats.org/officeDocument/2006/relationships/package" Target="../embeddings/Microsoft_Excel_Worksheet21.xlsx"/></Relationships>
</file>

<file path=ppt/charts/_rels/chart23.xml.rels><?xml version="1.0" encoding="UTF-8" standalone="yes"?>
<Relationships xmlns="http://schemas.openxmlformats.org/package/2006/relationships"><Relationship Id="rId1" Type="http://schemas.openxmlformats.org/officeDocument/2006/relationships/package" Target="../embeddings/Microsoft_Excel_Worksheet22.xlsx"/></Relationships>
</file>

<file path=ppt/charts/_rels/chart24.xml.rels><?xml version="1.0" encoding="UTF-8" standalone="yes"?>
<Relationships xmlns="http://schemas.openxmlformats.org/package/2006/relationships"><Relationship Id="rId1" Type="http://schemas.openxmlformats.org/officeDocument/2006/relationships/package" Target="../embeddings/Microsoft_Excel_Worksheet23.xlsx"/></Relationships>
</file>

<file path=ppt/charts/_rels/chart25.xml.rels><?xml version="1.0" encoding="UTF-8" standalone="yes"?>
<Relationships xmlns="http://schemas.openxmlformats.org/package/2006/relationships"><Relationship Id="rId1" Type="http://schemas.openxmlformats.org/officeDocument/2006/relationships/package" Target="../embeddings/Microsoft_Excel_Worksheet24.xlsx"/></Relationships>
</file>

<file path=ppt/charts/_rels/chart26.xml.rels><?xml version="1.0" encoding="UTF-8" standalone="yes"?>
<Relationships xmlns="http://schemas.openxmlformats.org/package/2006/relationships"><Relationship Id="rId1" Type="http://schemas.openxmlformats.org/officeDocument/2006/relationships/package" Target="../embeddings/Microsoft_Excel_Worksheet25.xlsx"/></Relationships>
</file>

<file path=ppt/charts/_rels/chart27.xml.rels><?xml version="1.0" encoding="UTF-8" standalone="yes"?>
<Relationships xmlns="http://schemas.openxmlformats.org/package/2006/relationships"><Relationship Id="rId1" Type="http://schemas.openxmlformats.org/officeDocument/2006/relationships/package" Target="../embeddings/Microsoft_Excel_Worksheet26.xlsx"/></Relationships>
</file>

<file path=ppt/charts/_rels/chart28.xml.rels><?xml version="1.0" encoding="UTF-8" standalone="yes"?>
<Relationships xmlns="http://schemas.openxmlformats.org/package/2006/relationships"><Relationship Id="rId1" Type="http://schemas.openxmlformats.org/officeDocument/2006/relationships/package" Target="../embeddings/Microsoft_Excel_Worksheet27.xlsx"/></Relationships>
</file>

<file path=ppt/charts/_rels/chart29.xml.rels><?xml version="1.0" encoding="UTF-8" standalone="yes"?>
<Relationships xmlns="http://schemas.openxmlformats.org/package/2006/relationships"><Relationship Id="rId1" Type="http://schemas.openxmlformats.org/officeDocument/2006/relationships/package" Target="../embeddings/Microsoft_Excel_Worksheet28.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0.xml.rels><?xml version="1.0" encoding="UTF-8" standalone="yes"?>
<Relationships xmlns="http://schemas.openxmlformats.org/package/2006/relationships"><Relationship Id="rId1" Type="http://schemas.openxmlformats.org/officeDocument/2006/relationships/package" Target="../embeddings/Microsoft_Excel_Worksheet29.xlsx"/></Relationships>
</file>

<file path=ppt/charts/_rels/chart31.xml.rels><?xml version="1.0" encoding="UTF-8" standalone="yes"?>
<Relationships xmlns="http://schemas.openxmlformats.org/package/2006/relationships"><Relationship Id="rId1" Type="http://schemas.openxmlformats.org/officeDocument/2006/relationships/package" Target="../embeddings/Microsoft_Excel_Worksheet30.xlsx"/></Relationships>
</file>

<file path=ppt/charts/_rels/chart32.xml.rels><?xml version="1.0" encoding="UTF-8" standalone="yes"?>
<Relationships xmlns="http://schemas.openxmlformats.org/package/2006/relationships"><Relationship Id="rId1" Type="http://schemas.openxmlformats.org/officeDocument/2006/relationships/package" Target="../embeddings/Microsoft_Excel_Worksheet31.xlsx"/></Relationships>
</file>

<file path=ppt/charts/_rels/chart33.xml.rels><?xml version="1.0" encoding="UTF-8" standalone="yes"?>
<Relationships xmlns="http://schemas.openxmlformats.org/package/2006/relationships"><Relationship Id="rId1" Type="http://schemas.openxmlformats.org/officeDocument/2006/relationships/package" Target="../embeddings/Microsoft_Excel_Worksheet32.xlsx"/></Relationships>
</file>

<file path=ppt/charts/_rels/chart34.xml.rels><?xml version="1.0" encoding="UTF-8" standalone="yes"?>
<Relationships xmlns="http://schemas.openxmlformats.org/package/2006/relationships"><Relationship Id="rId1" Type="http://schemas.openxmlformats.org/officeDocument/2006/relationships/package" Target="../embeddings/Microsoft_Excel_Worksheet33.xlsx"/></Relationships>
</file>

<file path=ppt/charts/_rels/chart35.xml.rels><?xml version="1.0" encoding="UTF-8" standalone="yes"?>
<Relationships xmlns="http://schemas.openxmlformats.org/package/2006/relationships"><Relationship Id="rId1" Type="http://schemas.openxmlformats.org/officeDocument/2006/relationships/package" Target="../embeddings/Microsoft_Excel_Worksheet34.xlsx"/></Relationships>
</file>

<file path=ppt/charts/_rels/chart36.xml.rels><?xml version="1.0" encoding="UTF-8" standalone="yes"?>
<Relationships xmlns="http://schemas.openxmlformats.org/package/2006/relationships"><Relationship Id="rId1" Type="http://schemas.openxmlformats.org/officeDocument/2006/relationships/package" Target="../embeddings/Microsoft_Excel_Worksheet35.xlsx"/></Relationships>
</file>

<file path=ppt/charts/_rels/chart37.xml.rels><?xml version="1.0" encoding="UTF-8" standalone="yes"?>
<Relationships xmlns="http://schemas.openxmlformats.org/package/2006/relationships"><Relationship Id="rId1" Type="http://schemas.openxmlformats.org/officeDocument/2006/relationships/package" Target="../embeddings/Microsoft_Excel_Worksheet36.xlsx"/></Relationships>
</file>

<file path=ppt/charts/_rels/chart38.xml.rels><?xml version="1.0" encoding="UTF-8" standalone="yes"?>
<Relationships xmlns="http://schemas.openxmlformats.org/package/2006/relationships"><Relationship Id="rId1" Type="http://schemas.openxmlformats.org/officeDocument/2006/relationships/package" Target="../embeddings/Microsoft_Excel_Worksheet37.xlsx"/></Relationships>
</file>

<file path=ppt/charts/_rels/chart39.xml.rels><?xml version="1.0" encoding="UTF-8" standalone="yes"?>
<Relationships xmlns="http://schemas.openxmlformats.org/package/2006/relationships"><Relationship Id="rId1" Type="http://schemas.openxmlformats.org/officeDocument/2006/relationships/package" Target="../embeddings/Microsoft_Excel_Worksheet38.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0.xml.rels><?xml version="1.0" encoding="UTF-8" standalone="yes"?>
<Relationships xmlns="http://schemas.openxmlformats.org/package/2006/relationships"><Relationship Id="rId1" Type="http://schemas.openxmlformats.org/officeDocument/2006/relationships/package" Target="../embeddings/Microsoft_Excel_Worksheet39.xlsx"/></Relationships>
</file>

<file path=ppt/charts/_rels/chart41.xml.rels><?xml version="1.0" encoding="UTF-8" standalone="yes"?>
<Relationships xmlns="http://schemas.openxmlformats.org/package/2006/relationships"><Relationship Id="rId1" Type="http://schemas.openxmlformats.org/officeDocument/2006/relationships/package" Target="../embeddings/Microsoft_Excel_Worksheet40.xlsx"/></Relationships>
</file>

<file path=ppt/charts/_rels/chart42.xml.rels><?xml version="1.0" encoding="UTF-8" standalone="yes"?>
<Relationships xmlns="http://schemas.openxmlformats.org/package/2006/relationships"><Relationship Id="rId1" Type="http://schemas.openxmlformats.org/officeDocument/2006/relationships/package" Target="../embeddings/Microsoft_Excel_Worksheet41.xlsx"/></Relationships>
</file>

<file path=ppt/charts/_rels/chart43.xml.rels><?xml version="1.0" encoding="UTF-8" standalone="yes"?>
<Relationships xmlns="http://schemas.openxmlformats.org/package/2006/relationships"><Relationship Id="rId1" Type="http://schemas.openxmlformats.org/officeDocument/2006/relationships/package" Target="../embeddings/Microsoft_Excel_Worksheet42.xlsx"/></Relationships>
</file>

<file path=ppt/charts/_rels/chart44.xml.rels><?xml version="1.0" encoding="UTF-8" standalone="yes"?>
<Relationships xmlns="http://schemas.openxmlformats.org/package/2006/relationships"><Relationship Id="rId1" Type="http://schemas.openxmlformats.org/officeDocument/2006/relationships/package" Target="../embeddings/Microsoft_Excel_Worksheet43.xlsx"/></Relationships>
</file>

<file path=ppt/charts/_rels/chart45.xml.rels><?xml version="1.0" encoding="UTF-8" standalone="yes"?>
<Relationships xmlns="http://schemas.openxmlformats.org/package/2006/relationships"><Relationship Id="rId1" Type="http://schemas.openxmlformats.org/officeDocument/2006/relationships/package" Target="../embeddings/Microsoft_Excel_Worksheet44.xlsx"/></Relationships>
</file>

<file path=ppt/charts/_rels/chart46.xml.rels><?xml version="1.0" encoding="UTF-8" standalone="yes"?>
<Relationships xmlns="http://schemas.openxmlformats.org/package/2006/relationships"><Relationship Id="rId1" Type="http://schemas.openxmlformats.org/officeDocument/2006/relationships/package" Target="../embeddings/Microsoft_Excel_Worksheet45.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0.2585849961920495"/>
          <c:y val="7.223486911743209E-3"/>
        </c:manualLayout>
      </c:layout>
      <c:overlay val="0"/>
      <c:spPr>
        <a:noFill/>
        <a:ln>
          <a:noFill/>
        </a:ln>
        <a:effectLst/>
      </c:spPr>
      <c:txPr>
        <a:bodyPr rot="0" vert="horz"/>
        <a:lstStyle/>
        <a:p>
          <a:pPr>
            <a:defRPr/>
          </a:pPr>
          <a:endParaRPr lang="en-US"/>
        </a:p>
      </c:txPr>
    </c:title>
    <c:autoTitleDeleted val="0"/>
    <c:plotArea>
      <c:layout>
        <c:manualLayout>
          <c:layoutTarget val="inner"/>
          <c:xMode val="edge"/>
          <c:yMode val="edge"/>
          <c:x val="0.22393868475161374"/>
          <c:y val="6.0709041268256894E-2"/>
          <c:w val="0.77606131524838629"/>
          <c:h val="0.87212679278278038"/>
        </c:manualLayout>
      </c:layout>
      <c:barChart>
        <c:barDir val="bar"/>
        <c:grouping val="clustered"/>
        <c:varyColors val="0"/>
        <c:ser>
          <c:idx val="0"/>
          <c:order val="0"/>
          <c:tx>
            <c:strRef>
              <c:f>'Front Tables &amp; Charts'!$C$30</c:f>
              <c:strCache>
                <c:ptCount val="1"/>
                <c:pt idx="0">
                  <c:v>% Demonstrating 18-19</c:v>
                </c:pt>
              </c:strCache>
            </c:strRef>
          </c:tx>
          <c:spPr>
            <a:solidFill>
              <a:schemeClr val="accent1"/>
            </a:solidFill>
            <a:ln>
              <a:noFill/>
            </a:ln>
            <a:effectLst/>
          </c:spPr>
          <c:invertIfNegative val="0"/>
          <c:dPt>
            <c:idx val="11"/>
            <c:invertIfNegative val="0"/>
            <c:bubble3D val="0"/>
            <c:extLst xmlns:c16r2="http://schemas.microsoft.com/office/drawing/2015/06/chart">
              <c:ext xmlns:c16="http://schemas.microsoft.com/office/drawing/2014/chart" uri="{C3380CC4-5D6E-409C-BE32-E72D297353CC}">
                <c16:uniqueId val="{00000001-42C0-4EFE-9225-0AC630DF8B6E}"/>
              </c:ext>
            </c:extLst>
          </c:dPt>
          <c:dPt>
            <c:idx val="12"/>
            <c:invertIfNegative val="0"/>
            <c:bubble3D val="0"/>
            <c:extLst xmlns:c16r2="http://schemas.microsoft.com/office/drawing/2015/06/chart">
              <c:ext xmlns:c16="http://schemas.microsoft.com/office/drawing/2014/chart" uri="{C3380CC4-5D6E-409C-BE32-E72D297353CC}">
                <c16:uniqueId val="{0000000E-42C0-4EFE-9225-0AC630DF8B6E}"/>
              </c:ext>
            </c:extLst>
          </c:dPt>
          <c:dPt>
            <c:idx val="13"/>
            <c:invertIfNegative val="0"/>
            <c:bubble3D val="0"/>
            <c:spPr>
              <a:solidFill>
                <a:srgbClr val="000000"/>
              </a:solidFill>
              <a:ln>
                <a:noFill/>
              </a:ln>
              <a:effectLst/>
            </c:spPr>
            <c:extLst xmlns:c16r2="http://schemas.microsoft.com/office/drawing/2015/06/chart">
              <c:ext xmlns:c16="http://schemas.microsoft.com/office/drawing/2014/chart" uri="{C3380CC4-5D6E-409C-BE32-E72D297353CC}">
                <c16:uniqueId val="{0000000D-42C0-4EFE-9225-0AC630DF8B6E}"/>
              </c:ext>
            </c:extLst>
          </c:dPt>
          <c:dPt>
            <c:idx val="14"/>
            <c:invertIfNegative val="0"/>
            <c:bubble3D val="0"/>
            <c:spPr>
              <a:solidFill>
                <a:schemeClr val="accent6"/>
              </a:solidFill>
              <a:ln>
                <a:noFill/>
              </a:ln>
              <a:effectLst/>
            </c:spPr>
            <c:extLst xmlns:c16r2="http://schemas.microsoft.com/office/drawing/2015/06/chart">
              <c:ext xmlns:c16="http://schemas.microsoft.com/office/drawing/2014/chart" uri="{C3380CC4-5D6E-409C-BE32-E72D297353CC}">
                <c16:uniqueId val="{0000000C-42C0-4EFE-9225-0AC630DF8B6E}"/>
              </c:ext>
            </c:extLst>
          </c:dPt>
          <c:dPt>
            <c:idx val="15"/>
            <c:invertIfNegative val="0"/>
            <c:bubble3D val="0"/>
            <c:spPr>
              <a:solidFill>
                <a:schemeClr val="accent6"/>
              </a:solidFill>
              <a:ln>
                <a:noFill/>
              </a:ln>
              <a:effectLst/>
            </c:spPr>
            <c:extLst xmlns:c16r2="http://schemas.microsoft.com/office/drawing/2015/06/chart">
              <c:ext xmlns:c16="http://schemas.microsoft.com/office/drawing/2014/chart" uri="{C3380CC4-5D6E-409C-BE32-E72D297353CC}">
                <c16:uniqueId val="{0000000B-42C0-4EFE-9225-0AC630DF8B6E}"/>
              </c:ext>
            </c:extLst>
          </c:dPt>
          <c:dPt>
            <c:idx val="16"/>
            <c:invertIfNegative val="0"/>
            <c:bubble3D val="0"/>
            <c:spPr>
              <a:solidFill>
                <a:schemeClr val="accent6"/>
              </a:solidFill>
              <a:ln>
                <a:noFill/>
              </a:ln>
              <a:effectLst/>
            </c:spPr>
            <c:extLst xmlns:c16r2="http://schemas.microsoft.com/office/drawing/2015/06/chart">
              <c:ext xmlns:c16="http://schemas.microsoft.com/office/drawing/2014/chart" uri="{C3380CC4-5D6E-409C-BE32-E72D297353CC}">
                <c16:uniqueId val="{0000000A-42C0-4EFE-9225-0AC630DF8B6E}"/>
              </c:ext>
            </c:extLst>
          </c:dPt>
          <c:dPt>
            <c:idx val="17"/>
            <c:invertIfNegative val="0"/>
            <c:bubble3D val="0"/>
            <c:spPr>
              <a:solidFill>
                <a:schemeClr val="accent6"/>
              </a:solidFill>
              <a:ln>
                <a:noFill/>
              </a:ln>
              <a:effectLst/>
            </c:spPr>
            <c:extLst xmlns:c16r2="http://schemas.microsoft.com/office/drawing/2015/06/chart">
              <c:ext xmlns:c16="http://schemas.microsoft.com/office/drawing/2014/chart" uri="{C3380CC4-5D6E-409C-BE32-E72D297353CC}">
                <c16:uniqueId val="{00000009-42C0-4EFE-9225-0AC630DF8B6E}"/>
              </c:ext>
            </c:extLst>
          </c:dPt>
          <c:dPt>
            <c:idx val="18"/>
            <c:invertIfNegative val="0"/>
            <c:bubble3D val="0"/>
            <c:spPr>
              <a:solidFill>
                <a:schemeClr val="accent6"/>
              </a:solidFill>
              <a:ln>
                <a:noFill/>
              </a:ln>
              <a:effectLst/>
            </c:spPr>
            <c:extLst xmlns:c16r2="http://schemas.microsoft.com/office/drawing/2015/06/chart">
              <c:ext xmlns:c16="http://schemas.microsoft.com/office/drawing/2014/chart" uri="{C3380CC4-5D6E-409C-BE32-E72D297353CC}">
                <c16:uniqueId val="{00000008-42C0-4EFE-9225-0AC630DF8B6E}"/>
              </c:ext>
            </c:extLst>
          </c:dPt>
          <c:dPt>
            <c:idx val="19"/>
            <c:invertIfNegative val="0"/>
            <c:bubble3D val="0"/>
            <c:spPr>
              <a:solidFill>
                <a:srgbClr val="FFD966"/>
              </a:solidFill>
              <a:ln>
                <a:noFill/>
              </a:ln>
              <a:effectLst/>
            </c:spPr>
            <c:extLst xmlns:c16r2="http://schemas.microsoft.com/office/drawing/2015/06/chart">
              <c:ext xmlns:c16="http://schemas.microsoft.com/office/drawing/2014/chart" uri="{C3380CC4-5D6E-409C-BE32-E72D297353CC}">
                <c16:uniqueId val="{00000007-42C0-4EFE-9225-0AC630DF8B6E}"/>
              </c:ext>
            </c:extLst>
          </c:dPt>
          <c:dPt>
            <c:idx val="20"/>
            <c:invertIfNegative val="0"/>
            <c:bubble3D val="0"/>
            <c:spPr>
              <a:solidFill>
                <a:schemeClr val="accent4">
                  <a:lumMod val="60000"/>
                  <a:lumOff val="40000"/>
                </a:schemeClr>
              </a:solidFill>
              <a:ln>
                <a:noFill/>
              </a:ln>
              <a:effectLst/>
            </c:spPr>
            <c:extLst xmlns:c16r2="http://schemas.microsoft.com/office/drawing/2015/06/chart">
              <c:ext xmlns:c16="http://schemas.microsoft.com/office/drawing/2014/chart" uri="{C3380CC4-5D6E-409C-BE32-E72D297353CC}">
                <c16:uniqueId val="{00000006-42C0-4EFE-9225-0AC630DF8B6E}"/>
              </c:ext>
            </c:extLst>
          </c:dPt>
          <c:dPt>
            <c:idx val="21"/>
            <c:invertIfNegative val="0"/>
            <c:bubble3D val="0"/>
            <c:spPr>
              <a:solidFill>
                <a:schemeClr val="accent4">
                  <a:lumMod val="60000"/>
                  <a:lumOff val="40000"/>
                </a:schemeClr>
              </a:solidFill>
              <a:ln>
                <a:noFill/>
              </a:ln>
              <a:effectLst/>
            </c:spPr>
            <c:extLst xmlns:c16r2="http://schemas.microsoft.com/office/drawing/2015/06/chart">
              <c:ext xmlns:c16="http://schemas.microsoft.com/office/drawing/2014/chart" uri="{C3380CC4-5D6E-409C-BE32-E72D297353CC}">
                <c16:uniqueId val="{00000005-42C0-4EFE-9225-0AC630DF8B6E}"/>
              </c:ext>
            </c:extLst>
          </c:dPt>
          <c:dPt>
            <c:idx val="22"/>
            <c:invertIfNegative val="0"/>
            <c:bubble3D val="0"/>
            <c:spPr>
              <a:solidFill>
                <a:schemeClr val="accent4">
                  <a:lumMod val="60000"/>
                  <a:lumOff val="40000"/>
                </a:schemeClr>
              </a:solidFill>
              <a:ln>
                <a:noFill/>
              </a:ln>
              <a:effectLst/>
            </c:spPr>
            <c:extLst xmlns:c16r2="http://schemas.microsoft.com/office/drawing/2015/06/chart">
              <c:ext xmlns:c16="http://schemas.microsoft.com/office/drawing/2014/chart" uri="{C3380CC4-5D6E-409C-BE32-E72D297353CC}">
                <c16:uniqueId val="{00000004-42C0-4EFE-9225-0AC630DF8B6E}"/>
              </c:ext>
            </c:extLst>
          </c:dPt>
          <c:dPt>
            <c:idx val="23"/>
            <c:invertIfNegative val="0"/>
            <c:bubble3D val="0"/>
            <c:spPr>
              <a:solidFill>
                <a:schemeClr val="accent4">
                  <a:lumMod val="60000"/>
                  <a:lumOff val="40000"/>
                </a:schemeClr>
              </a:solidFill>
              <a:ln>
                <a:noFill/>
              </a:ln>
              <a:effectLst/>
            </c:spPr>
            <c:extLst xmlns:c16r2="http://schemas.microsoft.com/office/drawing/2015/06/chart">
              <c:ext xmlns:c16="http://schemas.microsoft.com/office/drawing/2014/chart" uri="{C3380CC4-5D6E-409C-BE32-E72D297353CC}">
                <c16:uniqueId val="{00000003-42C0-4EFE-9225-0AC630DF8B6E}"/>
              </c:ext>
            </c:extLst>
          </c:dPt>
          <c:dPt>
            <c:idx val="24"/>
            <c:invertIfNegative val="0"/>
            <c:bubble3D val="0"/>
            <c:spPr>
              <a:solidFill>
                <a:schemeClr val="accent4">
                  <a:lumMod val="60000"/>
                  <a:lumOff val="40000"/>
                </a:schemeClr>
              </a:solidFill>
              <a:ln>
                <a:noFill/>
              </a:ln>
              <a:effectLst/>
            </c:spPr>
            <c:extLst xmlns:c16r2="http://schemas.microsoft.com/office/drawing/2015/06/chart">
              <c:ext xmlns:c16="http://schemas.microsoft.com/office/drawing/2014/chart" uri="{C3380CC4-5D6E-409C-BE32-E72D297353CC}">
                <c16:uniqueId val="{00000002-42C0-4EFE-9225-0AC630DF8B6E}"/>
              </c:ext>
            </c:extLst>
          </c:dPt>
          <c:dLbls>
            <c:spPr>
              <a:noFill/>
              <a:ln>
                <a:noFill/>
              </a:ln>
              <a:effectLst/>
            </c:spPr>
            <c:txPr>
              <a:bodyPr rot="0" vert="horz"/>
              <a:lstStyle/>
              <a:p>
                <a:pPr>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'Front Tables &amp; Charts'!$B$31:$B$55</c:f>
              <c:strCache>
                <c:ptCount val="25"/>
                <c:pt idx="0">
                  <c:v>Cecil</c:v>
                </c:pt>
                <c:pt idx="1">
                  <c:v>Baltimore City</c:v>
                </c:pt>
                <c:pt idx="2">
                  <c:v>Prince George's</c:v>
                </c:pt>
                <c:pt idx="3">
                  <c:v>Charles</c:v>
                </c:pt>
                <c:pt idx="4">
                  <c:v>Dorchester</c:v>
                </c:pt>
                <c:pt idx="5">
                  <c:v>Allegany</c:v>
                </c:pt>
                <c:pt idx="6">
                  <c:v>Wicomico</c:v>
                </c:pt>
                <c:pt idx="7">
                  <c:v>St. Mary's </c:v>
                </c:pt>
                <c:pt idx="8">
                  <c:v>Talbot</c:v>
                </c:pt>
                <c:pt idx="9">
                  <c:v>Harford</c:v>
                </c:pt>
                <c:pt idx="10">
                  <c:v>Washington</c:v>
                </c:pt>
                <c:pt idx="11">
                  <c:v>Calvert</c:v>
                </c:pt>
                <c:pt idx="12">
                  <c:v>Caroline</c:v>
                </c:pt>
                <c:pt idx="13">
                  <c:v>Statewide</c:v>
                </c:pt>
                <c:pt idx="14">
                  <c:v>Anne Arundel</c:v>
                </c:pt>
                <c:pt idx="15">
                  <c:v>Baltimore County</c:v>
                </c:pt>
                <c:pt idx="16">
                  <c:v>Kent</c:v>
                </c:pt>
                <c:pt idx="17">
                  <c:v>Montgomery</c:v>
                </c:pt>
                <c:pt idx="18">
                  <c:v>Garrett</c:v>
                </c:pt>
                <c:pt idx="19">
                  <c:v>Howard</c:v>
                </c:pt>
                <c:pt idx="20">
                  <c:v>Queen Anne's</c:v>
                </c:pt>
                <c:pt idx="21">
                  <c:v>Frederick</c:v>
                </c:pt>
                <c:pt idx="22">
                  <c:v>Somerset</c:v>
                </c:pt>
                <c:pt idx="23">
                  <c:v>Carroll</c:v>
                </c:pt>
                <c:pt idx="24">
                  <c:v>Worcester</c:v>
                </c:pt>
              </c:strCache>
            </c:strRef>
          </c:cat>
          <c:val>
            <c:numRef>
              <c:f>'Front Tables &amp; Charts'!$C$31:$C$55</c:f>
              <c:numCache>
                <c:formatCode>0%</c:formatCode>
                <c:ptCount val="25"/>
                <c:pt idx="0">
                  <c:v>0.32</c:v>
                </c:pt>
                <c:pt idx="1">
                  <c:v>0.39</c:v>
                </c:pt>
                <c:pt idx="2">
                  <c:v>0.39</c:v>
                </c:pt>
                <c:pt idx="3">
                  <c:v>0.4</c:v>
                </c:pt>
                <c:pt idx="4">
                  <c:v>0.4</c:v>
                </c:pt>
                <c:pt idx="5">
                  <c:v>0.41</c:v>
                </c:pt>
                <c:pt idx="6">
                  <c:v>0.41</c:v>
                </c:pt>
                <c:pt idx="7">
                  <c:v>0.42</c:v>
                </c:pt>
                <c:pt idx="8">
                  <c:v>0.42</c:v>
                </c:pt>
                <c:pt idx="9">
                  <c:v>0.43</c:v>
                </c:pt>
                <c:pt idx="10">
                  <c:v>0.43</c:v>
                </c:pt>
                <c:pt idx="11">
                  <c:v>0.45</c:v>
                </c:pt>
                <c:pt idx="12">
                  <c:v>0.45</c:v>
                </c:pt>
                <c:pt idx="13">
                  <c:v>0.47</c:v>
                </c:pt>
                <c:pt idx="14">
                  <c:v>0.48</c:v>
                </c:pt>
                <c:pt idx="15">
                  <c:v>0.49</c:v>
                </c:pt>
                <c:pt idx="16">
                  <c:v>0.53</c:v>
                </c:pt>
                <c:pt idx="17">
                  <c:v>0.54</c:v>
                </c:pt>
                <c:pt idx="18">
                  <c:v>0.55000000000000004</c:v>
                </c:pt>
                <c:pt idx="19">
                  <c:v>0.56000000000000005</c:v>
                </c:pt>
                <c:pt idx="20">
                  <c:v>0.56999999999999995</c:v>
                </c:pt>
                <c:pt idx="21">
                  <c:v>0.59</c:v>
                </c:pt>
                <c:pt idx="22">
                  <c:v>0.6</c:v>
                </c:pt>
                <c:pt idx="23">
                  <c:v>0.61</c:v>
                </c:pt>
                <c:pt idx="24">
                  <c:v>0.66</c:v>
                </c:pt>
              </c:numCache>
            </c:numRef>
          </c:val>
          <c:extLst xmlns:c16r2="http://schemas.microsoft.com/office/drawing/2015/06/chart">
            <c:ext xmlns:c16="http://schemas.microsoft.com/office/drawing/2014/chart" uri="{C3380CC4-5D6E-409C-BE32-E72D297353CC}">
              <c16:uniqueId val="{00000000-42C0-4EFE-9225-0AC630DF8B6E}"/>
            </c:ext>
          </c:extLst>
        </c:ser>
        <c:dLbls>
          <c:showLegendKey val="0"/>
          <c:showVal val="0"/>
          <c:showCatName val="0"/>
          <c:showSerName val="0"/>
          <c:showPercent val="0"/>
          <c:showBubbleSize val="0"/>
        </c:dLbls>
        <c:gapWidth val="182"/>
        <c:axId val="55800576"/>
        <c:axId val="55802112"/>
      </c:barChart>
      <c:catAx>
        <c:axId val="5580057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vert="horz"/>
          <a:lstStyle/>
          <a:p>
            <a:pPr>
              <a:defRPr/>
            </a:pPr>
            <a:endParaRPr lang="en-US"/>
          </a:p>
        </c:txPr>
        <c:crossAx val="55802112"/>
        <c:crosses val="autoZero"/>
        <c:auto val="1"/>
        <c:lblAlgn val="ctr"/>
        <c:lblOffset val="100"/>
        <c:noMultiLvlLbl val="0"/>
      </c:catAx>
      <c:valAx>
        <c:axId val="55802112"/>
        <c:scaling>
          <c:orientation val="minMax"/>
          <c:max val="1"/>
        </c:scaling>
        <c:delete val="1"/>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crossAx val="55800576"/>
        <c:crosses val="autoZero"/>
        <c:crossBetween val="between"/>
      </c:valAx>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solidFill>
      <a:schemeClr val="bg1">
        <a:lumMod val="95000"/>
      </a:schemeClr>
    </a:solidFill>
    <a:ln w="25400" cap="flat" cmpd="sng" algn="ctr">
      <a:noFill/>
      <a:prstDash val="solid"/>
    </a:ln>
    <a:effectLst/>
  </c:spPr>
  <c:txPr>
    <a:bodyPr/>
    <a:lstStyle/>
    <a:p>
      <a:pPr>
        <a:defRPr>
          <a:solidFill>
            <a:schemeClr val="dk1"/>
          </a:solidFill>
          <a:latin typeface="+mn-lt"/>
          <a:ea typeface="+mn-ea"/>
          <a:cs typeface="+mn-cs"/>
        </a:defRPr>
      </a:pPr>
      <a:endParaRPr lang="en-US"/>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Caroline</c:v>
                </c:pt>
              </c:strCache>
            </c:strRef>
          </c:tx>
          <c:invertIfNegative val="0"/>
          <c:dLbls>
            <c:showLegendKey val="0"/>
            <c:showVal val="1"/>
            <c:showCatName val="0"/>
            <c:showSerName val="0"/>
            <c:showPercent val="0"/>
            <c:showBubbleSize val="0"/>
            <c:showLeaderLines val="0"/>
          </c:dLbls>
          <c:cat>
            <c:numRef>
              <c:f>Sheet1!$A$2:$A$4</c:f>
              <c:numCache>
                <c:formatCode>General</c:formatCode>
                <c:ptCount val="3"/>
                <c:pt idx="0">
                  <c:v>2016</c:v>
                </c:pt>
                <c:pt idx="1">
                  <c:v>2017</c:v>
                </c:pt>
                <c:pt idx="2">
                  <c:v>2018</c:v>
                </c:pt>
              </c:numCache>
            </c:numRef>
          </c:cat>
          <c:val>
            <c:numRef>
              <c:f>Sheet1!$B$2:$B$4</c:f>
              <c:numCache>
                <c:formatCode>General</c:formatCode>
                <c:ptCount val="3"/>
                <c:pt idx="0">
                  <c:v>6</c:v>
                </c:pt>
                <c:pt idx="1">
                  <c:v>0</c:v>
                </c:pt>
                <c:pt idx="2">
                  <c:v>5</c:v>
                </c:pt>
              </c:numCache>
            </c:numRef>
          </c:val>
        </c:ser>
        <c:ser>
          <c:idx val="1"/>
          <c:order val="1"/>
          <c:tx>
            <c:strRef>
              <c:f>Sheet1!$C$1</c:f>
              <c:strCache>
                <c:ptCount val="1"/>
                <c:pt idx="0">
                  <c:v>Dorchester</c:v>
                </c:pt>
              </c:strCache>
            </c:strRef>
          </c:tx>
          <c:invertIfNegative val="0"/>
          <c:dLbls>
            <c:showLegendKey val="0"/>
            <c:showVal val="1"/>
            <c:showCatName val="0"/>
            <c:showSerName val="0"/>
            <c:showPercent val="0"/>
            <c:showBubbleSize val="0"/>
            <c:showLeaderLines val="0"/>
          </c:dLbls>
          <c:cat>
            <c:numRef>
              <c:f>Sheet1!$A$2:$A$4</c:f>
              <c:numCache>
                <c:formatCode>General</c:formatCode>
                <c:ptCount val="3"/>
                <c:pt idx="0">
                  <c:v>2016</c:v>
                </c:pt>
                <c:pt idx="1">
                  <c:v>2017</c:v>
                </c:pt>
                <c:pt idx="2">
                  <c:v>2018</c:v>
                </c:pt>
              </c:numCache>
            </c:numRef>
          </c:cat>
          <c:val>
            <c:numRef>
              <c:f>Sheet1!$C$2:$C$4</c:f>
              <c:numCache>
                <c:formatCode>General</c:formatCode>
                <c:ptCount val="3"/>
                <c:pt idx="0">
                  <c:v>0</c:v>
                </c:pt>
                <c:pt idx="1">
                  <c:v>0</c:v>
                </c:pt>
                <c:pt idx="2">
                  <c:v>8</c:v>
                </c:pt>
              </c:numCache>
            </c:numRef>
          </c:val>
        </c:ser>
        <c:ser>
          <c:idx val="2"/>
          <c:order val="2"/>
          <c:tx>
            <c:strRef>
              <c:f>Sheet1!$D$1</c:f>
              <c:strCache>
                <c:ptCount val="1"/>
                <c:pt idx="0">
                  <c:v>Kent</c:v>
                </c:pt>
              </c:strCache>
            </c:strRef>
          </c:tx>
          <c:invertIfNegative val="0"/>
          <c:cat>
            <c:numRef>
              <c:f>Sheet1!$A$2:$A$4</c:f>
              <c:numCache>
                <c:formatCode>General</c:formatCode>
                <c:ptCount val="3"/>
                <c:pt idx="0">
                  <c:v>2016</c:v>
                </c:pt>
                <c:pt idx="1">
                  <c:v>2017</c:v>
                </c:pt>
                <c:pt idx="2">
                  <c:v>2018</c:v>
                </c:pt>
              </c:numCache>
            </c:numRef>
          </c:cat>
          <c:val>
            <c:numRef>
              <c:f>Sheet1!$D$2:$D$4</c:f>
              <c:numCache>
                <c:formatCode>General</c:formatCode>
                <c:ptCount val="3"/>
                <c:pt idx="0">
                  <c:v>0</c:v>
                </c:pt>
                <c:pt idx="1">
                  <c:v>0</c:v>
                </c:pt>
                <c:pt idx="2">
                  <c:v>0</c:v>
                </c:pt>
              </c:numCache>
            </c:numRef>
          </c:val>
        </c:ser>
        <c:ser>
          <c:idx val="3"/>
          <c:order val="3"/>
          <c:tx>
            <c:strRef>
              <c:f>Sheet1!$E$1</c:f>
              <c:strCache>
                <c:ptCount val="1"/>
                <c:pt idx="0">
                  <c:v>Garrett</c:v>
                </c:pt>
              </c:strCache>
            </c:strRef>
          </c:tx>
          <c:spPr>
            <a:solidFill>
              <a:srgbClr val="0070C0"/>
            </a:solidFill>
          </c:spPr>
          <c:invertIfNegative val="0"/>
          <c:dLbls>
            <c:showLegendKey val="0"/>
            <c:showVal val="1"/>
            <c:showCatName val="0"/>
            <c:showSerName val="0"/>
            <c:showPercent val="0"/>
            <c:showBubbleSize val="0"/>
            <c:showLeaderLines val="0"/>
          </c:dLbls>
          <c:cat>
            <c:numRef>
              <c:f>Sheet1!$A$2:$A$4</c:f>
              <c:numCache>
                <c:formatCode>General</c:formatCode>
                <c:ptCount val="3"/>
                <c:pt idx="0">
                  <c:v>2016</c:v>
                </c:pt>
                <c:pt idx="1">
                  <c:v>2017</c:v>
                </c:pt>
                <c:pt idx="2">
                  <c:v>2018</c:v>
                </c:pt>
              </c:numCache>
            </c:numRef>
          </c:cat>
          <c:val>
            <c:numRef>
              <c:f>Sheet1!$E$2:$E$4</c:f>
              <c:numCache>
                <c:formatCode>General</c:formatCode>
                <c:ptCount val="3"/>
                <c:pt idx="0">
                  <c:v>35</c:v>
                </c:pt>
                <c:pt idx="1">
                  <c:v>0</c:v>
                </c:pt>
                <c:pt idx="2">
                  <c:v>0</c:v>
                </c:pt>
              </c:numCache>
            </c:numRef>
          </c:val>
        </c:ser>
        <c:dLbls>
          <c:showLegendKey val="0"/>
          <c:showVal val="0"/>
          <c:showCatName val="0"/>
          <c:showSerName val="0"/>
          <c:showPercent val="0"/>
          <c:showBubbleSize val="0"/>
        </c:dLbls>
        <c:gapWidth val="150"/>
        <c:axId val="61179008"/>
        <c:axId val="61180544"/>
      </c:barChart>
      <c:catAx>
        <c:axId val="61179008"/>
        <c:scaling>
          <c:orientation val="minMax"/>
        </c:scaling>
        <c:delete val="0"/>
        <c:axPos val="b"/>
        <c:numFmt formatCode="General" sourceLinked="1"/>
        <c:majorTickMark val="out"/>
        <c:minorTickMark val="none"/>
        <c:tickLblPos val="nextTo"/>
        <c:crossAx val="61180544"/>
        <c:crosses val="autoZero"/>
        <c:auto val="1"/>
        <c:lblAlgn val="ctr"/>
        <c:lblOffset val="100"/>
        <c:noMultiLvlLbl val="0"/>
      </c:catAx>
      <c:valAx>
        <c:axId val="61180544"/>
        <c:scaling>
          <c:orientation val="minMax"/>
        </c:scaling>
        <c:delete val="0"/>
        <c:axPos val="l"/>
        <c:majorGridlines/>
        <c:numFmt formatCode="General" sourceLinked="1"/>
        <c:majorTickMark val="out"/>
        <c:minorTickMark val="none"/>
        <c:tickLblPos val="nextTo"/>
        <c:crossAx val="61179008"/>
        <c:crosses val="autoZero"/>
        <c:crossBetween val="between"/>
      </c:valAx>
      <c:spPr>
        <a:solidFill>
          <a:schemeClr val="accent2">
            <a:lumMod val="20000"/>
            <a:lumOff val="80000"/>
          </a:schemeClr>
        </a:solidFill>
      </c:spPr>
    </c:plotArea>
    <c:legend>
      <c:legendPos val="r"/>
      <c:legendEntry>
        <c:idx val="0"/>
        <c:txPr>
          <a:bodyPr/>
          <a:lstStyle/>
          <a:p>
            <a:pPr>
              <a:defRPr b="1"/>
            </a:pPr>
            <a:endParaRPr lang="en-US"/>
          </a:p>
        </c:txPr>
      </c:legendEntry>
      <c:legendEntry>
        <c:idx val="1"/>
        <c:txPr>
          <a:bodyPr/>
          <a:lstStyle/>
          <a:p>
            <a:pPr>
              <a:defRPr b="1"/>
            </a:pPr>
            <a:endParaRPr lang="en-US"/>
          </a:p>
        </c:txPr>
      </c:legendEntry>
      <c:legendEntry>
        <c:idx val="2"/>
        <c:txPr>
          <a:bodyPr/>
          <a:lstStyle/>
          <a:p>
            <a:pPr>
              <a:defRPr b="1"/>
            </a:pPr>
            <a:endParaRPr lang="en-US"/>
          </a:p>
        </c:txPr>
      </c:legendEntry>
      <c:legendEntry>
        <c:idx val="3"/>
        <c:txPr>
          <a:bodyPr/>
          <a:lstStyle/>
          <a:p>
            <a:pPr>
              <a:defRPr b="1"/>
            </a:pPr>
            <a:endParaRPr lang="en-US"/>
          </a:p>
        </c:txPr>
      </c:legendEntry>
      <c:overlay val="0"/>
    </c:legend>
    <c:plotVisOnly val="1"/>
    <c:dispBlanksAs val="gap"/>
    <c:showDLblsOverMax val="0"/>
  </c:chart>
  <c:spPr>
    <a:solidFill>
      <a:schemeClr val="accent5"/>
    </a:solidFill>
    <a:ln>
      <a:solidFill>
        <a:schemeClr val="tx1"/>
      </a:solidFill>
    </a:ln>
  </c:spPr>
  <c:txPr>
    <a:bodyPr/>
    <a:lstStyle/>
    <a:p>
      <a:pPr>
        <a:defRPr sz="1800"/>
      </a:pPr>
      <a:endParaRPr lang="en-US"/>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216444673387789"/>
          <c:y val="4.7507811523559561E-2"/>
          <c:w val="0.65448835301837271"/>
          <c:h val="0.83404921259842524"/>
        </c:manualLayout>
      </c:layout>
      <c:barChart>
        <c:barDir val="col"/>
        <c:grouping val="clustered"/>
        <c:varyColors val="0"/>
        <c:ser>
          <c:idx val="0"/>
          <c:order val="0"/>
          <c:tx>
            <c:strRef>
              <c:f>Sheet1!$B$1</c:f>
              <c:strCache>
                <c:ptCount val="1"/>
                <c:pt idx="0">
                  <c:v>Maryland</c:v>
                </c:pt>
              </c:strCache>
            </c:strRef>
          </c:tx>
          <c:invertIfNegative val="0"/>
          <c:dLbls>
            <c:showLegendKey val="0"/>
            <c:showVal val="1"/>
            <c:showCatName val="0"/>
            <c:showSerName val="0"/>
            <c:showPercent val="0"/>
            <c:showBubbleSize val="0"/>
            <c:showLeaderLines val="0"/>
          </c:dLbls>
          <c:cat>
            <c:numRef>
              <c:f>Sheet1!$A$2:$A$4</c:f>
              <c:numCache>
                <c:formatCode>General</c:formatCode>
                <c:ptCount val="3"/>
                <c:pt idx="0">
                  <c:v>2016</c:v>
                </c:pt>
                <c:pt idx="1">
                  <c:v>2017</c:v>
                </c:pt>
                <c:pt idx="2">
                  <c:v>2018</c:v>
                </c:pt>
              </c:numCache>
            </c:numRef>
          </c:cat>
          <c:val>
            <c:numRef>
              <c:f>Sheet1!$B$2:$B$4</c:f>
              <c:numCache>
                <c:formatCode>General</c:formatCode>
                <c:ptCount val="3"/>
                <c:pt idx="0">
                  <c:v>638</c:v>
                </c:pt>
                <c:pt idx="1">
                  <c:v>618</c:v>
                </c:pt>
                <c:pt idx="2">
                  <c:v>574</c:v>
                </c:pt>
              </c:numCache>
            </c:numRef>
          </c:val>
        </c:ser>
        <c:ser>
          <c:idx val="1"/>
          <c:order val="1"/>
          <c:tx>
            <c:strRef>
              <c:f>Sheet1!$C$1</c:f>
              <c:strCache>
                <c:ptCount val="1"/>
                <c:pt idx="0">
                  <c:v>Garrett</c:v>
                </c:pt>
              </c:strCache>
            </c:strRef>
          </c:tx>
          <c:spPr>
            <a:solidFill>
              <a:srgbClr val="0070C0"/>
            </a:solidFill>
          </c:spPr>
          <c:invertIfNegative val="0"/>
          <c:dLbls>
            <c:showLegendKey val="0"/>
            <c:showVal val="1"/>
            <c:showCatName val="0"/>
            <c:showSerName val="0"/>
            <c:showPercent val="0"/>
            <c:showBubbleSize val="0"/>
            <c:showLeaderLines val="0"/>
          </c:dLbls>
          <c:cat>
            <c:numRef>
              <c:f>Sheet1!$A$2:$A$4</c:f>
              <c:numCache>
                <c:formatCode>General</c:formatCode>
                <c:ptCount val="3"/>
                <c:pt idx="0">
                  <c:v>2016</c:v>
                </c:pt>
                <c:pt idx="1">
                  <c:v>2017</c:v>
                </c:pt>
                <c:pt idx="2">
                  <c:v>2018</c:v>
                </c:pt>
              </c:numCache>
            </c:numRef>
          </c:cat>
          <c:val>
            <c:numRef>
              <c:f>Sheet1!$C$2:$C$4</c:f>
              <c:numCache>
                <c:formatCode>General</c:formatCode>
                <c:ptCount val="3"/>
                <c:pt idx="0">
                  <c:v>35</c:v>
                </c:pt>
              </c:numCache>
            </c:numRef>
          </c:val>
        </c:ser>
        <c:dLbls>
          <c:showLegendKey val="0"/>
          <c:showVal val="0"/>
          <c:showCatName val="0"/>
          <c:showSerName val="0"/>
          <c:showPercent val="0"/>
          <c:showBubbleSize val="0"/>
        </c:dLbls>
        <c:gapWidth val="150"/>
        <c:axId val="61318656"/>
        <c:axId val="61320192"/>
      </c:barChart>
      <c:catAx>
        <c:axId val="61318656"/>
        <c:scaling>
          <c:orientation val="minMax"/>
        </c:scaling>
        <c:delete val="0"/>
        <c:axPos val="b"/>
        <c:numFmt formatCode="General" sourceLinked="1"/>
        <c:majorTickMark val="out"/>
        <c:minorTickMark val="none"/>
        <c:tickLblPos val="nextTo"/>
        <c:crossAx val="61320192"/>
        <c:crosses val="autoZero"/>
        <c:auto val="1"/>
        <c:lblAlgn val="ctr"/>
        <c:lblOffset val="100"/>
        <c:noMultiLvlLbl val="0"/>
      </c:catAx>
      <c:valAx>
        <c:axId val="61320192"/>
        <c:scaling>
          <c:orientation val="minMax"/>
        </c:scaling>
        <c:delete val="0"/>
        <c:axPos val="l"/>
        <c:majorGridlines/>
        <c:numFmt formatCode="General" sourceLinked="1"/>
        <c:majorTickMark val="out"/>
        <c:minorTickMark val="none"/>
        <c:tickLblPos val="nextTo"/>
        <c:crossAx val="61318656"/>
        <c:crosses val="autoZero"/>
        <c:crossBetween val="between"/>
      </c:valAx>
      <c:spPr>
        <a:solidFill>
          <a:schemeClr val="accent3">
            <a:lumMod val="20000"/>
            <a:lumOff val="80000"/>
          </a:schemeClr>
        </a:solidFill>
      </c:spPr>
    </c:plotArea>
    <c:legend>
      <c:legendPos val="r"/>
      <c:legendEntry>
        <c:idx val="0"/>
        <c:txPr>
          <a:bodyPr/>
          <a:lstStyle/>
          <a:p>
            <a:pPr>
              <a:defRPr sz="2000" b="1"/>
            </a:pPr>
            <a:endParaRPr lang="en-US"/>
          </a:p>
        </c:txPr>
      </c:legendEntry>
      <c:legendEntry>
        <c:idx val="1"/>
        <c:txPr>
          <a:bodyPr/>
          <a:lstStyle/>
          <a:p>
            <a:pPr>
              <a:defRPr sz="2000" b="1"/>
            </a:pPr>
            <a:endParaRPr lang="en-US"/>
          </a:p>
        </c:txPr>
      </c:legendEntry>
      <c:overlay val="0"/>
      <c:txPr>
        <a:bodyPr/>
        <a:lstStyle/>
        <a:p>
          <a:pPr>
            <a:defRPr sz="2000"/>
          </a:pPr>
          <a:endParaRPr lang="en-US"/>
        </a:p>
      </c:txPr>
    </c:legend>
    <c:plotVisOnly val="1"/>
    <c:dispBlanksAs val="gap"/>
    <c:showDLblsOverMax val="0"/>
  </c:chart>
  <c:spPr>
    <a:solidFill>
      <a:schemeClr val="accent5"/>
    </a:solidFill>
    <a:ln>
      <a:solidFill>
        <a:schemeClr val="tx1"/>
      </a:solidFill>
    </a:ln>
  </c:spPr>
  <c:txPr>
    <a:bodyPr/>
    <a:lstStyle/>
    <a:p>
      <a:pPr>
        <a:defRPr sz="1800"/>
      </a:pPr>
      <a:endParaRPr lang="en-US"/>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Maryland</c:v>
                </c:pt>
              </c:strCache>
            </c:strRef>
          </c:tx>
          <c:invertIfNegative val="0"/>
          <c:dLbls>
            <c:showLegendKey val="0"/>
            <c:showVal val="1"/>
            <c:showCatName val="0"/>
            <c:showSerName val="0"/>
            <c:showPercent val="0"/>
            <c:showBubbleSize val="0"/>
            <c:showLeaderLines val="0"/>
          </c:dLbls>
          <c:cat>
            <c:numRef>
              <c:f>Sheet1!$A$2:$A$4</c:f>
              <c:numCache>
                <c:formatCode>General</c:formatCode>
                <c:ptCount val="3"/>
                <c:pt idx="0">
                  <c:v>2016</c:v>
                </c:pt>
                <c:pt idx="1">
                  <c:v>2017</c:v>
                </c:pt>
                <c:pt idx="2">
                  <c:v>2018</c:v>
                </c:pt>
              </c:numCache>
            </c:numRef>
          </c:cat>
          <c:val>
            <c:numRef>
              <c:f>Sheet1!$B$2:$B$4</c:f>
              <c:numCache>
                <c:formatCode>General</c:formatCode>
                <c:ptCount val="3"/>
                <c:pt idx="0">
                  <c:v>198</c:v>
                </c:pt>
                <c:pt idx="1">
                  <c:v>200</c:v>
                </c:pt>
                <c:pt idx="2">
                  <c:v>182</c:v>
                </c:pt>
              </c:numCache>
            </c:numRef>
          </c:val>
        </c:ser>
        <c:ser>
          <c:idx val="1"/>
          <c:order val="1"/>
          <c:tx>
            <c:strRef>
              <c:f>Sheet1!$C$1</c:f>
              <c:strCache>
                <c:ptCount val="1"/>
                <c:pt idx="0">
                  <c:v>Garrett</c:v>
                </c:pt>
              </c:strCache>
            </c:strRef>
          </c:tx>
          <c:spPr>
            <a:solidFill>
              <a:srgbClr val="00B0F0"/>
            </a:solidFill>
          </c:spPr>
          <c:invertIfNegative val="0"/>
          <c:cat>
            <c:numRef>
              <c:f>Sheet1!$A$2:$A$4</c:f>
              <c:numCache>
                <c:formatCode>General</c:formatCode>
                <c:ptCount val="3"/>
                <c:pt idx="0">
                  <c:v>2016</c:v>
                </c:pt>
                <c:pt idx="1">
                  <c:v>2017</c:v>
                </c:pt>
                <c:pt idx="2">
                  <c:v>2018</c:v>
                </c:pt>
              </c:numCache>
            </c:numRef>
          </c:cat>
          <c:val>
            <c:numRef>
              <c:f>Sheet1!$C$2:$C$4</c:f>
              <c:numCache>
                <c:formatCode>General</c:formatCode>
                <c:ptCount val="3"/>
                <c:pt idx="0">
                  <c:v>0</c:v>
                </c:pt>
                <c:pt idx="1">
                  <c:v>0</c:v>
                </c:pt>
                <c:pt idx="2">
                  <c:v>0</c:v>
                </c:pt>
              </c:numCache>
            </c:numRef>
          </c:val>
        </c:ser>
        <c:dLbls>
          <c:showLegendKey val="0"/>
          <c:showVal val="0"/>
          <c:showCatName val="0"/>
          <c:showSerName val="0"/>
          <c:showPercent val="0"/>
          <c:showBubbleSize val="0"/>
        </c:dLbls>
        <c:gapWidth val="150"/>
        <c:axId val="61631488"/>
        <c:axId val="61633280"/>
      </c:barChart>
      <c:catAx>
        <c:axId val="61631488"/>
        <c:scaling>
          <c:orientation val="minMax"/>
        </c:scaling>
        <c:delete val="0"/>
        <c:axPos val="b"/>
        <c:numFmt formatCode="General" sourceLinked="1"/>
        <c:majorTickMark val="out"/>
        <c:minorTickMark val="none"/>
        <c:tickLblPos val="nextTo"/>
        <c:crossAx val="61633280"/>
        <c:crosses val="autoZero"/>
        <c:auto val="1"/>
        <c:lblAlgn val="ctr"/>
        <c:lblOffset val="100"/>
        <c:noMultiLvlLbl val="0"/>
      </c:catAx>
      <c:valAx>
        <c:axId val="61633280"/>
        <c:scaling>
          <c:orientation val="minMax"/>
        </c:scaling>
        <c:delete val="0"/>
        <c:axPos val="l"/>
        <c:majorGridlines/>
        <c:numFmt formatCode="General" sourceLinked="1"/>
        <c:majorTickMark val="out"/>
        <c:minorTickMark val="none"/>
        <c:tickLblPos val="nextTo"/>
        <c:crossAx val="61631488"/>
        <c:crosses val="autoZero"/>
        <c:crossBetween val="between"/>
      </c:valAx>
      <c:spPr>
        <a:solidFill>
          <a:schemeClr val="accent3">
            <a:lumMod val="20000"/>
            <a:lumOff val="80000"/>
          </a:schemeClr>
        </a:solidFill>
      </c:spPr>
    </c:plotArea>
    <c:legend>
      <c:legendPos val="r"/>
      <c:legendEntry>
        <c:idx val="0"/>
        <c:txPr>
          <a:bodyPr/>
          <a:lstStyle/>
          <a:p>
            <a:pPr>
              <a:defRPr b="1"/>
            </a:pPr>
            <a:endParaRPr lang="en-US"/>
          </a:p>
        </c:txPr>
      </c:legendEntry>
      <c:legendEntry>
        <c:idx val="1"/>
        <c:txPr>
          <a:bodyPr/>
          <a:lstStyle/>
          <a:p>
            <a:pPr>
              <a:defRPr b="1"/>
            </a:pPr>
            <a:endParaRPr lang="en-US"/>
          </a:p>
        </c:txPr>
      </c:legendEntry>
      <c:overlay val="0"/>
    </c:legend>
    <c:plotVisOnly val="1"/>
    <c:dispBlanksAs val="gap"/>
    <c:showDLblsOverMax val="0"/>
  </c:chart>
  <c:spPr>
    <a:solidFill>
      <a:schemeClr val="accent5"/>
    </a:solidFill>
    <a:ln>
      <a:solidFill>
        <a:schemeClr val="tx1"/>
      </a:solidFill>
    </a:ln>
  </c:spPr>
  <c:txPr>
    <a:bodyPr/>
    <a:lstStyle/>
    <a:p>
      <a:pPr>
        <a:defRPr sz="1800"/>
      </a:pPr>
      <a:endParaRPr lang="en-US"/>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3280818022747157"/>
          <c:y val="5.1197975253093365E-2"/>
          <c:w val="0.52008158355205603"/>
          <c:h val="0.84195163104611925"/>
        </c:manualLayout>
      </c:layout>
      <c:barChart>
        <c:barDir val="col"/>
        <c:grouping val="clustered"/>
        <c:varyColors val="0"/>
        <c:ser>
          <c:idx val="0"/>
          <c:order val="0"/>
          <c:tx>
            <c:strRef>
              <c:f>Sheet1!$B$1</c:f>
              <c:strCache>
                <c:ptCount val="1"/>
                <c:pt idx="0">
                  <c:v>Caroline</c:v>
                </c:pt>
              </c:strCache>
            </c:strRef>
          </c:tx>
          <c:invertIfNegative val="0"/>
          <c:cat>
            <c:numRef>
              <c:f>Sheet1!$A$2:$A$4</c:f>
              <c:numCache>
                <c:formatCode>General</c:formatCode>
                <c:ptCount val="3"/>
                <c:pt idx="0">
                  <c:v>2016</c:v>
                </c:pt>
                <c:pt idx="1">
                  <c:v>2017</c:v>
                </c:pt>
                <c:pt idx="2">
                  <c:v>2018</c:v>
                </c:pt>
              </c:numCache>
            </c:numRef>
          </c:cat>
          <c:val>
            <c:numRef>
              <c:f>Sheet1!$B$2:$B$4</c:f>
              <c:numCache>
                <c:formatCode>General</c:formatCode>
                <c:ptCount val="3"/>
                <c:pt idx="0">
                  <c:v>0</c:v>
                </c:pt>
                <c:pt idx="1">
                  <c:v>0</c:v>
                </c:pt>
                <c:pt idx="2">
                  <c:v>0</c:v>
                </c:pt>
              </c:numCache>
            </c:numRef>
          </c:val>
        </c:ser>
        <c:ser>
          <c:idx val="1"/>
          <c:order val="1"/>
          <c:tx>
            <c:strRef>
              <c:f>Sheet1!$C$1</c:f>
              <c:strCache>
                <c:ptCount val="1"/>
                <c:pt idx="0">
                  <c:v>Dorchester</c:v>
                </c:pt>
              </c:strCache>
            </c:strRef>
          </c:tx>
          <c:invertIfNegative val="0"/>
          <c:cat>
            <c:numRef>
              <c:f>Sheet1!$A$2:$A$4</c:f>
              <c:numCache>
                <c:formatCode>General</c:formatCode>
                <c:ptCount val="3"/>
                <c:pt idx="0">
                  <c:v>2016</c:v>
                </c:pt>
                <c:pt idx="1">
                  <c:v>2017</c:v>
                </c:pt>
                <c:pt idx="2">
                  <c:v>2018</c:v>
                </c:pt>
              </c:numCache>
            </c:numRef>
          </c:cat>
          <c:val>
            <c:numRef>
              <c:f>Sheet1!$C$2:$C$4</c:f>
              <c:numCache>
                <c:formatCode>General</c:formatCode>
                <c:ptCount val="3"/>
                <c:pt idx="0">
                  <c:v>0</c:v>
                </c:pt>
                <c:pt idx="1">
                  <c:v>0</c:v>
                </c:pt>
                <c:pt idx="2">
                  <c:v>0</c:v>
                </c:pt>
              </c:numCache>
            </c:numRef>
          </c:val>
        </c:ser>
        <c:ser>
          <c:idx val="2"/>
          <c:order val="2"/>
          <c:tx>
            <c:strRef>
              <c:f>Sheet1!$D$1</c:f>
              <c:strCache>
                <c:ptCount val="1"/>
                <c:pt idx="0">
                  <c:v>Kent</c:v>
                </c:pt>
              </c:strCache>
            </c:strRef>
          </c:tx>
          <c:invertIfNegative val="0"/>
          <c:cat>
            <c:numRef>
              <c:f>Sheet1!$A$2:$A$4</c:f>
              <c:numCache>
                <c:formatCode>General</c:formatCode>
                <c:ptCount val="3"/>
                <c:pt idx="0">
                  <c:v>2016</c:v>
                </c:pt>
                <c:pt idx="1">
                  <c:v>2017</c:v>
                </c:pt>
                <c:pt idx="2">
                  <c:v>2018</c:v>
                </c:pt>
              </c:numCache>
            </c:numRef>
          </c:cat>
          <c:val>
            <c:numRef>
              <c:f>Sheet1!$D$2:$D$4</c:f>
              <c:numCache>
                <c:formatCode>General</c:formatCode>
                <c:ptCount val="3"/>
                <c:pt idx="0">
                  <c:v>0</c:v>
                </c:pt>
                <c:pt idx="1">
                  <c:v>0</c:v>
                </c:pt>
                <c:pt idx="2">
                  <c:v>0</c:v>
                </c:pt>
              </c:numCache>
            </c:numRef>
          </c:val>
        </c:ser>
        <c:ser>
          <c:idx val="3"/>
          <c:order val="3"/>
          <c:tx>
            <c:strRef>
              <c:f>Sheet1!$E$1</c:f>
              <c:strCache>
                <c:ptCount val="1"/>
                <c:pt idx="0">
                  <c:v>Worcester</c:v>
                </c:pt>
              </c:strCache>
            </c:strRef>
          </c:tx>
          <c:invertIfNegative val="0"/>
          <c:cat>
            <c:numRef>
              <c:f>Sheet1!$A$2:$A$4</c:f>
              <c:numCache>
                <c:formatCode>General</c:formatCode>
                <c:ptCount val="3"/>
                <c:pt idx="0">
                  <c:v>2016</c:v>
                </c:pt>
                <c:pt idx="1">
                  <c:v>2017</c:v>
                </c:pt>
                <c:pt idx="2">
                  <c:v>2018</c:v>
                </c:pt>
              </c:numCache>
            </c:numRef>
          </c:cat>
          <c:val>
            <c:numRef>
              <c:f>Sheet1!$E$2:$E$4</c:f>
              <c:numCache>
                <c:formatCode>General</c:formatCode>
                <c:ptCount val="3"/>
              </c:numCache>
            </c:numRef>
          </c:val>
        </c:ser>
        <c:ser>
          <c:idx val="4"/>
          <c:order val="4"/>
          <c:tx>
            <c:strRef>
              <c:f>Sheet1!$F$1</c:f>
              <c:strCache>
                <c:ptCount val="1"/>
                <c:pt idx="0">
                  <c:v>Garrett</c:v>
                </c:pt>
              </c:strCache>
            </c:strRef>
          </c:tx>
          <c:spPr>
            <a:solidFill>
              <a:schemeClr val="accent4">
                <a:lumMod val="75000"/>
              </a:schemeClr>
            </a:solidFill>
          </c:spPr>
          <c:invertIfNegative val="0"/>
          <c:cat>
            <c:numRef>
              <c:f>Sheet1!$A$2:$A$4</c:f>
              <c:numCache>
                <c:formatCode>General</c:formatCode>
                <c:ptCount val="3"/>
                <c:pt idx="0">
                  <c:v>2016</c:v>
                </c:pt>
                <c:pt idx="1">
                  <c:v>2017</c:v>
                </c:pt>
                <c:pt idx="2">
                  <c:v>2018</c:v>
                </c:pt>
              </c:numCache>
            </c:numRef>
          </c:cat>
          <c:val>
            <c:numRef>
              <c:f>Sheet1!$F$2:$F$4</c:f>
              <c:numCache>
                <c:formatCode>General</c:formatCode>
                <c:ptCount val="3"/>
                <c:pt idx="0">
                  <c:v>0</c:v>
                </c:pt>
                <c:pt idx="1">
                  <c:v>0</c:v>
                </c:pt>
                <c:pt idx="2">
                  <c:v>0</c:v>
                </c:pt>
              </c:numCache>
            </c:numRef>
          </c:val>
        </c:ser>
        <c:dLbls>
          <c:showLegendKey val="0"/>
          <c:showVal val="0"/>
          <c:showCatName val="0"/>
          <c:showSerName val="0"/>
          <c:showPercent val="0"/>
          <c:showBubbleSize val="0"/>
        </c:dLbls>
        <c:gapWidth val="150"/>
        <c:axId val="61444480"/>
        <c:axId val="61446016"/>
      </c:barChart>
      <c:catAx>
        <c:axId val="61444480"/>
        <c:scaling>
          <c:orientation val="minMax"/>
        </c:scaling>
        <c:delete val="0"/>
        <c:axPos val="b"/>
        <c:numFmt formatCode="General" sourceLinked="1"/>
        <c:majorTickMark val="out"/>
        <c:minorTickMark val="none"/>
        <c:tickLblPos val="nextTo"/>
        <c:crossAx val="61446016"/>
        <c:crosses val="autoZero"/>
        <c:auto val="1"/>
        <c:lblAlgn val="ctr"/>
        <c:lblOffset val="100"/>
        <c:noMultiLvlLbl val="0"/>
      </c:catAx>
      <c:valAx>
        <c:axId val="61446016"/>
        <c:scaling>
          <c:orientation val="minMax"/>
        </c:scaling>
        <c:delete val="0"/>
        <c:axPos val="l"/>
        <c:majorGridlines/>
        <c:numFmt formatCode="General" sourceLinked="1"/>
        <c:majorTickMark val="out"/>
        <c:minorTickMark val="none"/>
        <c:tickLblPos val="nextTo"/>
        <c:crossAx val="61444480"/>
        <c:crosses val="autoZero"/>
        <c:crossBetween val="between"/>
      </c:valAx>
      <c:spPr>
        <a:solidFill>
          <a:schemeClr val="accent2">
            <a:lumMod val="20000"/>
            <a:lumOff val="80000"/>
          </a:schemeClr>
        </a:solidFill>
      </c:spPr>
    </c:plotArea>
    <c:legend>
      <c:legendPos val="r"/>
      <c:legendEntry>
        <c:idx val="0"/>
        <c:txPr>
          <a:bodyPr/>
          <a:lstStyle/>
          <a:p>
            <a:pPr>
              <a:defRPr b="1"/>
            </a:pPr>
            <a:endParaRPr lang="en-US"/>
          </a:p>
        </c:txPr>
      </c:legendEntry>
      <c:legendEntry>
        <c:idx val="1"/>
        <c:txPr>
          <a:bodyPr/>
          <a:lstStyle/>
          <a:p>
            <a:pPr>
              <a:defRPr b="1"/>
            </a:pPr>
            <a:endParaRPr lang="en-US"/>
          </a:p>
        </c:txPr>
      </c:legendEntry>
      <c:legendEntry>
        <c:idx val="2"/>
        <c:txPr>
          <a:bodyPr/>
          <a:lstStyle/>
          <a:p>
            <a:pPr>
              <a:defRPr b="1"/>
            </a:pPr>
            <a:endParaRPr lang="en-US"/>
          </a:p>
        </c:txPr>
      </c:legendEntry>
      <c:legendEntry>
        <c:idx val="3"/>
        <c:txPr>
          <a:bodyPr/>
          <a:lstStyle/>
          <a:p>
            <a:pPr>
              <a:defRPr b="1"/>
            </a:pPr>
            <a:endParaRPr lang="en-US"/>
          </a:p>
        </c:txPr>
      </c:legendEntry>
      <c:legendEntry>
        <c:idx val="4"/>
        <c:txPr>
          <a:bodyPr/>
          <a:lstStyle/>
          <a:p>
            <a:pPr>
              <a:defRPr b="1"/>
            </a:pPr>
            <a:endParaRPr lang="en-US"/>
          </a:p>
        </c:txPr>
      </c:legendEntry>
      <c:overlay val="0"/>
    </c:legend>
    <c:plotVisOnly val="1"/>
    <c:dispBlanksAs val="gap"/>
    <c:showDLblsOverMax val="0"/>
  </c:chart>
  <c:spPr>
    <a:solidFill>
      <a:schemeClr val="accent5"/>
    </a:solidFill>
    <a:ln>
      <a:solidFill>
        <a:schemeClr val="tx1"/>
      </a:solidFill>
    </a:ln>
  </c:spPr>
  <c:txPr>
    <a:bodyPr/>
    <a:lstStyle/>
    <a:p>
      <a:pPr>
        <a:defRPr sz="1800"/>
      </a:pPr>
      <a:endParaRPr lang="en-US"/>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Maryland</c:v>
                </c:pt>
              </c:strCache>
            </c:strRef>
          </c:tx>
          <c:invertIfNegative val="0"/>
          <c:dLbls>
            <c:showLegendKey val="0"/>
            <c:showVal val="1"/>
            <c:showCatName val="0"/>
            <c:showSerName val="0"/>
            <c:showPercent val="0"/>
            <c:showBubbleSize val="0"/>
            <c:showLeaderLines val="0"/>
          </c:dLbls>
          <c:cat>
            <c:strRef>
              <c:f>Sheet1!$A$2:$A$4</c:f>
              <c:strCache>
                <c:ptCount val="3"/>
                <c:pt idx="0">
                  <c:v>Class of 2016</c:v>
                </c:pt>
                <c:pt idx="1">
                  <c:v>Class of 2017</c:v>
                </c:pt>
                <c:pt idx="2">
                  <c:v>Class of 2018</c:v>
                </c:pt>
              </c:strCache>
            </c:strRef>
          </c:cat>
          <c:val>
            <c:numRef>
              <c:f>Sheet1!$B$2:$B$4</c:f>
              <c:numCache>
                <c:formatCode>General</c:formatCode>
                <c:ptCount val="3"/>
                <c:pt idx="0">
                  <c:v>8</c:v>
                </c:pt>
                <c:pt idx="1">
                  <c:v>8.1999999999999993</c:v>
                </c:pt>
                <c:pt idx="2">
                  <c:v>8.4</c:v>
                </c:pt>
              </c:numCache>
            </c:numRef>
          </c:val>
        </c:ser>
        <c:ser>
          <c:idx val="1"/>
          <c:order val="1"/>
          <c:tx>
            <c:strRef>
              <c:f>Sheet1!$C$1</c:f>
              <c:strCache>
                <c:ptCount val="1"/>
                <c:pt idx="0">
                  <c:v>Garrett County</c:v>
                </c:pt>
              </c:strCache>
            </c:strRef>
          </c:tx>
          <c:spPr>
            <a:solidFill>
              <a:srgbClr val="0070C0"/>
            </a:solidFill>
          </c:spPr>
          <c:invertIfNegative val="0"/>
          <c:dLbls>
            <c:showLegendKey val="0"/>
            <c:showVal val="1"/>
            <c:showCatName val="0"/>
            <c:showSerName val="0"/>
            <c:showPercent val="0"/>
            <c:showBubbleSize val="0"/>
            <c:showLeaderLines val="0"/>
          </c:dLbls>
          <c:cat>
            <c:strRef>
              <c:f>Sheet1!$A$2:$A$4</c:f>
              <c:strCache>
                <c:ptCount val="3"/>
                <c:pt idx="0">
                  <c:v>Class of 2016</c:v>
                </c:pt>
                <c:pt idx="1">
                  <c:v>Class of 2017</c:v>
                </c:pt>
                <c:pt idx="2">
                  <c:v>Class of 2018</c:v>
                </c:pt>
              </c:strCache>
            </c:strRef>
          </c:cat>
          <c:val>
            <c:numRef>
              <c:f>Sheet1!$C$2:$C$4</c:f>
              <c:numCache>
                <c:formatCode>General</c:formatCode>
                <c:ptCount val="3"/>
                <c:pt idx="0">
                  <c:v>8</c:v>
                </c:pt>
                <c:pt idx="1">
                  <c:v>5.5</c:v>
                </c:pt>
                <c:pt idx="2">
                  <c:v>1.8</c:v>
                </c:pt>
              </c:numCache>
            </c:numRef>
          </c:val>
        </c:ser>
        <c:dLbls>
          <c:showLegendKey val="0"/>
          <c:showVal val="0"/>
          <c:showCatName val="0"/>
          <c:showSerName val="0"/>
          <c:showPercent val="0"/>
          <c:showBubbleSize val="0"/>
        </c:dLbls>
        <c:gapWidth val="150"/>
        <c:axId val="61467648"/>
        <c:axId val="61485824"/>
      </c:barChart>
      <c:catAx>
        <c:axId val="61467648"/>
        <c:scaling>
          <c:orientation val="minMax"/>
        </c:scaling>
        <c:delete val="0"/>
        <c:axPos val="b"/>
        <c:numFmt formatCode="General" sourceLinked="1"/>
        <c:majorTickMark val="out"/>
        <c:minorTickMark val="none"/>
        <c:tickLblPos val="nextTo"/>
        <c:crossAx val="61485824"/>
        <c:crosses val="autoZero"/>
        <c:auto val="1"/>
        <c:lblAlgn val="ctr"/>
        <c:lblOffset val="100"/>
        <c:noMultiLvlLbl val="0"/>
      </c:catAx>
      <c:valAx>
        <c:axId val="61485824"/>
        <c:scaling>
          <c:orientation val="minMax"/>
        </c:scaling>
        <c:delete val="0"/>
        <c:axPos val="l"/>
        <c:majorGridlines/>
        <c:numFmt formatCode="General" sourceLinked="1"/>
        <c:majorTickMark val="out"/>
        <c:minorTickMark val="none"/>
        <c:tickLblPos val="nextTo"/>
        <c:crossAx val="61467648"/>
        <c:crosses val="autoZero"/>
        <c:crossBetween val="between"/>
      </c:valAx>
      <c:spPr>
        <a:solidFill>
          <a:schemeClr val="accent2">
            <a:lumMod val="20000"/>
            <a:lumOff val="80000"/>
          </a:schemeClr>
        </a:solidFill>
      </c:spPr>
    </c:plotArea>
    <c:legend>
      <c:legendPos val="r"/>
      <c:legendEntry>
        <c:idx val="0"/>
        <c:txPr>
          <a:bodyPr/>
          <a:lstStyle/>
          <a:p>
            <a:pPr>
              <a:defRPr sz="2000" b="1"/>
            </a:pPr>
            <a:endParaRPr lang="en-US"/>
          </a:p>
        </c:txPr>
      </c:legendEntry>
      <c:legendEntry>
        <c:idx val="1"/>
        <c:txPr>
          <a:bodyPr/>
          <a:lstStyle/>
          <a:p>
            <a:pPr>
              <a:defRPr sz="2000" b="1"/>
            </a:pPr>
            <a:endParaRPr lang="en-US"/>
          </a:p>
        </c:txPr>
      </c:legendEntry>
      <c:layout>
        <c:manualLayout>
          <c:xMode val="edge"/>
          <c:yMode val="edge"/>
          <c:x val="0.79955118110236223"/>
          <c:y val="0.32642962598425196"/>
          <c:w val="0.18697200349956258"/>
          <c:h val="0.2197961778215223"/>
        </c:manualLayout>
      </c:layout>
      <c:overlay val="0"/>
    </c:legend>
    <c:plotVisOnly val="1"/>
    <c:dispBlanksAs val="gap"/>
    <c:showDLblsOverMax val="0"/>
  </c:chart>
  <c:spPr>
    <a:solidFill>
      <a:schemeClr val="accent5"/>
    </a:solidFill>
    <a:ln>
      <a:solidFill>
        <a:schemeClr val="accent5"/>
      </a:solidFill>
    </a:ln>
  </c:spPr>
  <c:txPr>
    <a:bodyPr/>
    <a:lstStyle/>
    <a:p>
      <a:pPr>
        <a:defRPr sz="1800"/>
      </a:pPr>
      <a:endParaRPr lang="en-US"/>
    </a:p>
  </c:tx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0142891829657569"/>
          <c:y val="4.1227172027225409E-2"/>
          <c:w val="0.57818382581178229"/>
          <c:h val="0.85598846923795546"/>
        </c:manualLayout>
      </c:layout>
      <c:barChart>
        <c:barDir val="col"/>
        <c:grouping val="clustered"/>
        <c:varyColors val="0"/>
        <c:ser>
          <c:idx val="0"/>
          <c:order val="0"/>
          <c:tx>
            <c:strRef>
              <c:f>Sheet1!$B$1</c:f>
              <c:strCache>
                <c:ptCount val="1"/>
                <c:pt idx="0">
                  <c:v>Maryland</c:v>
                </c:pt>
              </c:strCache>
            </c:strRef>
          </c:tx>
          <c:invertIfNegative val="0"/>
          <c:dLbls>
            <c:dLbl>
              <c:idx val="0"/>
              <c:layout>
                <c:manualLayout>
                  <c:x val="2.8238613168354611E-2"/>
                  <c:y val="5.4237288135593224E-3"/>
                </c:manualLayout>
              </c:layout>
              <c:showLegendKey val="0"/>
              <c:showVal val="1"/>
              <c:showCatName val="0"/>
              <c:showSerName val="0"/>
              <c:showPercent val="0"/>
              <c:showBubbleSize val="0"/>
            </c:dLbl>
            <c:showLegendKey val="0"/>
            <c:showVal val="1"/>
            <c:showCatName val="0"/>
            <c:showSerName val="0"/>
            <c:showPercent val="0"/>
            <c:showBubbleSize val="0"/>
            <c:showLeaderLines val="0"/>
          </c:dLbls>
          <c:cat>
            <c:numRef>
              <c:f>Sheet1!$A$2:$A$4</c:f>
              <c:numCache>
                <c:formatCode>General</c:formatCode>
                <c:ptCount val="3"/>
                <c:pt idx="0">
                  <c:v>2016</c:v>
                </c:pt>
                <c:pt idx="1">
                  <c:v>2017</c:v>
                </c:pt>
                <c:pt idx="2">
                  <c:v>2018</c:v>
                </c:pt>
              </c:numCache>
            </c:numRef>
          </c:cat>
          <c:val>
            <c:numRef>
              <c:f>Sheet1!$B$2:$B$4</c:f>
              <c:numCache>
                <c:formatCode>0.00%</c:formatCode>
                <c:ptCount val="3"/>
                <c:pt idx="0">
                  <c:v>0.08</c:v>
                </c:pt>
                <c:pt idx="1">
                  <c:v>8.2000000000000003E-2</c:v>
                </c:pt>
                <c:pt idx="2">
                  <c:v>8.4000000000000005E-2</c:v>
                </c:pt>
              </c:numCache>
            </c:numRef>
          </c:val>
        </c:ser>
        <c:ser>
          <c:idx val="1"/>
          <c:order val="1"/>
          <c:tx>
            <c:strRef>
              <c:f>Sheet1!$C$1</c:f>
              <c:strCache>
                <c:ptCount val="1"/>
                <c:pt idx="0">
                  <c:v>Garrett County</c:v>
                </c:pt>
              </c:strCache>
            </c:strRef>
          </c:tx>
          <c:spPr>
            <a:solidFill>
              <a:srgbClr val="0070C0"/>
            </a:solidFill>
          </c:spPr>
          <c:invertIfNegative val="0"/>
          <c:dLbls>
            <c:dLbl>
              <c:idx val="0"/>
              <c:layout>
                <c:manualLayout>
                  <c:x val="-9.6011284772405669E-2"/>
                  <c:y val="8.6779661016949158E-2"/>
                </c:manualLayout>
              </c:layout>
              <c:showLegendKey val="0"/>
              <c:showVal val="1"/>
              <c:showCatName val="0"/>
              <c:showSerName val="0"/>
              <c:showPercent val="0"/>
              <c:showBubbleSize val="0"/>
            </c:dLbl>
            <c:showLegendKey val="0"/>
            <c:showVal val="1"/>
            <c:showCatName val="0"/>
            <c:showSerName val="0"/>
            <c:showPercent val="0"/>
            <c:showBubbleSize val="0"/>
            <c:showLeaderLines val="0"/>
          </c:dLbls>
          <c:cat>
            <c:numRef>
              <c:f>Sheet1!$A$2:$A$4</c:f>
              <c:numCache>
                <c:formatCode>General</c:formatCode>
                <c:ptCount val="3"/>
                <c:pt idx="0">
                  <c:v>2016</c:v>
                </c:pt>
                <c:pt idx="1">
                  <c:v>2017</c:v>
                </c:pt>
                <c:pt idx="2">
                  <c:v>2018</c:v>
                </c:pt>
              </c:numCache>
            </c:numRef>
          </c:cat>
          <c:val>
            <c:numRef>
              <c:f>Sheet1!$C$2:$C$4</c:f>
              <c:numCache>
                <c:formatCode>0.00%</c:formatCode>
                <c:ptCount val="3"/>
                <c:pt idx="0">
                  <c:v>0.08</c:v>
                </c:pt>
                <c:pt idx="1">
                  <c:v>5.5E-2</c:v>
                </c:pt>
                <c:pt idx="2">
                  <c:v>7.5999999999999998E-2</c:v>
                </c:pt>
              </c:numCache>
            </c:numRef>
          </c:val>
        </c:ser>
        <c:dLbls>
          <c:showLegendKey val="0"/>
          <c:showVal val="0"/>
          <c:showCatName val="0"/>
          <c:showSerName val="0"/>
          <c:showPercent val="0"/>
          <c:showBubbleSize val="0"/>
        </c:dLbls>
        <c:gapWidth val="150"/>
        <c:axId val="61530112"/>
        <c:axId val="61531648"/>
      </c:barChart>
      <c:catAx>
        <c:axId val="61530112"/>
        <c:scaling>
          <c:orientation val="minMax"/>
        </c:scaling>
        <c:delete val="0"/>
        <c:axPos val="b"/>
        <c:numFmt formatCode="General" sourceLinked="1"/>
        <c:majorTickMark val="out"/>
        <c:minorTickMark val="none"/>
        <c:tickLblPos val="nextTo"/>
        <c:crossAx val="61531648"/>
        <c:crosses val="autoZero"/>
        <c:auto val="1"/>
        <c:lblAlgn val="ctr"/>
        <c:lblOffset val="100"/>
        <c:noMultiLvlLbl val="0"/>
      </c:catAx>
      <c:valAx>
        <c:axId val="61531648"/>
        <c:scaling>
          <c:orientation val="minMax"/>
        </c:scaling>
        <c:delete val="0"/>
        <c:axPos val="l"/>
        <c:majorGridlines/>
        <c:numFmt formatCode="0.00%" sourceLinked="1"/>
        <c:majorTickMark val="out"/>
        <c:minorTickMark val="none"/>
        <c:tickLblPos val="nextTo"/>
        <c:crossAx val="61530112"/>
        <c:crosses val="autoZero"/>
        <c:crossBetween val="between"/>
      </c:valAx>
      <c:spPr>
        <a:solidFill>
          <a:schemeClr val="accent2">
            <a:lumMod val="20000"/>
            <a:lumOff val="80000"/>
          </a:schemeClr>
        </a:solidFill>
      </c:spPr>
    </c:plotArea>
    <c:legend>
      <c:legendPos val="r"/>
      <c:legendEntry>
        <c:idx val="0"/>
        <c:txPr>
          <a:bodyPr/>
          <a:lstStyle/>
          <a:p>
            <a:pPr>
              <a:defRPr b="1"/>
            </a:pPr>
            <a:endParaRPr lang="en-US"/>
          </a:p>
        </c:txPr>
      </c:legendEntry>
      <c:legendEntry>
        <c:idx val="1"/>
        <c:txPr>
          <a:bodyPr/>
          <a:lstStyle/>
          <a:p>
            <a:pPr>
              <a:defRPr b="1"/>
            </a:pPr>
            <a:endParaRPr lang="en-US"/>
          </a:p>
        </c:txPr>
      </c:legendEntry>
      <c:layout>
        <c:manualLayout>
          <c:xMode val="edge"/>
          <c:yMode val="edge"/>
          <c:x val="0.72595937908848429"/>
          <c:y val="0.46365621246496719"/>
          <c:w val="0.26839289827784485"/>
          <c:h val="0.25167041238489257"/>
        </c:manualLayout>
      </c:layout>
      <c:overlay val="0"/>
    </c:legend>
    <c:plotVisOnly val="1"/>
    <c:dispBlanksAs val="gap"/>
    <c:showDLblsOverMax val="0"/>
  </c:chart>
  <c:spPr>
    <a:solidFill>
      <a:schemeClr val="accent5"/>
    </a:solidFill>
    <a:ln>
      <a:solidFill>
        <a:schemeClr val="tx1"/>
      </a:solidFill>
    </a:ln>
  </c:spPr>
  <c:txPr>
    <a:bodyPr/>
    <a:lstStyle/>
    <a:p>
      <a:pPr>
        <a:defRPr sz="1800"/>
      </a:pPr>
      <a:endParaRPr lang="en-US"/>
    </a:p>
  </c:tx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1833591497784088"/>
          <c:y val="4.1227172027225409E-2"/>
          <c:w val="0.65202035196420116"/>
          <c:h val="0.85598846923795546"/>
        </c:manualLayout>
      </c:layout>
      <c:barChart>
        <c:barDir val="col"/>
        <c:grouping val="clustered"/>
        <c:varyColors val="0"/>
        <c:ser>
          <c:idx val="0"/>
          <c:order val="0"/>
          <c:tx>
            <c:strRef>
              <c:f>Sheet1!$B$1</c:f>
              <c:strCache>
                <c:ptCount val="1"/>
                <c:pt idx="0">
                  <c:v>Allegany</c:v>
                </c:pt>
              </c:strCache>
            </c:strRef>
          </c:tx>
          <c:invertIfNegative val="0"/>
          <c:dLbls>
            <c:showLegendKey val="0"/>
            <c:showVal val="1"/>
            <c:showCatName val="0"/>
            <c:showSerName val="0"/>
            <c:showPercent val="0"/>
            <c:showBubbleSize val="0"/>
            <c:showLeaderLines val="0"/>
          </c:dLbls>
          <c:cat>
            <c:numRef>
              <c:f>Sheet1!$A$2:$A$4</c:f>
              <c:numCache>
                <c:formatCode>General</c:formatCode>
                <c:ptCount val="3"/>
                <c:pt idx="0">
                  <c:v>2016</c:v>
                </c:pt>
                <c:pt idx="1">
                  <c:v>2017</c:v>
                </c:pt>
                <c:pt idx="2">
                  <c:v>2018</c:v>
                </c:pt>
              </c:numCache>
            </c:numRef>
          </c:cat>
          <c:val>
            <c:numRef>
              <c:f>Sheet1!$B$2:$B$4</c:f>
              <c:numCache>
                <c:formatCode>General</c:formatCode>
                <c:ptCount val="3"/>
                <c:pt idx="0">
                  <c:v>4.3</c:v>
                </c:pt>
                <c:pt idx="1">
                  <c:v>2.5</c:v>
                </c:pt>
                <c:pt idx="2">
                  <c:v>3.5</c:v>
                </c:pt>
              </c:numCache>
            </c:numRef>
          </c:val>
        </c:ser>
        <c:ser>
          <c:idx val="1"/>
          <c:order val="1"/>
          <c:tx>
            <c:strRef>
              <c:f>Sheet1!$C$1</c:f>
              <c:strCache>
                <c:ptCount val="1"/>
                <c:pt idx="0">
                  <c:v>Caroline</c:v>
                </c:pt>
              </c:strCache>
            </c:strRef>
          </c:tx>
          <c:spPr>
            <a:solidFill>
              <a:srgbClr val="C00000"/>
            </a:solidFill>
          </c:spPr>
          <c:invertIfNegative val="0"/>
          <c:dLbls>
            <c:showLegendKey val="0"/>
            <c:showVal val="1"/>
            <c:showCatName val="0"/>
            <c:showSerName val="0"/>
            <c:showPercent val="0"/>
            <c:showBubbleSize val="0"/>
            <c:showLeaderLines val="0"/>
          </c:dLbls>
          <c:cat>
            <c:numRef>
              <c:f>Sheet1!$A$2:$A$4</c:f>
              <c:numCache>
                <c:formatCode>General</c:formatCode>
                <c:ptCount val="3"/>
                <c:pt idx="0">
                  <c:v>2016</c:v>
                </c:pt>
                <c:pt idx="1">
                  <c:v>2017</c:v>
                </c:pt>
                <c:pt idx="2">
                  <c:v>2018</c:v>
                </c:pt>
              </c:numCache>
            </c:numRef>
          </c:cat>
          <c:val>
            <c:numRef>
              <c:f>Sheet1!$C$2:$C$4</c:f>
              <c:numCache>
                <c:formatCode>General</c:formatCode>
                <c:ptCount val="3"/>
                <c:pt idx="0">
                  <c:v>2.4</c:v>
                </c:pt>
                <c:pt idx="1">
                  <c:v>4.4000000000000004</c:v>
                </c:pt>
                <c:pt idx="2">
                  <c:v>1.8</c:v>
                </c:pt>
              </c:numCache>
            </c:numRef>
          </c:val>
        </c:ser>
        <c:ser>
          <c:idx val="2"/>
          <c:order val="2"/>
          <c:tx>
            <c:strRef>
              <c:f>Sheet1!$D$1</c:f>
              <c:strCache>
                <c:ptCount val="1"/>
                <c:pt idx="0">
                  <c:v>Dorchester</c:v>
                </c:pt>
              </c:strCache>
            </c:strRef>
          </c:tx>
          <c:invertIfNegative val="0"/>
          <c:dLbls>
            <c:showLegendKey val="0"/>
            <c:showVal val="1"/>
            <c:showCatName val="0"/>
            <c:showSerName val="0"/>
            <c:showPercent val="0"/>
            <c:showBubbleSize val="0"/>
            <c:showLeaderLines val="0"/>
          </c:dLbls>
          <c:cat>
            <c:numRef>
              <c:f>Sheet1!$A$2:$A$4</c:f>
              <c:numCache>
                <c:formatCode>General</c:formatCode>
                <c:ptCount val="3"/>
                <c:pt idx="0">
                  <c:v>2016</c:v>
                </c:pt>
                <c:pt idx="1">
                  <c:v>2017</c:v>
                </c:pt>
                <c:pt idx="2">
                  <c:v>2018</c:v>
                </c:pt>
              </c:numCache>
            </c:numRef>
          </c:cat>
          <c:val>
            <c:numRef>
              <c:f>Sheet1!$D$2:$D$4</c:f>
              <c:numCache>
                <c:formatCode>General</c:formatCode>
                <c:ptCount val="3"/>
                <c:pt idx="0">
                  <c:v>10.5</c:v>
                </c:pt>
                <c:pt idx="1">
                  <c:v>14.1</c:v>
                </c:pt>
                <c:pt idx="2">
                  <c:v>15.8</c:v>
                </c:pt>
              </c:numCache>
            </c:numRef>
          </c:val>
        </c:ser>
        <c:ser>
          <c:idx val="3"/>
          <c:order val="3"/>
          <c:tx>
            <c:strRef>
              <c:f>Sheet1!$E$1</c:f>
              <c:strCache>
                <c:ptCount val="1"/>
                <c:pt idx="0">
                  <c:v>Worcester</c:v>
                </c:pt>
              </c:strCache>
            </c:strRef>
          </c:tx>
          <c:spPr>
            <a:solidFill>
              <a:srgbClr val="92D050"/>
            </a:solidFill>
          </c:spPr>
          <c:invertIfNegative val="0"/>
          <c:dLbls>
            <c:showLegendKey val="0"/>
            <c:showVal val="1"/>
            <c:showCatName val="0"/>
            <c:showSerName val="0"/>
            <c:showPercent val="0"/>
            <c:showBubbleSize val="0"/>
            <c:showLeaderLines val="0"/>
          </c:dLbls>
          <c:cat>
            <c:numRef>
              <c:f>Sheet1!$A$2:$A$4</c:f>
              <c:numCache>
                <c:formatCode>General</c:formatCode>
                <c:ptCount val="3"/>
                <c:pt idx="0">
                  <c:v>2016</c:v>
                </c:pt>
                <c:pt idx="1">
                  <c:v>2017</c:v>
                </c:pt>
                <c:pt idx="2">
                  <c:v>2018</c:v>
                </c:pt>
              </c:numCache>
            </c:numRef>
          </c:cat>
          <c:val>
            <c:numRef>
              <c:f>Sheet1!$E$2:$E$4</c:f>
              <c:numCache>
                <c:formatCode>General</c:formatCode>
                <c:ptCount val="3"/>
                <c:pt idx="0">
                  <c:v>6.2</c:v>
                </c:pt>
                <c:pt idx="1">
                  <c:v>5.2</c:v>
                </c:pt>
                <c:pt idx="2">
                  <c:v>3.9</c:v>
                </c:pt>
              </c:numCache>
            </c:numRef>
          </c:val>
        </c:ser>
        <c:ser>
          <c:idx val="4"/>
          <c:order val="4"/>
          <c:tx>
            <c:strRef>
              <c:f>Sheet1!$F$1</c:f>
              <c:strCache>
                <c:ptCount val="1"/>
                <c:pt idx="0">
                  <c:v>Garrett</c:v>
                </c:pt>
              </c:strCache>
            </c:strRef>
          </c:tx>
          <c:spPr>
            <a:solidFill>
              <a:srgbClr val="0070C0"/>
            </a:solidFill>
          </c:spPr>
          <c:invertIfNegative val="0"/>
          <c:dLbls>
            <c:dLbl>
              <c:idx val="1"/>
              <c:layout>
                <c:manualLayout>
                  <c:x val="5.4644808743169397E-2"/>
                  <c:y val="2.7118644067796609E-2"/>
                </c:manualLayout>
              </c:layout>
              <c:showLegendKey val="0"/>
              <c:showVal val="1"/>
              <c:showCatName val="0"/>
              <c:showSerName val="0"/>
              <c:showPercent val="0"/>
              <c:showBubbleSize val="0"/>
            </c:dLbl>
            <c:showLegendKey val="0"/>
            <c:showVal val="1"/>
            <c:showCatName val="0"/>
            <c:showSerName val="0"/>
            <c:showPercent val="0"/>
            <c:showBubbleSize val="0"/>
            <c:showLeaderLines val="0"/>
          </c:dLbls>
          <c:cat>
            <c:numRef>
              <c:f>Sheet1!$A$2:$A$4</c:f>
              <c:numCache>
                <c:formatCode>General</c:formatCode>
                <c:ptCount val="3"/>
                <c:pt idx="0">
                  <c:v>2016</c:v>
                </c:pt>
                <c:pt idx="1">
                  <c:v>2017</c:v>
                </c:pt>
                <c:pt idx="2">
                  <c:v>2018</c:v>
                </c:pt>
              </c:numCache>
            </c:numRef>
          </c:cat>
          <c:val>
            <c:numRef>
              <c:f>Sheet1!$F$2:$F$4</c:f>
              <c:numCache>
                <c:formatCode>General</c:formatCode>
                <c:ptCount val="3"/>
                <c:pt idx="0">
                  <c:v>8</c:v>
                </c:pt>
                <c:pt idx="1">
                  <c:v>5.5</c:v>
                </c:pt>
                <c:pt idx="2">
                  <c:v>7.6</c:v>
                </c:pt>
              </c:numCache>
            </c:numRef>
          </c:val>
        </c:ser>
        <c:dLbls>
          <c:showLegendKey val="0"/>
          <c:showVal val="0"/>
          <c:showCatName val="0"/>
          <c:showSerName val="0"/>
          <c:showPercent val="0"/>
          <c:showBubbleSize val="0"/>
        </c:dLbls>
        <c:gapWidth val="150"/>
        <c:axId val="61950976"/>
        <c:axId val="61956864"/>
      </c:barChart>
      <c:catAx>
        <c:axId val="61950976"/>
        <c:scaling>
          <c:orientation val="minMax"/>
        </c:scaling>
        <c:delete val="0"/>
        <c:axPos val="b"/>
        <c:numFmt formatCode="General" sourceLinked="1"/>
        <c:majorTickMark val="out"/>
        <c:minorTickMark val="none"/>
        <c:tickLblPos val="nextTo"/>
        <c:crossAx val="61956864"/>
        <c:crosses val="autoZero"/>
        <c:auto val="1"/>
        <c:lblAlgn val="ctr"/>
        <c:lblOffset val="100"/>
        <c:noMultiLvlLbl val="0"/>
      </c:catAx>
      <c:valAx>
        <c:axId val="61956864"/>
        <c:scaling>
          <c:orientation val="minMax"/>
        </c:scaling>
        <c:delete val="0"/>
        <c:axPos val="l"/>
        <c:majorGridlines/>
        <c:numFmt formatCode="General" sourceLinked="1"/>
        <c:majorTickMark val="out"/>
        <c:minorTickMark val="none"/>
        <c:tickLblPos val="nextTo"/>
        <c:crossAx val="61950976"/>
        <c:crosses val="autoZero"/>
        <c:crossBetween val="between"/>
      </c:valAx>
      <c:spPr>
        <a:solidFill>
          <a:schemeClr val="accent2">
            <a:lumMod val="20000"/>
            <a:lumOff val="80000"/>
          </a:schemeClr>
        </a:solidFill>
      </c:spPr>
    </c:plotArea>
    <c:legend>
      <c:legendPos val="r"/>
      <c:layout>
        <c:manualLayout>
          <c:xMode val="edge"/>
          <c:yMode val="edge"/>
          <c:x val="0.70478249645023883"/>
          <c:y val="7.7907380221539967E-3"/>
          <c:w val="0.29521750354976117"/>
          <c:h val="0.3552659815828107"/>
        </c:manualLayout>
      </c:layout>
      <c:overlay val="0"/>
      <c:txPr>
        <a:bodyPr/>
        <a:lstStyle/>
        <a:p>
          <a:pPr>
            <a:defRPr b="1"/>
          </a:pPr>
          <a:endParaRPr lang="en-US"/>
        </a:p>
      </c:txPr>
    </c:legend>
    <c:plotVisOnly val="1"/>
    <c:dispBlanksAs val="gap"/>
    <c:showDLblsOverMax val="0"/>
  </c:chart>
  <c:spPr>
    <a:solidFill>
      <a:schemeClr val="accent5"/>
    </a:solidFill>
    <a:ln>
      <a:solidFill>
        <a:schemeClr val="tx1"/>
      </a:solidFill>
    </a:ln>
  </c:spPr>
  <c:txPr>
    <a:bodyPr/>
    <a:lstStyle/>
    <a:p>
      <a:pPr>
        <a:defRPr sz="1800"/>
      </a:pPr>
      <a:endParaRPr lang="en-US"/>
    </a:p>
  </c:tx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Maryland</c:v>
                </c:pt>
              </c:strCache>
            </c:strRef>
          </c:tx>
          <c:invertIfNegative val="0"/>
          <c:dLbls>
            <c:showLegendKey val="0"/>
            <c:showVal val="1"/>
            <c:showCatName val="0"/>
            <c:showSerName val="0"/>
            <c:showPercent val="0"/>
            <c:showBubbleSize val="0"/>
            <c:showLeaderLines val="0"/>
          </c:dLbls>
          <c:cat>
            <c:numRef>
              <c:f>Sheet1!$A$2:$A$4</c:f>
              <c:numCache>
                <c:formatCode>General</c:formatCode>
                <c:ptCount val="3"/>
                <c:pt idx="0">
                  <c:v>2012</c:v>
                </c:pt>
                <c:pt idx="1">
                  <c:v>2013</c:v>
                </c:pt>
                <c:pt idx="2">
                  <c:v>2014</c:v>
                </c:pt>
              </c:numCache>
            </c:numRef>
          </c:cat>
          <c:val>
            <c:numRef>
              <c:f>Sheet1!$B$2:$B$4</c:f>
              <c:numCache>
                <c:formatCode>General</c:formatCode>
                <c:ptCount val="3"/>
                <c:pt idx="0">
                  <c:v>47.8</c:v>
                </c:pt>
                <c:pt idx="1">
                  <c:v>46.9</c:v>
                </c:pt>
                <c:pt idx="2">
                  <c:v>45.8</c:v>
                </c:pt>
              </c:numCache>
            </c:numRef>
          </c:val>
        </c:ser>
        <c:ser>
          <c:idx val="1"/>
          <c:order val="1"/>
          <c:tx>
            <c:strRef>
              <c:f>Sheet1!$C$1</c:f>
              <c:strCache>
                <c:ptCount val="1"/>
                <c:pt idx="0">
                  <c:v>Garrett County</c:v>
                </c:pt>
              </c:strCache>
            </c:strRef>
          </c:tx>
          <c:spPr>
            <a:solidFill>
              <a:srgbClr val="0070C0"/>
            </a:solidFill>
          </c:spPr>
          <c:invertIfNegative val="0"/>
          <c:dLbls>
            <c:showLegendKey val="0"/>
            <c:showVal val="1"/>
            <c:showCatName val="0"/>
            <c:showSerName val="0"/>
            <c:showPercent val="0"/>
            <c:showBubbleSize val="0"/>
            <c:showLeaderLines val="0"/>
          </c:dLbls>
          <c:cat>
            <c:numRef>
              <c:f>Sheet1!$A$2:$A$4</c:f>
              <c:numCache>
                <c:formatCode>General</c:formatCode>
                <c:ptCount val="3"/>
                <c:pt idx="0">
                  <c:v>2012</c:v>
                </c:pt>
                <c:pt idx="1">
                  <c:v>2013</c:v>
                </c:pt>
                <c:pt idx="2">
                  <c:v>2014</c:v>
                </c:pt>
              </c:numCache>
            </c:numRef>
          </c:cat>
          <c:val>
            <c:numRef>
              <c:f>Sheet1!$C$2:$C$4</c:f>
              <c:numCache>
                <c:formatCode>General</c:formatCode>
                <c:ptCount val="3"/>
                <c:pt idx="0">
                  <c:v>25</c:v>
                </c:pt>
                <c:pt idx="1">
                  <c:v>30.8</c:v>
                </c:pt>
                <c:pt idx="2">
                  <c:v>66.7</c:v>
                </c:pt>
              </c:numCache>
            </c:numRef>
          </c:val>
        </c:ser>
        <c:dLbls>
          <c:showLegendKey val="0"/>
          <c:showVal val="0"/>
          <c:showCatName val="0"/>
          <c:showSerName val="0"/>
          <c:showPercent val="0"/>
          <c:showBubbleSize val="0"/>
        </c:dLbls>
        <c:gapWidth val="150"/>
        <c:axId val="61975936"/>
        <c:axId val="61670528"/>
      </c:barChart>
      <c:catAx>
        <c:axId val="61975936"/>
        <c:scaling>
          <c:orientation val="minMax"/>
        </c:scaling>
        <c:delete val="0"/>
        <c:axPos val="b"/>
        <c:numFmt formatCode="General" sourceLinked="1"/>
        <c:majorTickMark val="out"/>
        <c:minorTickMark val="none"/>
        <c:tickLblPos val="nextTo"/>
        <c:crossAx val="61670528"/>
        <c:crosses val="autoZero"/>
        <c:auto val="1"/>
        <c:lblAlgn val="ctr"/>
        <c:lblOffset val="100"/>
        <c:noMultiLvlLbl val="0"/>
      </c:catAx>
      <c:valAx>
        <c:axId val="61670528"/>
        <c:scaling>
          <c:orientation val="minMax"/>
        </c:scaling>
        <c:delete val="0"/>
        <c:axPos val="l"/>
        <c:majorGridlines/>
        <c:numFmt formatCode="General" sourceLinked="1"/>
        <c:majorTickMark val="out"/>
        <c:minorTickMark val="none"/>
        <c:tickLblPos val="nextTo"/>
        <c:crossAx val="61975936"/>
        <c:crosses val="autoZero"/>
        <c:crossBetween val="between"/>
      </c:valAx>
      <c:spPr>
        <a:solidFill>
          <a:schemeClr val="accent2">
            <a:lumMod val="20000"/>
            <a:lumOff val="80000"/>
          </a:schemeClr>
        </a:solidFill>
      </c:spPr>
    </c:plotArea>
    <c:legend>
      <c:legendPos val="r"/>
      <c:legendEntry>
        <c:idx val="0"/>
        <c:txPr>
          <a:bodyPr/>
          <a:lstStyle/>
          <a:p>
            <a:pPr>
              <a:defRPr b="1"/>
            </a:pPr>
            <a:endParaRPr lang="en-US"/>
          </a:p>
        </c:txPr>
      </c:legendEntry>
      <c:legendEntry>
        <c:idx val="1"/>
        <c:txPr>
          <a:bodyPr/>
          <a:lstStyle/>
          <a:p>
            <a:pPr>
              <a:defRPr b="1"/>
            </a:pPr>
            <a:endParaRPr lang="en-US"/>
          </a:p>
        </c:txPr>
      </c:legendEntry>
      <c:overlay val="0"/>
    </c:legend>
    <c:plotVisOnly val="1"/>
    <c:dispBlanksAs val="gap"/>
    <c:showDLblsOverMax val="0"/>
  </c:chart>
  <c:spPr>
    <a:solidFill>
      <a:schemeClr val="accent5"/>
    </a:solidFill>
  </c:spPr>
  <c:txPr>
    <a:bodyPr/>
    <a:lstStyle/>
    <a:p>
      <a:pPr>
        <a:defRPr sz="1800"/>
      </a:pPr>
      <a:endParaRPr lang="en-US"/>
    </a:p>
  </c:tx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5.8765201224846894E-2"/>
          <c:y val="4.4798228346456692E-2"/>
          <c:w val="0.66996176447306743"/>
          <c:h val="0.86170767716535435"/>
        </c:manualLayout>
      </c:layout>
      <c:barChart>
        <c:barDir val="col"/>
        <c:grouping val="clustered"/>
        <c:varyColors val="0"/>
        <c:ser>
          <c:idx val="0"/>
          <c:order val="0"/>
          <c:tx>
            <c:strRef>
              <c:f>Sheet1!$B$1</c:f>
              <c:strCache>
                <c:ptCount val="1"/>
                <c:pt idx="0">
                  <c:v>Maryland</c:v>
                </c:pt>
              </c:strCache>
            </c:strRef>
          </c:tx>
          <c:invertIfNegative val="0"/>
          <c:dLbls>
            <c:showLegendKey val="0"/>
            <c:showVal val="1"/>
            <c:showCatName val="0"/>
            <c:showSerName val="0"/>
            <c:showPercent val="0"/>
            <c:showBubbleSize val="0"/>
            <c:showLeaderLines val="0"/>
          </c:dLbls>
          <c:cat>
            <c:numRef>
              <c:f>Sheet1!$A$2:$A$4</c:f>
              <c:numCache>
                <c:formatCode>General</c:formatCode>
                <c:ptCount val="3"/>
                <c:pt idx="0">
                  <c:v>2017</c:v>
                </c:pt>
                <c:pt idx="1">
                  <c:v>2018</c:v>
                </c:pt>
                <c:pt idx="2">
                  <c:v>2019</c:v>
                </c:pt>
              </c:numCache>
            </c:numRef>
          </c:cat>
          <c:val>
            <c:numRef>
              <c:f>Sheet1!$B$2:$B$4</c:f>
              <c:numCache>
                <c:formatCode>General</c:formatCode>
                <c:ptCount val="3"/>
                <c:pt idx="0">
                  <c:v>43</c:v>
                </c:pt>
                <c:pt idx="1">
                  <c:v>42</c:v>
                </c:pt>
                <c:pt idx="2">
                  <c:v>42.5</c:v>
                </c:pt>
              </c:numCache>
            </c:numRef>
          </c:val>
        </c:ser>
        <c:ser>
          <c:idx val="1"/>
          <c:order val="1"/>
          <c:tx>
            <c:strRef>
              <c:f>Sheet1!$C$1</c:f>
              <c:strCache>
                <c:ptCount val="1"/>
                <c:pt idx="0">
                  <c:v>Garrett County</c:v>
                </c:pt>
              </c:strCache>
            </c:strRef>
          </c:tx>
          <c:spPr>
            <a:solidFill>
              <a:srgbClr val="0070C0"/>
            </a:solidFill>
          </c:spPr>
          <c:invertIfNegative val="0"/>
          <c:dLbls>
            <c:showLegendKey val="0"/>
            <c:showVal val="1"/>
            <c:showCatName val="0"/>
            <c:showSerName val="0"/>
            <c:showPercent val="0"/>
            <c:showBubbleSize val="0"/>
            <c:showLeaderLines val="0"/>
          </c:dLbls>
          <c:cat>
            <c:numRef>
              <c:f>Sheet1!$A$2:$A$4</c:f>
              <c:numCache>
                <c:formatCode>General</c:formatCode>
                <c:ptCount val="3"/>
                <c:pt idx="0">
                  <c:v>2017</c:v>
                </c:pt>
                <c:pt idx="1">
                  <c:v>2018</c:v>
                </c:pt>
                <c:pt idx="2">
                  <c:v>2019</c:v>
                </c:pt>
              </c:numCache>
            </c:numRef>
          </c:cat>
          <c:val>
            <c:numRef>
              <c:f>Sheet1!$C$2:$C$4</c:f>
              <c:numCache>
                <c:formatCode>General</c:formatCode>
                <c:ptCount val="3"/>
                <c:pt idx="0">
                  <c:v>35.200000000000003</c:v>
                </c:pt>
                <c:pt idx="1">
                  <c:v>32.1</c:v>
                </c:pt>
                <c:pt idx="2">
                  <c:v>27.2</c:v>
                </c:pt>
              </c:numCache>
            </c:numRef>
          </c:val>
        </c:ser>
        <c:dLbls>
          <c:showLegendKey val="0"/>
          <c:showVal val="0"/>
          <c:showCatName val="0"/>
          <c:showSerName val="0"/>
          <c:showPercent val="0"/>
          <c:showBubbleSize val="0"/>
        </c:dLbls>
        <c:gapWidth val="150"/>
        <c:axId val="61702144"/>
        <c:axId val="61703680"/>
      </c:barChart>
      <c:catAx>
        <c:axId val="61702144"/>
        <c:scaling>
          <c:orientation val="minMax"/>
        </c:scaling>
        <c:delete val="0"/>
        <c:axPos val="b"/>
        <c:numFmt formatCode="General" sourceLinked="1"/>
        <c:majorTickMark val="out"/>
        <c:minorTickMark val="none"/>
        <c:tickLblPos val="nextTo"/>
        <c:crossAx val="61703680"/>
        <c:crosses val="autoZero"/>
        <c:auto val="1"/>
        <c:lblAlgn val="ctr"/>
        <c:lblOffset val="100"/>
        <c:noMultiLvlLbl val="0"/>
      </c:catAx>
      <c:valAx>
        <c:axId val="61703680"/>
        <c:scaling>
          <c:orientation val="minMax"/>
        </c:scaling>
        <c:delete val="0"/>
        <c:axPos val="l"/>
        <c:majorGridlines/>
        <c:numFmt formatCode="General" sourceLinked="1"/>
        <c:majorTickMark val="out"/>
        <c:minorTickMark val="none"/>
        <c:tickLblPos val="nextTo"/>
        <c:crossAx val="61702144"/>
        <c:crosses val="autoZero"/>
        <c:crossBetween val="between"/>
      </c:valAx>
      <c:spPr>
        <a:solidFill>
          <a:schemeClr val="accent2">
            <a:lumMod val="20000"/>
            <a:lumOff val="80000"/>
          </a:schemeClr>
        </a:solidFill>
      </c:spPr>
    </c:plotArea>
    <c:legend>
      <c:legendPos val="r"/>
      <c:legendEntry>
        <c:idx val="0"/>
        <c:txPr>
          <a:bodyPr/>
          <a:lstStyle/>
          <a:p>
            <a:pPr>
              <a:defRPr b="1"/>
            </a:pPr>
            <a:endParaRPr lang="en-US"/>
          </a:p>
        </c:txPr>
      </c:legendEntry>
      <c:legendEntry>
        <c:idx val="1"/>
        <c:txPr>
          <a:bodyPr/>
          <a:lstStyle/>
          <a:p>
            <a:pPr>
              <a:defRPr b="1"/>
            </a:pPr>
            <a:endParaRPr lang="en-US"/>
          </a:p>
        </c:txPr>
      </c:legendEntry>
      <c:layout>
        <c:manualLayout>
          <c:xMode val="edge"/>
          <c:yMode val="edge"/>
          <c:x val="0.72595937908848429"/>
          <c:y val="0.10305084745762712"/>
          <c:w val="0.26839289827784485"/>
          <c:h val="0.25356137859816702"/>
        </c:manualLayout>
      </c:layout>
      <c:overlay val="0"/>
      <c:spPr>
        <a:ln>
          <a:solidFill>
            <a:schemeClr val="tx1"/>
          </a:solidFill>
        </a:ln>
      </c:spPr>
    </c:legend>
    <c:plotVisOnly val="1"/>
    <c:dispBlanksAs val="gap"/>
    <c:showDLblsOverMax val="0"/>
  </c:chart>
  <c:spPr>
    <a:solidFill>
      <a:schemeClr val="accent5"/>
    </a:solidFill>
    <a:ln>
      <a:solidFill>
        <a:schemeClr val="tx1"/>
      </a:solidFill>
    </a:ln>
  </c:spPr>
  <c:txPr>
    <a:bodyPr/>
    <a:lstStyle/>
    <a:p>
      <a:pPr>
        <a:defRPr sz="1800"/>
      </a:pPr>
      <a:endParaRPr lang="en-US"/>
    </a:p>
  </c:txPr>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1833591497784088"/>
          <c:y val="4.1227172027225409E-2"/>
          <c:w val="0.6849984940407039"/>
          <c:h val="0.85598846923795546"/>
        </c:manualLayout>
      </c:layout>
      <c:barChart>
        <c:barDir val="col"/>
        <c:grouping val="clustered"/>
        <c:varyColors val="0"/>
        <c:ser>
          <c:idx val="0"/>
          <c:order val="0"/>
          <c:tx>
            <c:strRef>
              <c:f>Sheet1!$B$1</c:f>
              <c:strCache>
                <c:ptCount val="1"/>
                <c:pt idx="0">
                  <c:v>Maryland</c:v>
                </c:pt>
              </c:strCache>
            </c:strRef>
          </c:tx>
          <c:invertIfNegative val="0"/>
          <c:dLbls>
            <c:showLegendKey val="0"/>
            <c:showVal val="1"/>
            <c:showCatName val="0"/>
            <c:showSerName val="0"/>
            <c:showPercent val="0"/>
            <c:showBubbleSize val="0"/>
            <c:showLeaderLines val="0"/>
          </c:dLbls>
          <c:cat>
            <c:numRef>
              <c:f>Sheet1!$A$2:$A$4</c:f>
              <c:numCache>
                <c:formatCode>General</c:formatCode>
                <c:ptCount val="3"/>
                <c:pt idx="0">
                  <c:v>2017</c:v>
                </c:pt>
                <c:pt idx="1">
                  <c:v>2018</c:v>
                </c:pt>
                <c:pt idx="2">
                  <c:v>2019</c:v>
                </c:pt>
              </c:numCache>
            </c:numRef>
          </c:cat>
          <c:val>
            <c:numRef>
              <c:f>Sheet1!$B$2:$B$4</c:f>
              <c:numCache>
                <c:formatCode>General</c:formatCode>
                <c:ptCount val="3"/>
                <c:pt idx="0">
                  <c:v>57</c:v>
                </c:pt>
                <c:pt idx="1">
                  <c:v>57.7</c:v>
                </c:pt>
                <c:pt idx="2">
                  <c:v>57.5</c:v>
                </c:pt>
              </c:numCache>
            </c:numRef>
          </c:val>
        </c:ser>
        <c:ser>
          <c:idx val="1"/>
          <c:order val="1"/>
          <c:tx>
            <c:strRef>
              <c:f>Sheet1!$C$1</c:f>
              <c:strCache>
                <c:ptCount val="1"/>
                <c:pt idx="0">
                  <c:v>Garrett County</c:v>
                </c:pt>
              </c:strCache>
            </c:strRef>
          </c:tx>
          <c:spPr>
            <a:solidFill>
              <a:srgbClr val="0070C0"/>
            </a:solidFill>
          </c:spPr>
          <c:invertIfNegative val="0"/>
          <c:dLbls>
            <c:showLegendKey val="0"/>
            <c:showVal val="1"/>
            <c:showCatName val="0"/>
            <c:showSerName val="0"/>
            <c:showPercent val="0"/>
            <c:showBubbleSize val="0"/>
            <c:showLeaderLines val="0"/>
          </c:dLbls>
          <c:cat>
            <c:numRef>
              <c:f>Sheet1!$A$2:$A$4</c:f>
              <c:numCache>
                <c:formatCode>General</c:formatCode>
                <c:ptCount val="3"/>
                <c:pt idx="0">
                  <c:v>2017</c:v>
                </c:pt>
                <c:pt idx="1">
                  <c:v>2018</c:v>
                </c:pt>
                <c:pt idx="2">
                  <c:v>2019</c:v>
                </c:pt>
              </c:numCache>
            </c:numRef>
          </c:cat>
          <c:val>
            <c:numRef>
              <c:f>Sheet1!$C$2:$C$4</c:f>
              <c:numCache>
                <c:formatCode>General</c:formatCode>
                <c:ptCount val="3"/>
                <c:pt idx="0">
                  <c:v>64.8</c:v>
                </c:pt>
                <c:pt idx="1">
                  <c:v>63.9</c:v>
                </c:pt>
                <c:pt idx="2">
                  <c:v>68.8</c:v>
                </c:pt>
              </c:numCache>
            </c:numRef>
          </c:val>
        </c:ser>
        <c:dLbls>
          <c:showLegendKey val="0"/>
          <c:showVal val="0"/>
          <c:showCatName val="0"/>
          <c:showSerName val="0"/>
          <c:showPercent val="0"/>
          <c:showBubbleSize val="0"/>
        </c:dLbls>
        <c:gapWidth val="150"/>
        <c:axId val="61762944"/>
        <c:axId val="61768832"/>
      </c:barChart>
      <c:catAx>
        <c:axId val="61762944"/>
        <c:scaling>
          <c:orientation val="minMax"/>
        </c:scaling>
        <c:delete val="0"/>
        <c:axPos val="b"/>
        <c:numFmt formatCode="General" sourceLinked="1"/>
        <c:majorTickMark val="out"/>
        <c:minorTickMark val="none"/>
        <c:tickLblPos val="nextTo"/>
        <c:crossAx val="61768832"/>
        <c:crosses val="autoZero"/>
        <c:auto val="1"/>
        <c:lblAlgn val="ctr"/>
        <c:lblOffset val="100"/>
        <c:noMultiLvlLbl val="0"/>
      </c:catAx>
      <c:valAx>
        <c:axId val="61768832"/>
        <c:scaling>
          <c:orientation val="minMax"/>
        </c:scaling>
        <c:delete val="0"/>
        <c:axPos val="l"/>
        <c:majorGridlines/>
        <c:numFmt formatCode="General" sourceLinked="1"/>
        <c:majorTickMark val="out"/>
        <c:minorTickMark val="none"/>
        <c:tickLblPos val="nextTo"/>
        <c:crossAx val="61762944"/>
        <c:crosses val="autoZero"/>
        <c:crossBetween val="between"/>
      </c:valAx>
      <c:spPr>
        <a:solidFill>
          <a:schemeClr val="accent2">
            <a:lumMod val="20000"/>
            <a:lumOff val="80000"/>
          </a:schemeClr>
        </a:solidFill>
      </c:spPr>
    </c:plotArea>
    <c:legend>
      <c:legendPos val="r"/>
      <c:legendEntry>
        <c:idx val="0"/>
        <c:txPr>
          <a:bodyPr/>
          <a:lstStyle/>
          <a:p>
            <a:pPr>
              <a:defRPr b="1"/>
            </a:pPr>
            <a:endParaRPr lang="en-US"/>
          </a:p>
        </c:txPr>
      </c:legendEntry>
      <c:legendEntry>
        <c:idx val="1"/>
        <c:txPr>
          <a:bodyPr/>
          <a:lstStyle/>
          <a:p>
            <a:pPr>
              <a:defRPr b="1"/>
            </a:pPr>
            <a:endParaRPr lang="en-US"/>
          </a:p>
        </c:txPr>
      </c:legendEntry>
      <c:layout>
        <c:manualLayout>
          <c:xMode val="edge"/>
          <c:yMode val="edge"/>
          <c:x val="0.74049287896390004"/>
          <c:y val="0.65619858534632325"/>
          <c:w val="0.25950717686570646"/>
          <c:h val="0.25356143314862378"/>
        </c:manualLayout>
      </c:layout>
      <c:overlay val="0"/>
      <c:spPr>
        <a:ln>
          <a:solidFill>
            <a:schemeClr val="tx1"/>
          </a:solidFill>
        </a:ln>
      </c:spPr>
    </c:legend>
    <c:plotVisOnly val="1"/>
    <c:dispBlanksAs val="gap"/>
    <c:showDLblsOverMax val="0"/>
  </c:chart>
  <c:spPr>
    <a:solidFill>
      <a:schemeClr val="accent5"/>
    </a:solidFill>
    <a:ln>
      <a:solidFill>
        <a:schemeClr val="tx1"/>
      </a:solidFill>
    </a:ln>
  </c:spPr>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223041018475613"/>
          <c:y val="4.1227172027225409E-2"/>
          <c:w val="0.53870646695370739"/>
          <c:h val="0.85598846923795546"/>
        </c:manualLayout>
      </c:layout>
      <c:barChart>
        <c:barDir val="col"/>
        <c:grouping val="clustered"/>
        <c:varyColors val="0"/>
        <c:ser>
          <c:idx val="0"/>
          <c:order val="0"/>
          <c:tx>
            <c:strRef>
              <c:f>Sheet1!$B$1</c:f>
              <c:strCache>
                <c:ptCount val="1"/>
                <c:pt idx="0">
                  <c:v>Maryland</c:v>
                </c:pt>
              </c:strCache>
            </c:strRef>
          </c:tx>
          <c:invertIfNegative val="0"/>
          <c:dLbls>
            <c:showLegendKey val="0"/>
            <c:showVal val="1"/>
            <c:showCatName val="0"/>
            <c:showSerName val="0"/>
            <c:showPercent val="0"/>
            <c:showBubbleSize val="0"/>
            <c:showLeaderLines val="0"/>
          </c:dLbls>
          <c:cat>
            <c:numRef>
              <c:f>Sheet1!$A$2:$A$4</c:f>
              <c:numCache>
                <c:formatCode>General</c:formatCode>
                <c:ptCount val="3"/>
                <c:pt idx="0">
                  <c:v>2016</c:v>
                </c:pt>
                <c:pt idx="1">
                  <c:v>2017</c:v>
                </c:pt>
                <c:pt idx="2">
                  <c:v>2018</c:v>
                </c:pt>
              </c:numCache>
            </c:numRef>
          </c:cat>
          <c:val>
            <c:numRef>
              <c:f>Sheet1!$B$2:$B$4</c:f>
              <c:numCache>
                <c:formatCode>General</c:formatCode>
                <c:ptCount val="3"/>
                <c:pt idx="0">
                  <c:v>87.6</c:v>
                </c:pt>
                <c:pt idx="1">
                  <c:v>87.7</c:v>
                </c:pt>
                <c:pt idx="2">
                  <c:v>87.1</c:v>
                </c:pt>
              </c:numCache>
            </c:numRef>
          </c:val>
        </c:ser>
        <c:ser>
          <c:idx val="1"/>
          <c:order val="1"/>
          <c:tx>
            <c:strRef>
              <c:f>Sheet1!$C$1</c:f>
              <c:strCache>
                <c:ptCount val="1"/>
                <c:pt idx="0">
                  <c:v>Garrett County</c:v>
                </c:pt>
              </c:strCache>
            </c:strRef>
          </c:tx>
          <c:spPr>
            <a:solidFill>
              <a:srgbClr val="0070C0"/>
            </a:solidFill>
          </c:spPr>
          <c:invertIfNegative val="0"/>
          <c:dLbls>
            <c:showLegendKey val="0"/>
            <c:showVal val="1"/>
            <c:showCatName val="0"/>
            <c:showSerName val="0"/>
            <c:showPercent val="0"/>
            <c:showBubbleSize val="0"/>
            <c:showLeaderLines val="0"/>
          </c:dLbls>
          <c:cat>
            <c:numRef>
              <c:f>Sheet1!$A$2:$A$4</c:f>
              <c:numCache>
                <c:formatCode>General</c:formatCode>
                <c:ptCount val="3"/>
                <c:pt idx="0">
                  <c:v>2016</c:v>
                </c:pt>
                <c:pt idx="1">
                  <c:v>2017</c:v>
                </c:pt>
                <c:pt idx="2">
                  <c:v>2018</c:v>
                </c:pt>
              </c:numCache>
            </c:numRef>
          </c:cat>
          <c:val>
            <c:numRef>
              <c:f>Sheet1!$C$2:$C$4</c:f>
              <c:numCache>
                <c:formatCode>General</c:formatCode>
                <c:ptCount val="3"/>
                <c:pt idx="0">
                  <c:v>91.6</c:v>
                </c:pt>
                <c:pt idx="1">
                  <c:v>92.4</c:v>
                </c:pt>
                <c:pt idx="2">
                  <c:v>89.9</c:v>
                </c:pt>
              </c:numCache>
            </c:numRef>
          </c:val>
        </c:ser>
        <c:dLbls>
          <c:showLegendKey val="0"/>
          <c:showVal val="0"/>
          <c:showCatName val="0"/>
          <c:showSerName val="0"/>
          <c:showPercent val="0"/>
          <c:showBubbleSize val="0"/>
        </c:dLbls>
        <c:gapWidth val="150"/>
        <c:axId val="50738688"/>
        <c:axId val="50740224"/>
      </c:barChart>
      <c:catAx>
        <c:axId val="50738688"/>
        <c:scaling>
          <c:orientation val="minMax"/>
        </c:scaling>
        <c:delete val="0"/>
        <c:axPos val="b"/>
        <c:numFmt formatCode="General" sourceLinked="1"/>
        <c:majorTickMark val="out"/>
        <c:minorTickMark val="none"/>
        <c:tickLblPos val="nextTo"/>
        <c:crossAx val="50740224"/>
        <c:crosses val="autoZero"/>
        <c:auto val="1"/>
        <c:lblAlgn val="ctr"/>
        <c:lblOffset val="100"/>
        <c:noMultiLvlLbl val="0"/>
      </c:catAx>
      <c:valAx>
        <c:axId val="50740224"/>
        <c:scaling>
          <c:orientation val="minMax"/>
        </c:scaling>
        <c:delete val="0"/>
        <c:axPos val="l"/>
        <c:majorGridlines/>
        <c:numFmt formatCode="General" sourceLinked="1"/>
        <c:majorTickMark val="out"/>
        <c:minorTickMark val="none"/>
        <c:tickLblPos val="nextTo"/>
        <c:crossAx val="50738688"/>
        <c:crosses val="autoZero"/>
        <c:crossBetween val="between"/>
      </c:valAx>
      <c:spPr>
        <a:solidFill>
          <a:schemeClr val="accent2">
            <a:lumMod val="20000"/>
            <a:lumOff val="80000"/>
          </a:schemeClr>
        </a:solidFill>
      </c:spPr>
    </c:plotArea>
    <c:legend>
      <c:legendPos val="r"/>
      <c:legendEntry>
        <c:idx val="0"/>
        <c:txPr>
          <a:bodyPr/>
          <a:lstStyle/>
          <a:p>
            <a:pPr>
              <a:defRPr b="1"/>
            </a:pPr>
            <a:endParaRPr lang="en-US"/>
          </a:p>
        </c:txPr>
      </c:legendEntry>
      <c:legendEntry>
        <c:idx val="1"/>
        <c:txPr>
          <a:bodyPr/>
          <a:lstStyle/>
          <a:p>
            <a:pPr>
              <a:defRPr b="1"/>
            </a:pPr>
            <a:endParaRPr lang="en-US"/>
          </a:p>
        </c:txPr>
      </c:legendEntry>
      <c:layout>
        <c:manualLayout>
          <c:xMode val="edge"/>
          <c:yMode val="edge"/>
          <c:x val="0.5423904533119801"/>
          <c:y val="8.0629921259842523E-3"/>
          <c:w val="0.26848769963076652"/>
          <c:h val="0.25167041238489257"/>
        </c:manualLayout>
      </c:layout>
      <c:overlay val="0"/>
    </c:legend>
    <c:plotVisOnly val="1"/>
    <c:dispBlanksAs val="gap"/>
    <c:showDLblsOverMax val="0"/>
  </c:chart>
  <c:spPr>
    <a:solidFill>
      <a:schemeClr val="accent5"/>
    </a:solidFill>
    <a:ln>
      <a:solidFill>
        <a:schemeClr val="tx1"/>
      </a:solidFill>
    </a:ln>
  </c:spPr>
  <c:txPr>
    <a:bodyPr/>
    <a:lstStyle/>
    <a:p>
      <a:pPr>
        <a:defRPr sz="1800"/>
      </a:pPr>
      <a:endParaRPr lang="en-US"/>
    </a:p>
  </c:txPr>
  <c:externalData r:id="rId1">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223041018475613"/>
          <c:y val="4.1227172027225409E-2"/>
          <c:w val="0.67425181016180946"/>
          <c:h val="0.85598846923795546"/>
        </c:manualLayout>
      </c:layout>
      <c:barChart>
        <c:barDir val="col"/>
        <c:grouping val="clustered"/>
        <c:varyColors val="0"/>
        <c:ser>
          <c:idx val="0"/>
          <c:order val="0"/>
          <c:tx>
            <c:strRef>
              <c:f>Sheet1!$B$1</c:f>
              <c:strCache>
                <c:ptCount val="1"/>
                <c:pt idx="0">
                  <c:v>Maryland</c:v>
                </c:pt>
              </c:strCache>
            </c:strRef>
          </c:tx>
          <c:invertIfNegative val="0"/>
          <c:dLbls>
            <c:showLegendKey val="0"/>
            <c:showVal val="1"/>
            <c:showCatName val="0"/>
            <c:showSerName val="0"/>
            <c:showPercent val="0"/>
            <c:showBubbleSize val="0"/>
            <c:showLeaderLines val="0"/>
          </c:dLbls>
          <c:cat>
            <c:numRef>
              <c:f>Sheet1!$A$2:$A$4</c:f>
              <c:numCache>
                <c:formatCode>General</c:formatCode>
                <c:ptCount val="3"/>
                <c:pt idx="0">
                  <c:v>2017</c:v>
                </c:pt>
                <c:pt idx="1">
                  <c:v>2018</c:v>
                </c:pt>
                <c:pt idx="2">
                  <c:v>2019</c:v>
                </c:pt>
              </c:numCache>
            </c:numRef>
          </c:cat>
          <c:val>
            <c:numRef>
              <c:f>Sheet1!$B$2:$B$4</c:f>
              <c:numCache>
                <c:formatCode>General</c:formatCode>
                <c:ptCount val="3"/>
                <c:pt idx="0">
                  <c:v>39.799999999999997</c:v>
                </c:pt>
                <c:pt idx="1">
                  <c:v>38.9</c:v>
                </c:pt>
                <c:pt idx="2">
                  <c:v>41.2</c:v>
                </c:pt>
              </c:numCache>
            </c:numRef>
          </c:val>
        </c:ser>
        <c:ser>
          <c:idx val="1"/>
          <c:order val="1"/>
          <c:tx>
            <c:strRef>
              <c:f>Sheet1!$C$1</c:f>
              <c:strCache>
                <c:ptCount val="1"/>
                <c:pt idx="0">
                  <c:v>Garrett County</c:v>
                </c:pt>
              </c:strCache>
            </c:strRef>
          </c:tx>
          <c:spPr>
            <a:solidFill>
              <a:srgbClr val="0070C0"/>
            </a:solidFill>
          </c:spPr>
          <c:invertIfNegative val="0"/>
          <c:dLbls>
            <c:showLegendKey val="0"/>
            <c:showVal val="1"/>
            <c:showCatName val="0"/>
            <c:showSerName val="0"/>
            <c:showPercent val="0"/>
            <c:showBubbleSize val="0"/>
            <c:showLeaderLines val="0"/>
          </c:dLbls>
          <c:cat>
            <c:numRef>
              <c:f>Sheet1!$A$2:$A$4</c:f>
              <c:numCache>
                <c:formatCode>General</c:formatCode>
                <c:ptCount val="3"/>
                <c:pt idx="0">
                  <c:v>2017</c:v>
                </c:pt>
                <c:pt idx="1">
                  <c:v>2018</c:v>
                </c:pt>
                <c:pt idx="2">
                  <c:v>2019</c:v>
                </c:pt>
              </c:numCache>
            </c:numRef>
          </c:cat>
          <c:val>
            <c:numRef>
              <c:f>Sheet1!$C$2:$C$4</c:f>
              <c:numCache>
                <c:formatCode>General</c:formatCode>
                <c:ptCount val="3"/>
                <c:pt idx="0">
                  <c:v>32.200000000000003</c:v>
                </c:pt>
                <c:pt idx="1">
                  <c:v>36.1</c:v>
                </c:pt>
                <c:pt idx="2">
                  <c:v>26.5</c:v>
                </c:pt>
              </c:numCache>
            </c:numRef>
          </c:val>
        </c:ser>
        <c:dLbls>
          <c:showLegendKey val="0"/>
          <c:showVal val="0"/>
          <c:showCatName val="0"/>
          <c:showSerName val="0"/>
          <c:showPercent val="0"/>
          <c:showBubbleSize val="0"/>
        </c:dLbls>
        <c:gapWidth val="150"/>
        <c:axId val="61835136"/>
        <c:axId val="61836672"/>
      </c:barChart>
      <c:catAx>
        <c:axId val="61835136"/>
        <c:scaling>
          <c:orientation val="minMax"/>
        </c:scaling>
        <c:delete val="0"/>
        <c:axPos val="b"/>
        <c:numFmt formatCode="General" sourceLinked="1"/>
        <c:majorTickMark val="out"/>
        <c:minorTickMark val="none"/>
        <c:tickLblPos val="nextTo"/>
        <c:crossAx val="61836672"/>
        <c:crosses val="autoZero"/>
        <c:auto val="1"/>
        <c:lblAlgn val="ctr"/>
        <c:lblOffset val="100"/>
        <c:noMultiLvlLbl val="0"/>
      </c:catAx>
      <c:valAx>
        <c:axId val="61836672"/>
        <c:scaling>
          <c:orientation val="minMax"/>
        </c:scaling>
        <c:delete val="0"/>
        <c:axPos val="l"/>
        <c:majorGridlines/>
        <c:numFmt formatCode="General" sourceLinked="1"/>
        <c:majorTickMark val="out"/>
        <c:minorTickMark val="none"/>
        <c:tickLblPos val="nextTo"/>
        <c:crossAx val="61835136"/>
        <c:crosses val="autoZero"/>
        <c:crossBetween val="between"/>
      </c:valAx>
      <c:spPr>
        <a:solidFill>
          <a:schemeClr val="accent2">
            <a:lumMod val="20000"/>
            <a:lumOff val="80000"/>
          </a:schemeClr>
        </a:solidFill>
      </c:spPr>
    </c:plotArea>
    <c:legend>
      <c:legendPos val="r"/>
      <c:legendEntry>
        <c:idx val="0"/>
        <c:txPr>
          <a:bodyPr/>
          <a:lstStyle/>
          <a:p>
            <a:pPr>
              <a:defRPr b="1"/>
            </a:pPr>
            <a:endParaRPr lang="en-US"/>
          </a:p>
        </c:txPr>
      </c:legendEntry>
      <c:legendEntry>
        <c:idx val="1"/>
        <c:txPr>
          <a:bodyPr/>
          <a:lstStyle/>
          <a:p>
            <a:pPr>
              <a:defRPr b="1"/>
            </a:pPr>
            <a:endParaRPr lang="en-US"/>
          </a:p>
        </c:txPr>
      </c:legendEntry>
      <c:layout>
        <c:manualLayout>
          <c:xMode val="edge"/>
          <c:yMode val="edge"/>
          <c:x val="0.72595937908848429"/>
          <c:y val="5.6876551448018148E-2"/>
          <c:w val="0.26839289827784485"/>
          <c:h val="0.24947162613842475"/>
        </c:manualLayout>
      </c:layout>
      <c:overlay val="0"/>
      <c:spPr>
        <a:ln>
          <a:solidFill>
            <a:schemeClr val="tx1"/>
          </a:solidFill>
        </a:ln>
      </c:spPr>
    </c:legend>
    <c:plotVisOnly val="1"/>
    <c:dispBlanksAs val="gap"/>
    <c:showDLblsOverMax val="0"/>
  </c:chart>
  <c:spPr>
    <a:solidFill>
      <a:schemeClr val="accent5"/>
    </a:solidFill>
    <a:ln>
      <a:solidFill>
        <a:schemeClr val="tx1"/>
      </a:solidFill>
    </a:ln>
  </c:spPr>
  <c:txPr>
    <a:bodyPr/>
    <a:lstStyle/>
    <a:p>
      <a:pPr>
        <a:defRPr sz="1800"/>
      </a:pPr>
      <a:endParaRPr lang="en-US"/>
    </a:p>
  </c:txPr>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2226095944076151"/>
          <c:y val="4.1227172027225409E-2"/>
          <c:w val="0.65196739257275271"/>
          <c:h val="0.85598846923795546"/>
        </c:manualLayout>
      </c:layout>
      <c:barChart>
        <c:barDir val="col"/>
        <c:grouping val="clustered"/>
        <c:varyColors val="0"/>
        <c:ser>
          <c:idx val="0"/>
          <c:order val="0"/>
          <c:tx>
            <c:strRef>
              <c:f>Sheet1!$B$1</c:f>
              <c:strCache>
                <c:ptCount val="1"/>
                <c:pt idx="0">
                  <c:v>Maryland</c:v>
                </c:pt>
              </c:strCache>
            </c:strRef>
          </c:tx>
          <c:invertIfNegative val="0"/>
          <c:dLbls>
            <c:showLegendKey val="0"/>
            <c:showVal val="1"/>
            <c:showCatName val="0"/>
            <c:showSerName val="0"/>
            <c:showPercent val="0"/>
            <c:showBubbleSize val="0"/>
            <c:showLeaderLines val="0"/>
          </c:dLbls>
          <c:cat>
            <c:numRef>
              <c:f>Sheet1!$A$2:$A$4</c:f>
              <c:numCache>
                <c:formatCode>General</c:formatCode>
                <c:ptCount val="3"/>
                <c:pt idx="0">
                  <c:v>2017</c:v>
                </c:pt>
                <c:pt idx="1">
                  <c:v>2018</c:v>
                </c:pt>
                <c:pt idx="2">
                  <c:v>2019</c:v>
                </c:pt>
              </c:numCache>
            </c:numRef>
          </c:cat>
          <c:val>
            <c:numRef>
              <c:f>Sheet1!$B$2:$B$4</c:f>
              <c:numCache>
                <c:formatCode>General</c:formatCode>
                <c:ptCount val="3"/>
                <c:pt idx="0">
                  <c:v>60.2</c:v>
                </c:pt>
                <c:pt idx="1">
                  <c:v>61.1</c:v>
                </c:pt>
                <c:pt idx="2">
                  <c:v>58.9</c:v>
                </c:pt>
              </c:numCache>
            </c:numRef>
          </c:val>
        </c:ser>
        <c:ser>
          <c:idx val="1"/>
          <c:order val="1"/>
          <c:tx>
            <c:strRef>
              <c:f>Sheet1!$C$1</c:f>
              <c:strCache>
                <c:ptCount val="1"/>
                <c:pt idx="0">
                  <c:v>Garrett County</c:v>
                </c:pt>
              </c:strCache>
            </c:strRef>
          </c:tx>
          <c:spPr>
            <a:solidFill>
              <a:srgbClr val="0070C0"/>
            </a:solidFill>
          </c:spPr>
          <c:invertIfNegative val="0"/>
          <c:dLbls>
            <c:showLegendKey val="0"/>
            <c:showVal val="1"/>
            <c:showCatName val="0"/>
            <c:showSerName val="0"/>
            <c:showPercent val="0"/>
            <c:showBubbleSize val="0"/>
            <c:showLeaderLines val="0"/>
          </c:dLbls>
          <c:cat>
            <c:numRef>
              <c:f>Sheet1!$A$2:$A$4</c:f>
              <c:numCache>
                <c:formatCode>General</c:formatCode>
                <c:ptCount val="3"/>
                <c:pt idx="0">
                  <c:v>2017</c:v>
                </c:pt>
                <c:pt idx="1">
                  <c:v>2018</c:v>
                </c:pt>
                <c:pt idx="2">
                  <c:v>2019</c:v>
                </c:pt>
              </c:numCache>
            </c:numRef>
          </c:cat>
          <c:val>
            <c:numRef>
              <c:f>Sheet1!$C$2:$C$4</c:f>
              <c:numCache>
                <c:formatCode>General</c:formatCode>
                <c:ptCount val="3"/>
                <c:pt idx="0">
                  <c:v>67.8</c:v>
                </c:pt>
                <c:pt idx="1">
                  <c:v>63</c:v>
                </c:pt>
                <c:pt idx="2">
                  <c:v>69.8</c:v>
                </c:pt>
              </c:numCache>
            </c:numRef>
          </c:val>
        </c:ser>
        <c:dLbls>
          <c:showLegendKey val="0"/>
          <c:showVal val="0"/>
          <c:showCatName val="0"/>
          <c:showSerName val="0"/>
          <c:showPercent val="0"/>
          <c:showBubbleSize val="0"/>
        </c:dLbls>
        <c:gapWidth val="150"/>
        <c:axId val="90871296"/>
        <c:axId val="90872832"/>
      </c:barChart>
      <c:catAx>
        <c:axId val="90871296"/>
        <c:scaling>
          <c:orientation val="minMax"/>
        </c:scaling>
        <c:delete val="0"/>
        <c:axPos val="b"/>
        <c:numFmt formatCode="General" sourceLinked="1"/>
        <c:majorTickMark val="out"/>
        <c:minorTickMark val="none"/>
        <c:tickLblPos val="nextTo"/>
        <c:crossAx val="90872832"/>
        <c:crosses val="autoZero"/>
        <c:auto val="1"/>
        <c:lblAlgn val="ctr"/>
        <c:lblOffset val="100"/>
        <c:noMultiLvlLbl val="0"/>
      </c:catAx>
      <c:valAx>
        <c:axId val="90872832"/>
        <c:scaling>
          <c:orientation val="minMax"/>
        </c:scaling>
        <c:delete val="0"/>
        <c:axPos val="l"/>
        <c:majorGridlines/>
        <c:numFmt formatCode="General" sourceLinked="1"/>
        <c:majorTickMark val="out"/>
        <c:minorTickMark val="none"/>
        <c:tickLblPos val="nextTo"/>
        <c:crossAx val="90871296"/>
        <c:crosses val="autoZero"/>
        <c:crossBetween val="between"/>
      </c:valAx>
      <c:spPr>
        <a:solidFill>
          <a:schemeClr val="accent2">
            <a:lumMod val="20000"/>
            <a:lumOff val="80000"/>
          </a:schemeClr>
        </a:solidFill>
      </c:spPr>
    </c:plotArea>
    <c:legend>
      <c:legendPos val="r"/>
      <c:legendEntry>
        <c:idx val="0"/>
        <c:txPr>
          <a:bodyPr/>
          <a:lstStyle/>
          <a:p>
            <a:pPr>
              <a:defRPr b="1"/>
            </a:pPr>
            <a:endParaRPr lang="en-US"/>
          </a:p>
        </c:txPr>
      </c:legendEntry>
      <c:legendEntry>
        <c:idx val="1"/>
        <c:txPr>
          <a:bodyPr/>
          <a:lstStyle/>
          <a:p>
            <a:pPr>
              <a:defRPr b="1"/>
            </a:pPr>
            <a:endParaRPr lang="en-US"/>
          </a:p>
        </c:txPr>
      </c:legendEntry>
      <c:layout>
        <c:manualLayout>
          <c:xMode val="edge"/>
          <c:yMode val="edge"/>
          <c:x val="0.73170176098672923"/>
          <c:y val="0.63450367009208597"/>
          <c:w val="0.25818714769944917"/>
          <c:h val="0.24823972807879616"/>
        </c:manualLayout>
      </c:layout>
      <c:overlay val="0"/>
      <c:spPr>
        <a:ln>
          <a:solidFill>
            <a:schemeClr val="tx1"/>
          </a:solidFill>
        </a:ln>
      </c:spPr>
    </c:legend>
    <c:plotVisOnly val="1"/>
    <c:dispBlanksAs val="gap"/>
    <c:showDLblsOverMax val="0"/>
  </c:chart>
  <c:spPr>
    <a:solidFill>
      <a:schemeClr val="accent5"/>
    </a:solidFill>
    <a:ln>
      <a:solidFill>
        <a:schemeClr val="tx1"/>
      </a:solidFill>
    </a:ln>
  </c:spPr>
  <c:txPr>
    <a:bodyPr/>
    <a:lstStyle/>
    <a:p>
      <a:pPr>
        <a:defRPr sz="1800"/>
      </a:pPr>
      <a:endParaRPr lang="en-US"/>
    </a:p>
  </c:txPr>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223041018475613"/>
          <c:y val="4.1227172027225409E-2"/>
          <c:w val="0.65730864226079666"/>
          <c:h val="0.85598846923795546"/>
        </c:manualLayout>
      </c:layout>
      <c:barChart>
        <c:barDir val="col"/>
        <c:grouping val="clustered"/>
        <c:varyColors val="0"/>
        <c:ser>
          <c:idx val="0"/>
          <c:order val="0"/>
          <c:tx>
            <c:strRef>
              <c:f>Sheet1!$B$1</c:f>
              <c:strCache>
                <c:ptCount val="1"/>
                <c:pt idx="0">
                  <c:v>Maryland</c:v>
                </c:pt>
              </c:strCache>
            </c:strRef>
          </c:tx>
          <c:invertIfNegative val="0"/>
          <c:dLbls>
            <c:showLegendKey val="0"/>
            <c:showVal val="1"/>
            <c:showCatName val="0"/>
            <c:showSerName val="0"/>
            <c:showPercent val="0"/>
            <c:showBubbleSize val="0"/>
            <c:showLeaderLines val="0"/>
          </c:dLbls>
          <c:cat>
            <c:numRef>
              <c:f>Sheet1!$A$2:$A$4</c:f>
              <c:numCache>
                <c:formatCode>General</c:formatCode>
                <c:ptCount val="3"/>
                <c:pt idx="0">
                  <c:v>2017</c:v>
                </c:pt>
                <c:pt idx="1">
                  <c:v>2018</c:v>
                </c:pt>
                <c:pt idx="2">
                  <c:v>2019</c:v>
                </c:pt>
              </c:numCache>
            </c:numRef>
          </c:cat>
          <c:val>
            <c:numRef>
              <c:f>Sheet1!$B$2:$B$4</c:f>
              <c:numCache>
                <c:formatCode>General</c:formatCode>
                <c:ptCount val="3"/>
                <c:pt idx="0">
                  <c:v>16.8</c:v>
                </c:pt>
                <c:pt idx="1">
                  <c:v>15.9</c:v>
                </c:pt>
                <c:pt idx="2">
                  <c:v>12.5</c:v>
                </c:pt>
              </c:numCache>
            </c:numRef>
          </c:val>
        </c:ser>
        <c:ser>
          <c:idx val="1"/>
          <c:order val="1"/>
          <c:tx>
            <c:strRef>
              <c:f>Sheet1!$C$1</c:f>
              <c:strCache>
                <c:ptCount val="1"/>
                <c:pt idx="0">
                  <c:v>Garrett County</c:v>
                </c:pt>
              </c:strCache>
            </c:strRef>
          </c:tx>
          <c:spPr>
            <a:solidFill>
              <a:srgbClr val="0070C0"/>
            </a:solidFill>
          </c:spPr>
          <c:invertIfNegative val="0"/>
          <c:dLbls>
            <c:showLegendKey val="0"/>
            <c:showVal val="1"/>
            <c:showCatName val="0"/>
            <c:showSerName val="0"/>
            <c:showPercent val="0"/>
            <c:showBubbleSize val="0"/>
            <c:showLeaderLines val="0"/>
          </c:dLbls>
          <c:cat>
            <c:numRef>
              <c:f>Sheet1!$A$2:$A$4</c:f>
              <c:numCache>
                <c:formatCode>General</c:formatCode>
                <c:ptCount val="3"/>
                <c:pt idx="0">
                  <c:v>2017</c:v>
                </c:pt>
                <c:pt idx="1">
                  <c:v>2018</c:v>
                </c:pt>
                <c:pt idx="2">
                  <c:v>2019</c:v>
                </c:pt>
              </c:numCache>
            </c:numRef>
          </c:cat>
          <c:val>
            <c:numRef>
              <c:f>Sheet1!$C$2:$C$4</c:f>
              <c:numCache>
                <c:formatCode>General</c:formatCode>
                <c:ptCount val="3"/>
                <c:pt idx="0">
                  <c:v>13.4</c:v>
                </c:pt>
                <c:pt idx="1">
                  <c:v>17.3</c:v>
                </c:pt>
                <c:pt idx="2">
                  <c:v>14.4</c:v>
                </c:pt>
              </c:numCache>
            </c:numRef>
          </c:val>
        </c:ser>
        <c:dLbls>
          <c:showLegendKey val="0"/>
          <c:showVal val="0"/>
          <c:showCatName val="0"/>
          <c:showSerName val="0"/>
          <c:showPercent val="0"/>
          <c:showBubbleSize val="0"/>
        </c:dLbls>
        <c:gapWidth val="150"/>
        <c:axId val="61885056"/>
        <c:axId val="61890944"/>
      </c:barChart>
      <c:catAx>
        <c:axId val="61885056"/>
        <c:scaling>
          <c:orientation val="minMax"/>
        </c:scaling>
        <c:delete val="0"/>
        <c:axPos val="b"/>
        <c:numFmt formatCode="General" sourceLinked="1"/>
        <c:majorTickMark val="out"/>
        <c:minorTickMark val="none"/>
        <c:tickLblPos val="nextTo"/>
        <c:crossAx val="61890944"/>
        <c:crosses val="autoZero"/>
        <c:auto val="1"/>
        <c:lblAlgn val="ctr"/>
        <c:lblOffset val="100"/>
        <c:noMultiLvlLbl val="0"/>
      </c:catAx>
      <c:valAx>
        <c:axId val="61890944"/>
        <c:scaling>
          <c:orientation val="minMax"/>
        </c:scaling>
        <c:delete val="0"/>
        <c:axPos val="l"/>
        <c:majorGridlines/>
        <c:numFmt formatCode="General" sourceLinked="1"/>
        <c:majorTickMark val="out"/>
        <c:minorTickMark val="none"/>
        <c:tickLblPos val="nextTo"/>
        <c:crossAx val="61885056"/>
        <c:crosses val="autoZero"/>
        <c:crossBetween val="between"/>
      </c:valAx>
      <c:spPr>
        <a:solidFill>
          <a:schemeClr val="accent2">
            <a:lumMod val="20000"/>
            <a:lumOff val="80000"/>
          </a:schemeClr>
        </a:solidFill>
      </c:spPr>
    </c:plotArea>
    <c:legend>
      <c:legendPos val="r"/>
      <c:legendEntry>
        <c:idx val="0"/>
        <c:txPr>
          <a:bodyPr/>
          <a:lstStyle/>
          <a:p>
            <a:pPr>
              <a:defRPr b="1"/>
            </a:pPr>
            <a:endParaRPr lang="en-US"/>
          </a:p>
        </c:txPr>
      </c:legendEntry>
      <c:legendEntry>
        <c:idx val="1"/>
        <c:txPr>
          <a:bodyPr/>
          <a:lstStyle/>
          <a:p>
            <a:pPr>
              <a:defRPr b="1"/>
            </a:pPr>
            <a:endParaRPr lang="en-US"/>
          </a:p>
        </c:txPr>
      </c:legendEntry>
      <c:layout>
        <c:manualLayout>
          <c:xMode val="edge"/>
          <c:yMode val="edge"/>
          <c:x val="0.72878324040531972"/>
          <c:y val="8.062992125984254E-3"/>
          <c:w val="0.26839289827784485"/>
          <c:h val="0.25167041238489257"/>
        </c:manualLayout>
      </c:layout>
      <c:overlay val="0"/>
      <c:spPr>
        <a:ln>
          <a:noFill/>
        </a:ln>
      </c:spPr>
    </c:legend>
    <c:plotVisOnly val="1"/>
    <c:dispBlanksAs val="gap"/>
    <c:showDLblsOverMax val="0"/>
  </c:chart>
  <c:spPr>
    <a:solidFill>
      <a:schemeClr val="accent5"/>
    </a:solidFill>
    <a:ln>
      <a:solidFill>
        <a:schemeClr val="tx1"/>
      </a:solidFill>
    </a:ln>
  </c:spPr>
  <c:txPr>
    <a:bodyPr/>
    <a:lstStyle/>
    <a:p>
      <a:pPr>
        <a:defRPr sz="1800"/>
      </a:pPr>
      <a:endParaRPr lang="en-US"/>
    </a:p>
  </c:txPr>
  <c:externalData r:id="rId1">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1833591497784088"/>
          <c:y val="4.1227172027225409E-2"/>
          <c:w val="0.66842734822081662"/>
          <c:h val="0.85598846923795546"/>
        </c:manualLayout>
      </c:layout>
      <c:barChart>
        <c:barDir val="col"/>
        <c:grouping val="clustered"/>
        <c:varyColors val="0"/>
        <c:ser>
          <c:idx val="0"/>
          <c:order val="0"/>
          <c:tx>
            <c:strRef>
              <c:f>Sheet1!$B$1</c:f>
              <c:strCache>
                <c:ptCount val="1"/>
                <c:pt idx="0">
                  <c:v>Maryland</c:v>
                </c:pt>
              </c:strCache>
            </c:strRef>
          </c:tx>
          <c:invertIfNegative val="0"/>
          <c:dLbls>
            <c:showLegendKey val="0"/>
            <c:showVal val="1"/>
            <c:showCatName val="0"/>
            <c:showSerName val="0"/>
            <c:showPercent val="0"/>
            <c:showBubbleSize val="0"/>
            <c:showLeaderLines val="0"/>
          </c:dLbls>
          <c:cat>
            <c:numRef>
              <c:f>Sheet1!$A$2:$A$4</c:f>
              <c:numCache>
                <c:formatCode>General</c:formatCode>
                <c:ptCount val="3"/>
                <c:pt idx="0">
                  <c:v>2017</c:v>
                </c:pt>
                <c:pt idx="1">
                  <c:v>2018</c:v>
                </c:pt>
                <c:pt idx="2">
                  <c:v>2019</c:v>
                </c:pt>
              </c:numCache>
            </c:numRef>
          </c:cat>
          <c:val>
            <c:numRef>
              <c:f>Sheet1!$B$2:$B$4</c:f>
              <c:numCache>
                <c:formatCode>General</c:formatCode>
                <c:ptCount val="3"/>
                <c:pt idx="0">
                  <c:v>83.2</c:v>
                </c:pt>
                <c:pt idx="1">
                  <c:v>84.1</c:v>
                </c:pt>
                <c:pt idx="2">
                  <c:v>87.5</c:v>
                </c:pt>
              </c:numCache>
            </c:numRef>
          </c:val>
        </c:ser>
        <c:ser>
          <c:idx val="1"/>
          <c:order val="1"/>
          <c:tx>
            <c:strRef>
              <c:f>Sheet1!$C$1</c:f>
              <c:strCache>
                <c:ptCount val="1"/>
                <c:pt idx="0">
                  <c:v>Garrett County</c:v>
                </c:pt>
              </c:strCache>
            </c:strRef>
          </c:tx>
          <c:spPr>
            <a:solidFill>
              <a:srgbClr val="0070C0"/>
            </a:solidFill>
          </c:spPr>
          <c:invertIfNegative val="0"/>
          <c:dLbls>
            <c:showLegendKey val="0"/>
            <c:showVal val="1"/>
            <c:showCatName val="0"/>
            <c:showSerName val="0"/>
            <c:showPercent val="0"/>
            <c:showBubbleSize val="0"/>
            <c:showLeaderLines val="0"/>
          </c:dLbls>
          <c:cat>
            <c:numRef>
              <c:f>Sheet1!$A$2:$A$4</c:f>
              <c:numCache>
                <c:formatCode>General</c:formatCode>
                <c:ptCount val="3"/>
                <c:pt idx="0">
                  <c:v>2017</c:v>
                </c:pt>
                <c:pt idx="1">
                  <c:v>2018</c:v>
                </c:pt>
                <c:pt idx="2">
                  <c:v>2019</c:v>
                </c:pt>
              </c:numCache>
            </c:numRef>
          </c:cat>
          <c:val>
            <c:numRef>
              <c:f>Sheet1!$C$2:$C$4</c:f>
              <c:numCache>
                <c:formatCode>General</c:formatCode>
                <c:ptCount val="3"/>
                <c:pt idx="0">
                  <c:v>86.6</c:v>
                </c:pt>
                <c:pt idx="1">
                  <c:v>81.3</c:v>
                </c:pt>
                <c:pt idx="2">
                  <c:v>85.6</c:v>
                </c:pt>
              </c:numCache>
            </c:numRef>
          </c:val>
        </c:ser>
        <c:dLbls>
          <c:showLegendKey val="0"/>
          <c:showVal val="0"/>
          <c:showCatName val="0"/>
          <c:showSerName val="0"/>
          <c:showPercent val="0"/>
          <c:showBubbleSize val="0"/>
        </c:dLbls>
        <c:gapWidth val="150"/>
        <c:axId val="61909248"/>
        <c:axId val="61927424"/>
      </c:barChart>
      <c:catAx>
        <c:axId val="61909248"/>
        <c:scaling>
          <c:orientation val="minMax"/>
        </c:scaling>
        <c:delete val="0"/>
        <c:axPos val="b"/>
        <c:numFmt formatCode="General" sourceLinked="1"/>
        <c:majorTickMark val="out"/>
        <c:minorTickMark val="none"/>
        <c:tickLblPos val="nextTo"/>
        <c:crossAx val="61927424"/>
        <c:crosses val="autoZero"/>
        <c:auto val="1"/>
        <c:lblAlgn val="ctr"/>
        <c:lblOffset val="100"/>
        <c:noMultiLvlLbl val="0"/>
      </c:catAx>
      <c:valAx>
        <c:axId val="61927424"/>
        <c:scaling>
          <c:orientation val="minMax"/>
        </c:scaling>
        <c:delete val="0"/>
        <c:axPos val="l"/>
        <c:majorGridlines/>
        <c:numFmt formatCode="General" sourceLinked="1"/>
        <c:majorTickMark val="out"/>
        <c:minorTickMark val="none"/>
        <c:tickLblPos val="nextTo"/>
        <c:crossAx val="61909248"/>
        <c:crosses val="autoZero"/>
        <c:crossBetween val="between"/>
      </c:valAx>
      <c:spPr>
        <a:solidFill>
          <a:schemeClr val="accent2">
            <a:lumMod val="20000"/>
            <a:lumOff val="80000"/>
          </a:schemeClr>
        </a:solidFill>
      </c:spPr>
    </c:plotArea>
    <c:legend>
      <c:legendPos val="r"/>
      <c:legendEntry>
        <c:idx val="0"/>
        <c:txPr>
          <a:bodyPr/>
          <a:lstStyle/>
          <a:p>
            <a:pPr>
              <a:defRPr b="1"/>
            </a:pPr>
            <a:endParaRPr lang="en-US"/>
          </a:p>
        </c:txPr>
      </c:legendEntry>
      <c:legendEntry>
        <c:idx val="1"/>
        <c:txPr>
          <a:bodyPr/>
          <a:lstStyle/>
          <a:p>
            <a:pPr>
              <a:defRPr b="1"/>
            </a:pPr>
            <a:endParaRPr lang="en-US"/>
          </a:p>
        </c:txPr>
      </c:legendEntry>
      <c:layout>
        <c:manualLayout>
          <c:xMode val="edge"/>
          <c:yMode val="edge"/>
          <c:x val="0.7403151757669636"/>
          <c:y val="8.062992125984254E-3"/>
          <c:w val="0.25968482423303646"/>
          <c:h val="0.25167041238489257"/>
        </c:manualLayout>
      </c:layout>
      <c:overlay val="0"/>
    </c:legend>
    <c:plotVisOnly val="1"/>
    <c:dispBlanksAs val="gap"/>
    <c:showDLblsOverMax val="0"/>
  </c:chart>
  <c:spPr>
    <a:solidFill>
      <a:schemeClr val="accent5"/>
    </a:solidFill>
    <a:ln>
      <a:solidFill>
        <a:schemeClr val="tx1"/>
      </a:solidFill>
    </a:ln>
  </c:spPr>
  <c:txPr>
    <a:bodyPr/>
    <a:lstStyle/>
    <a:p>
      <a:pPr>
        <a:defRPr sz="1800"/>
      </a:pPr>
      <a:endParaRPr lang="en-US"/>
    </a:p>
  </c:txPr>
  <c:externalData r:id="rId1">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223041018475613"/>
          <c:y val="4.1227172027225409E-2"/>
          <c:w val="0.65730864226079666"/>
          <c:h val="0.85598846923795546"/>
        </c:manualLayout>
      </c:layout>
      <c:barChart>
        <c:barDir val="col"/>
        <c:grouping val="clustered"/>
        <c:varyColors val="0"/>
        <c:ser>
          <c:idx val="0"/>
          <c:order val="0"/>
          <c:tx>
            <c:strRef>
              <c:f>Sheet1!$B$1</c:f>
              <c:strCache>
                <c:ptCount val="1"/>
                <c:pt idx="0">
                  <c:v>Maryland</c:v>
                </c:pt>
              </c:strCache>
            </c:strRef>
          </c:tx>
          <c:invertIfNegative val="0"/>
          <c:dLbls>
            <c:showLegendKey val="0"/>
            <c:showVal val="1"/>
            <c:showCatName val="0"/>
            <c:showSerName val="0"/>
            <c:showPercent val="0"/>
            <c:showBubbleSize val="0"/>
            <c:showLeaderLines val="0"/>
          </c:dLbls>
          <c:cat>
            <c:numRef>
              <c:f>Sheet1!$A$2:$A$4</c:f>
              <c:numCache>
                <c:formatCode>General</c:formatCode>
                <c:ptCount val="3"/>
                <c:pt idx="0">
                  <c:v>2017</c:v>
                </c:pt>
                <c:pt idx="1">
                  <c:v>2018</c:v>
                </c:pt>
                <c:pt idx="2">
                  <c:v>2019</c:v>
                </c:pt>
              </c:numCache>
            </c:numRef>
          </c:cat>
          <c:val>
            <c:numRef>
              <c:f>Sheet1!$B$2:$B$4</c:f>
              <c:numCache>
                <c:formatCode>General</c:formatCode>
                <c:ptCount val="3"/>
                <c:pt idx="0">
                  <c:v>38.9</c:v>
                </c:pt>
                <c:pt idx="1">
                  <c:v>41.3</c:v>
                </c:pt>
                <c:pt idx="2">
                  <c:v>45.1</c:v>
                </c:pt>
              </c:numCache>
            </c:numRef>
          </c:val>
        </c:ser>
        <c:ser>
          <c:idx val="1"/>
          <c:order val="1"/>
          <c:tx>
            <c:strRef>
              <c:f>Sheet1!$C$1</c:f>
              <c:strCache>
                <c:ptCount val="1"/>
                <c:pt idx="0">
                  <c:v>Garrett County</c:v>
                </c:pt>
              </c:strCache>
            </c:strRef>
          </c:tx>
          <c:spPr>
            <a:solidFill>
              <a:srgbClr val="0070C0"/>
            </a:solidFill>
          </c:spPr>
          <c:invertIfNegative val="0"/>
          <c:dLbls>
            <c:showLegendKey val="0"/>
            <c:showVal val="1"/>
            <c:showCatName val="0"/>
            <c:showSerName val="0"/>
            <c:showPercent val="0"/>
            <c:showBubbleSize val="0"/>
            <c:showLeaderLines val="0"/>
          </c:dLbls>
          <c:cat>
            <c:numRef>
              <c:f>Sheet1!$A$2:$A$4</c:f>
              <c:numCache>
                <c:formatCode>General</c:formatCode>
                <c:ptCount val="3"/>
                <c:pt idx="0">
                  <c:v>2017</c:v>
                </c:pt>
                <c:pt idx="1">
                  <c:v>2018</c:v>
                </c:pt>
                <c:pt idx="2">
                  <c:v>2019</c:v>
                </c:pt>
              </c:numCache>
            </c:numRef>
          </c:cat>
          <c:val>
            <c:numRef>
              <c:f>Sheet1!$C$2:$C$4</c:f>
              <c:numCache>
                <c:formatCode>General</c:formatCode>
                <c:ptCount val="3"/>
                <c:pt idx="0">
                  <c:v>31.5</c:v>
                </c:pt>
                <c:pt idx="1">
                  <c:v>22.8</c:v>
                </c:pt>
                <c:pt idx="2">
                  <c:v>37.299999999999997</c:v>
                </c:pt>
              </c:numCache>
            </c:numRef>
          </c:val>
        </c:ser>
        <c:dLbls>
          <c:showLegendKey val="0"/>
          <c:showVal val="0"/>
          <c:showCatName val="0"/>
          <c:showSerName val="0"/>
          <c:showPercent val="0"/>
          <c:showBubbleSize val="0"/>
        </c:dLbls>
        <c:gapWidth val="150"/>
        <c:axId val="62070144"/>
        <c:axId val="62076032"/>
      </c:barChart>
      <c:catAx>
        <c:axId val="62070144"/>
        <c:scaling>
          <c:orientation val="minMax"/>
        </c:scaling>
        <c:delete val="0"/>
        <c:axPos val="b"/>
        <c:numFmt formatCode="General" sourceLinked="1"/>
        <c:majorTickMark val="out"/>
        <c:minorTickMark val="none"/>
        <c:tickLblPos val="nextTo"/>
        <c:crossAx val="62076032"/>
        <c:crosses val="autoZero"/>
        <c:auto val="1"/>
        <c:lblAlgn val="ctr"/>
        <c:lblOffset val="100"/>
        <c:noMultiLvlLbl val="0"/>
      </c:catAx>
      <c:valAx>
        <c:axId val="62076032"/>
        <c:scaling>
          <c:orientation val="minMax"/>
        </c:scaling>
        <c:delete val="0"/>
        <c:axPos val="l"/>
        <c:majorGridlines/>
        <c:numFmt formatCode="General" sourceLinked="1"/>
        <c:majorTickMark val="out"/>
        <c:minorTickMark val="none"/>
        <c:tickLblPos val="nextTo"/>
        <c:crossAx val="62070144"/>
        <c:crosses val="autoZero"/>
        <c:crossBetween val="between"/>
      </c:valAx>
      <c:spPr>
        <a:solidFill>
          <a:schemeClr val="accent2">
            <a:lumMod val="20000"/>
            <a:lumOff val="80000"/>
          </a:schemeClr>
        </a:solidFill>
      </c:spPr>
    </c:plotArea>
    <c:legend>
      <c:legendPos val="r"/>
      <c:legendEntry>
        <c:idx val="0"/>
        <c:txPr>
          <a:bodyPr/>
          <a:lstStyle/>
          <a:p>
            <a:pPr>
              <a:defRPr b="1"/>
            </a:pPr>
            <a:endParaRPr lang="en-US"/>
          </a:p>
        </c:txPr>
      </c:legendEntry>
      <c:legendEntry>
        <c:idx val="1"/>
        <c:txPr>
          <a:bodyPr/>
          <a:lstStyle/>
          <a:p>
            <a:pPr>
              <a:defRPr b="1"/>
            </a:pPr>
            <a:endParaRPr lang="en-US"/>
          </a:p>
        </c:txPr>
      </c:legendEntry>
      <c:layout>
        <c:manualLayout>
          <c:xMode val="edge"/>
          <c:yMode val="edge"/>
          <c:x val="0.72595937908848429"/>
          <c:y val="0.62365621246496727"/>
          <c:w val="0.26839289827784485"/>
          <c:h val="0.25167041238489257"/>
        </c:manualLayout>
      </c:layout>
      <c:overlay val="0"/>
    </c:legend>
    <c:plotVisOnly val="1"/>
    <c:dispBlanksAs val="gap"/>
    <c:showDLblsOverMax val="0"/>
  </c:chart>
  <c:spPr>
    <a:solidFill>
      <a:schemeClr val="accent5"/>
    </a:solidFill>
    <a:ln>
      <a:solidFill>
        <a:schemeClr val="tx1"/>
      </a:solidFill>
    </a:ln>
  </c:spPr>
  <c:txPr>
    <a:bodyPr/>
    <a:lstStyle/>
    <a:p>
      <a:pPr>
        <a:defRPr sz="1800"/>
      </a:pPr>
      <a:endParaRPr lang="en-US"/>
    </a:p>
  </c:txPr>
  <c:externalData r:id="rId1">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1833591497784088"/>
          <c:y val="4.1227172027225409E-2"/>
          <c:w val="0.66860505141775306"/>
          <c:h val="0.85598846923795546"/>
        </c:manualLayout>
      </c:layout>
      <c:barChart>
        <c:barDir val="col"/>
        <c:grouping val="clustered"/>
        <c:varyColors val="0"/>
        <c:ser>
          <c:idx val="0"/>
          <c:order val="0"/>
          <c:tx>
            <c:strRef>
              <c:f>Sheet1!$B$1</c:f>
              <c:strCache>
                <c:ptCount val="1"/>
                <c:pt idx="0">
                  <c:v>Maryland</c:v>
                </c:pt>
              </c:strCache>
            </c:strRef>
          </c:tx>
          <c:invertIfNegative val="0"/>
          <c:dLbls>
            <c:showLegendKey val="0"/>
            <c:showVal val="1"/>
            <c:showCatName val="0"/>
            <c:showSerName val="0"/>
            <c:showPercent val="0"/>
            <c:showBubbleSize val="0"/>
            <c:showLeaderLines val="0"/>
          </c:dLbls>
          <c:cat>
            <c:numRef>
              <c:f>Sheet1!$A$2:$A$4</c:f>
              <c:numCache>
                <c:formatCode>General</c:formatCode>
                <c:ptCount val="3"/>
                <c:pt idx="0">
                  <c:v>2017</c:v>
                </c:pt>
                <c:pt idx="1">
                  <c:v>2018</c:v>
                </c:pt>
                <c:pt idx="2">
                  <c:v>2019</c:v>
                </c:pt>
              </c:numCache>
            </c:numRef>
          </c:cat>
          <c:val>
            <c:numRef>
              <c:f>Sheet1!$B$2:$B$4</c:f>
              <c:numCache>
                <c:formatCode>General</c:formatCode>
                <c:ptCount val="3"/>
                <c:pt idx="0">
                  <c:v>61.1</c:v>
                </c:pt>
                <c:pt idx="1">
                  <c:v>58.7</c:v>
                </c:pt>
                <c:pt idx="2">
                  <c:v>54.9</c:v>
                </c:pt>
              </c:numCache>
            </c:numRef>
          </c:val>
        </c:ser>
        <c:ser>
          <c:idx val="1"/>
          <c:order val="1"/>
          <c:tx>
            <c:strRef>
              <c:f>Sheet1!$C$1</c:f>
              <c:strCache>
                <c:ptCount val="1"/>
                <c:pt idx="0">
                  <c:v>Garrett County</c:v>
                </c:pt>
              </c:strCache>
            </c:strRef>
          </c:tx>
          <c:spPr>
            <a:solidFill>
              <a:srgbClr val="0070C0"/>
            </a:solidFill>
          </c:spPr>
          <c:invertIfNegative val="0"/>
          <c:dLbls>
            <c:showLegendKey val="0"/>
            <c:showVal val="1"/>
            <c:showCatName val="0"/>
            <c:showSerName val="0"/>
            <c:showPercent val="0"/>
            <c:showBubbleSize val="0"/>
            <c:showLeaderLines val="0"/>
          </c:dLbls>
          <c:cat>
            <c:numRef>
              <c:f>Sheet1!$A$2:$A$4</c:f>
              <c:numCache>
                <c:formatCode>General</c:formatCode>
                <c:ptCount val="3"/>
                <c:pt idx="0">
                  <c:v>2017</c:v>
                </c:pt>
                <c:pt idx="1">
                  <c:v>2018</c:v>
                </c:pt>
                <c:pt idx="2">
                  <c:v>2019</c:v>
                </c:pt>
              </c:numCache>
            </c:numRef>
          </c:cat>
          <c:val>
            <c:numRef>
              <c:f>Sheet1!$C$2:$C$4</c:f>
              <c:numCache>
                <c:formatCode>General</c:formatCode>
                <c:ptCount val="3"/>
                <c:pt idx="0">
                  <c:v>68.5</c:v>
                </c:pt>
                <c:pt idx="1">
                  <c:v>72.7</c:v>
                </c:pt>
                <c:pt idx="2">
                  <c:v>62.7</c:v>
                </c:pt>
              </c:numCache>
            </c:numRef>
          </c:val>
        </c:ser>
        <c:dLbls>
          <c:showLegendKey val="0"/>
          <c:showVal val="0"/>
          <c:showCatName val="0"/>
          <c:showSerName val="0"/>
          <c:showPercent val="0"/>
          <c:showBubbleSize val="0"/>
        </c:dLbls>
        <c:gapWidth val="150"/>
        <c:axId val="62123008"/>
        <c:axId val="62141184"/>
      </c:barChart>
      <c:catAx>
        <c:axId val="62123008"/>
        <c:scaling>
          <c:orientation val="minMax"/>
        </c:scaling>
        <c:delete val="0"/>
        <c:axPos val="b"/>
        <c:numFmt formatCode="General" sourceLinked="1"/>
        <c:majorTickMark val="out"/>
        <c:minorTickMark val="none"/>
        <c:tickLblPos val="nextTo"/>
        <c:crossAx val="62141184"/>
        <c:crosses val="autoZero"/>
        <c:auto val="1"/>
        <c:lblAlgn val="ctr"/>
        <c:lblOffset val="100"/>
        <c:noMultiLvlLbl val="0"/>
      </c:catAx>
      <c:valAx>
        <c:axId val="62141184"/>
        <c:scaling>
          <c:orientation val="minMax"/>
        </c:scaling>
        <c:delete val="0"/>
        <c:axPos val="l"/>
        <c:majorGridlines/>
        <c:numFmt formatCode="General" sourceLinked="1"/>
        <c:majorTickMark val="out"/>
        <c:minorTickMark val="none"/>
        <c:tickLblPos val="nextTo"/>
        <c:crossAx val="62123008"/>
        <c:crosses val="autoZero"/>
        <c:crossBetween val="between"/>
      </c:valAx>
      <c:spPr>
        <a:solidFill>
          <a:schemeClr val="accent2">
            <a:lumMod val="20000"/>
            <a:lumOff val="80000"/>
          </a:schemeClr>
        </a:solidFill>
      </c:spPr>
    </c:plotArea>
    <c:legend>
      <c:legendPos val="r"/>
      <c:legendEntry>
        <c:idx val="0"/>
        <c:txPr>
          <a:bodyPr/>
          <a:lstStyle/>
          <a:p>
            <a:pPr>
              <a:defRPr b="1"/>
            </a:pPr>
            <a:endParaRPr lang="en-US"/>
          </a:p>
        </c:txPr>
      </c:legendEntry>
      <c:legendEntry>
        <c:idx val="1"/>
        <c:txPr>
          <a:bodyPr/>
          <a:lstStyle/>
          <a:p>
            <a:pPr>
              <a:defRPr b="1"/>
            </a:pPr>
            <a:endParaRPr lang="en-US"/>
          </a:p>
        </c:txPr>
      </c:legendEntry>
      <c:layout>
        <c:manualLayout>
          <c:xMode val="edge"/>
          <c:yMode val="edge"/>
          <c:x val="0.74049287896390004"/>
          <c:y val="0.63992739890564532"/>
          <c:w val="0.25950712103610002"/>
          <c:h val="0.25167041238489257"/>
        </c:manualLayout>
      </c:layout>
      <c:overlay val="0"/>
    </c:legend>
    <c:plotVisOnly val="1"/>
    <c:dispBlanksAs val="gap"/>
    <c:showDLblsOverMax val="0"/>
  </c:chart>
  <c:spPr>
    <a:solidFill>
      <a:schemeClr val="accent5"/>
    </a:solidFill>
    <a:ln>
      <a:solidFill>
        <a:schemeClr val="tx1"/>
      </a:solidFill>
    </a:ln>
  </c:spPr>
  <c:txPr>
    <a:bodyPr/>
    <a:lstStyle/>
    <a:p>
      <a:pPr>
        <a:defRPr sz="1800"/>
      </a:pPr>
      <a:endParaRPr lang="en-US"/>
    </a:p>
  </c:txPr>
  <c:externalData r:id="rId1">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Maryland</c:v>
                </c:pt>
              </c:strCache>
            </c:strRef>
          </c:tx>
          <c:invertIfNegative val="0"/>
          <c:dLbls>
            <c:showLegendKey val="0"/>
            <c:showVal val="1"/>
            <c:showCatName val="0"/>
            <c:showSerName val="0"/>
            <c:showPercent val="0"/>
            <c:showBubbleSize val="0"/>
            <c:showLeaderLines val="0"/>
          </c:dLbls>
          <c:cat>
            <c:numRef>
              <c:f>Sheet1!$A$2:$A$4</c:f>
              <c:numCache>
                <c:formatCode>General</c:formatCode>
                <c:ptCount val="3"/>
                <c:pt idx="0">
                  <c:v>2016</c:v>
                </c:pt>
                <c:pt idx="1">
                  <c:v>2017</c:v>
                </c:pt>
                <c:pt idx="2">
                  <c:v>2018</c:v>
                </c:pt>
              </c:numCache>
            </c:numRef>
          </c:cat>
          <c:val>
            <c:numRef>
              <c:f>Sheet1!$B$2:$B$4</c:f>
              <c:numCache>
                <c:formatCode>0%</c:formatCode>
                <c:ptCount val="3"/>
                <c:pt idx="0">
                  <c:v>0.45</c:v>
                </c:pt>
                <c:pt idx="1">
                  <c:v>0.43</c:v>
                </c:pt>
                <c:pt idx="2">
                  <c:v>0.43</c:v>
                </c:pt>
              </c:numCache>
            </c:numRef>
          </c:val>
        </c:ser>
        <c:ser>
          <c:idx val="1"/>
          <c:order val="1"/>
          <c:tx>
            <c:strRef>
              <c:f>Sheet1!$C$1</c:f>
              <c:strCache>
                <c:ptCount val="1"/>
                <c:pt idx="0">
                  <c:v>Garrett County</c:v>
                </c:pt>
              </c:strCache>
            </c:strRef>
          </c:tx>
          <c:spPr>
            <a:solidFill>
              <a:srgbClr val="0070C0"/>
            </a:solidFill>
          </c:spPr>
          <c:invertIfNegative val="0"/>
          <c:dLbls>
            <c:showLegendKey val="0"/>
            <c:showVal val="1"/>
            <c:showCatName val="0"/>
            <c:showSerName val="0"/>
            <c:showPercent val="0"/>
            <c:showBubbleSize val="0"/>
            <c:showLeaderLines val="0"/>
          </c:dLbls>
          <c:cat>
            <c:numRef>
              <c:f>Sheet1!$A$2:$A$4</c:f>
              <c:numCache>
                <c:formatCode>General</c:formatCode>
                <c:ptCount val="3"/>
                <c:pt idx="0">
                  <c:v>2016</c:v>
                </c:pt>
                <c:pt idx="1">
                  <c:v>2017</c:v>
                </c:pt>
                <c:pt idx="2">
                  <c:v>2018</c:v>
                </c:pt>
              </c:numCache>
            </c:numRef>
          </c:cat>
          <c:val>
            <c:numRef>
              <c:f>Sheet1!$C$2:$C$4</c:f>
              <c:numCache>
                <c:formatCode>0%</c:formatCode>
                <c:ptCount val="3"/>
                <c:pt idx="0">
                  <c:v>0.47</c:v>
                </c:pt>
                <c:pt idx="1">
                  <c:v>0.48</c:v>
                </c:pt>
                <c:pt idx="2">
                  <c:v>0.46</c:v>
                </c:pt>
              </c:numCache>
            </c:numRef>
          </c:val>
        </c:ser>
        <c:dLbls>
          <c:showLegendKey val="0"/>
          <c:showVal val="0"/>
          <c:showCatName val="0"/>
          <c:showSerName val="0"/>
          <c:showPercent val="0"/>
          <c:showBubbleSize val="0"/>
        </c:dLbls>
        <c:gapWidth val="150"/>
        <c:axId val="62177664"/>
        <c:axId val="62179200"/>
      </c:barChart>
      <c:catAx>
        <c:axId val="62177664"/>
        <c:scaling>
          <c:orientation val="minMax"/>
        </c:scaling>
        <c:delete val="0"/>
        <c:axPos val="b"/>
        <c:numFmt formatCode="General" sourceLinked="1"/>
        <c:majorTickMark val="out"/>
        <c:minorTickMark val="none"/>
        <c:tickLblPos val="nextTo"/>
        <c:crossAx val="62179200"/>
        <c:crosses val="autoZero"/>
        <c:auto val="1"/>
        <c:lblAlgn val="ctr"/>
        <c:lblOffset val="100"/>
        <c:noMultiLvlLbl val="0"/>
      </c:catAx>
      <c:valAx>
        <c:axId val="62179200"/>
        <c:scaling>
          <c:orientation val="minMax"/>
        </c:scaling>
        <c:delete val="0"/>
        <c:axPos val="l"/>
        <c:majorGridlines/>
        <c:numFmt formatCode="0%" sourceLinked="1"/>
        <c:majorTickMark val="out"/>
        <c:minorTickMark val="none"/>
        <c:tickLblPos val="nextTo"/>
        <c:crossAx val="62177664"/>
        <c:crosses val="autoZero"/>
        <c:crossBetween val="between"/>
      </c:valAx>
      <c:spPr>
        <a:solidFill>
          <a:schemeClr val="accent2">
            <a:lumMod val="20000"/>
            <a:lumOff val="80000"/>
          </a:schemeClr>
        </a:solidFill>
      </c:spPr>
    </c:plotArea>
    <c:legend>
      <c:legendPos val="r"/>
      <c:legendEntry>
        <c:idx val="0"/>
        <c:txPr>
          <a:bodyPr/>
          <a:lstStyle/>
          <a:p>
            <a:pPr>
              <a:defRPr sz="2400" b="1"/>
            </a:pPr>
            <a:endParaRPr lang="en-US"/>
          </a:p>
        </c:txPr>
      </c:legendEntry>
      <c:legendEntry>
        <c:idx val="1"/>
        <c:txPr>
          <a:bodyPr/>
          <a:lstStyle/>
          <a:p>
            <a:pPr>
              <a:defRPr sz="2400" b="1"/>
            </a:pPr>
            <a:endParaRPr lang="en-US"/>
          </a:p>
        </c:txPr>
      </c:legendEntry>
      <c:overlay val="0"/>
    </c:legend>
    <c:plotVisOnly val="1"/>
    <c:dispBlanksAs val="gap"/>
    <c:showDLblsOverMax val="0"/>
  </c:chart>
  <c:spPr>
    <a:solidFill>
      <a:schemeClr val="accent5"/>
    </a:solidFill>
    <a:ln>
      <a:solidFill>
        <a:schemeClr val="accent5"/>
      </a:solidFill>
    </a:ln>
  </c:spPr>
  <c:txPr>
    <a:bodyPr/>
    <a:lstStyle/>
    <a:p>
      <a:pPr>
        <a:defRPr sz="1800"/>
      </a:pPr>
      <a:endParaRPr lang="en-US"/>
    </a:p>
  </c:txPr>
  <c:externalData r:id="rId1">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4011604068850631"/>
          <c:y val="7.0357507006539435E-2"/>
          <c:w val="0.67562060467097795"/>
          <c:h val="0.76612860002669148"/>
        </c:manualLayout>
      </c:layout>
      <c:barChart>
        <c:barDir val="col"/>
        <c:grouping val="clustered"/>
        <c:varyColors val="0"/>
        <c:ser>
          <c:idx val="0"/>
          <c:order val="0"/>
          <c:tx>
            <c:strRef>
              <c:f>Sheet1!$B$1</c:f>
              <c:strCache>
                <c:ptCount val="1"/>
                <c:pt idx="0">
                  <c:v>Maryland</c:v>
                </c:pt>
              </c:strCache>
            </c:strRef>
          </c:tx>
          <c:invertIfNegative val="0"/>
          <c:dLbls>
            <c:showLegendKey val="0"/>
            <c:showVal val="1"/>
            <c:showCatName val="0"/>
            <c:showSerName val="0"/>
            <c:showPercent val="0"/>
            <c:showBubbleSize val="0"/>
            <c:showLeaderLines val="0"/>
          </c:dLbls>
          <c:cat>
            <c:numRef>
              <c:f>Sheet1!$A$2:$A$4</c:f>
              <c:numCache>
                <c:formatCode>General</c:formatCode>
                <c:ptCount val="3"/>
                <c:pt idx="0">
                  <c:v>2017</c:v>
                </c:pt>
                <c:pt idx="1">
                  <c:v>2018</c:v>
                </c:pt>
                <c:pt idx="2">
                  <c:v>2019</c:v>
                </c:pt>
              </c:numCache>
            </c:numRef>
          </c:cat>
          <c:val>
            <c:numRef>
              <c:f>Sheet1!$B$2:$B$4</c:f>
              <c:numCache>
                <c:formatCode>#,##0</c:formatCode>
                <c:ptCount val="3"/>
                <c:pt idx="0">
                  <c:v>350409</c:v>
                </c:pt>
                <c:pt idx="1">
                  <c:v>339411</c:v>
                </c:pt>
                <c:pt idx="2">
                  <c:v>331092</c:v>
                </c:pt>
              </c:numCache>
            </c:numRef>
          </c:val>
        </c:ser>
        <c:ser>
          <c:idx val="1"/>
          <c:order val="1"/>
          <c:tx>
            <c:strRef>
              <c:f>Sheet1!$C$1</c:f>
              <c:strCache>
                <c:ptCount val="1"/>
                <c:pt idx="0">
                  <c:v>Garrett County</c:v>
                </c:pt>
              </c:strCache>
            </c:strRef>
          </c:tx>
          <c:spPr>
            <a:solidFill>
              <a:srgbClr val="0070C0"/>
            </a:solidFill>
          </c:spPr>
          <c:invertIfNegative val="0"/>
          <c:dLbls>
            <c:showLegendKey val="0"/>
            <c:showVal val="1"/>
            <c:showCatName val="0"/>
            <c:showSerName val="0"/>
            <c:showPercent val="0"/>
            <c:showBubbleSize val="0"/>
            <c:showLeaderLines val="0"/>
          </c:dLbls>
          <c:cat>
            <c:numRef>
              <c:f>Sheet1!$A$2:$A$4</c:f>
              <c:numCache>
                <c:formatCode>General</c:formatCode>
                <c:ptCount val="3"/>
                <c:pt idx="0">
                  <c:v>2017</c:v>
                </c:pt>
                <c:pt idx="1">
                  <c:v>2018</c:v>
                </c:pt>
                <c:pt idx="2">
                  <c:v>2019</c:v>
                </c:pt>
              </c:numCache>
            </c:numRef>
          </c:cat>
          <c:val>
            <c:numRef>
              <c:f>Sheet1!$C$2:$C$4</c:f>
              <c:numCache>
                <c:formatCode>#,##0</c:formatCode>
                <c:ptCount val="3"/>
                <c:pt idx="0">
                  <c:v>2077</c:v>
                </c:pt>
                <c:pt idx="1">
                  <c:v>2023</c:v>
                </c:pt>
                <c:pt idx="2">
                  <c:v>2032</c:v>
                </c:pt>
              </c:numCache>
            </c:numRef>
          </c:val>
        </c:ser>
        <c:dLbls>
          <c:showLegendKey val="0"/>
          <c:showVal val="0"/>
          <c:showCatName val="0"/>
          <c:showSerName val="0"/>
          <c:showPercent val="0"/>
          <c:showBubbleSize val="0"/>
        </c:dLbls>
        <c:gapWidth val="150"/>
        <c:axId val="62251776"/>
        <c:axId val="62253312"/>
      </c:barChart>
      <c:catAx>
        <c:axId val="62251776"/>
        <c:scaling>
          <c:orientation val="minMax"/>
        </c:scaling>
        <c:delete val="0"/>
        <c:axPos val="b"/>
        <c:numFmt formatCode="General" sourceLinked="1"/>
        <c:majorTickMark val="out"/>
        <c:minorTickMark val="none"/>
        <c:tickLblPos val="nextTo"/>
        <c:crossAx val="62253312"/>
        <c:crosses val="autoZero"/>
        <c:auto val="1"/>
        <c:lblAlgn val="ctr"/>
        <c:lblOffset val="100"/>
        <c:noMultiLvlLbl val="0"/>
      </c:catAx>
      <c:valAx>
        <c:axId val="62253312"/>
        <c:scaling>
          <c:orientation val="minMax"/>
        </c:scaling>
        <c:delete val="0"/>
        <c:axPos val="l"/>
        <c:majorGridlines>
          <c:spPr>
            <a:ln>
              <a:solidFill>
                <a:schemeClr val="accent5"/>
              </a:solidFill>
            </a:ln>
          </c:spPr>
        </c:majorGridlines>
        <c:numFmt formatCode="#,##0" sourceLinked="1"/>
        <c:majorTickMark val="out"/>
        <c:minorTickMark val="none"/>
        <c:tickLblPos val="nextTo"/>
        <c:crossAx val="62251776"/>
        <c:crosses val="autoZero"/>
        <c:crossBetween val="between"/>
      </c:valAx>
      <c:spPr>
        <a:solidFill>
          <a:schemeClr val="accent2">
            <a:lumMod val="20000"/>
            <a:lumOff val="80000"/>
          </a:schemeClr>
        </a:solidFill>
      </c:spPr>
    </c:plotArea>
    <c:legend>
      <c:legendPos val="r"/>
      <c:legendEntry>
        <c:idx val="0"/>
        <c:txPr>
          <a:bodyPr/>
          <a:lstStyle/>
          <a:p>
            <a:pPr>
              <a:defRPr b="1"/>
            </a:pPr>
            <a:endParaRPr lang="en-US"/>
          </a:p>
        </c:txPr>
      </c:legendEntry>
      <c:legendEntry>
        <c:idx val="1"/>
        <c:txPr>
          <a:bodyPr/>
          <a:lstStyle/>
          <a:p>
            <a:pPr>
              <a:defRPr b="1"/>
            </a:pPr>
            <a:endParaRPr lang="en-US"/>
          </a:p>
        </c:txPr>
      </c:legendEntry>
      <c:layout>
        <c:manualLayout>
          <c:xMode val="edge"/>
          <c:yMode val="edge"/>
          <c:x val="2.2702066177077474E-4"/>
          <c:y val="0.74026638195649264"/>
          <c:w val="0.26839289827784485"/>
          <c:h val="0.25709414119845186"/>
        </c:manualLayout>
      </c:layout>
      <c:overlay val="0"/>
    </c:legend>
    <c:plotVisOnly val="1"/>
    <c:dispBlanksAs val="gap"/>
    <c:showDLblsOverMax val="0"/>
  </c:chart>
  <c:spPr>
    <a:solidFill>
      <a:schemeClr val="accent5"/>
    </a:solidFill>
    <a:ln>
      <a:solidFill>
        <a:schemeClr val="tx1"/>
      </a:solidFill>
    </a:ln>
  </c:spPr>
  <c:txPr>
    <a:bodyPr/>
    <a:lstStyle/>
    <a:p>
      <a:pPr>
        <a:defRPr sz="1800"/>
      </a:pPr>
      <a:endParaRPr lang="en-US"/>
    </a:p>
  </c:txPr>
  <c:externalData r:id="rId1">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8185186625842553"/>
          <c:y val="4.1227172027225409E-2"/>
          <c:w val="0.58114125995365606"/>
          <c:h val="0.85598846923795546"/>
        </c:manualLayout>
      </c:layout>
      <c:barChart>
        <c:barDir val="col"/>
        <c:grouping val="clustered"/>
        <c:varyColors val="0"/>
        <c:ser>
          <c:idx val="0"/>
          <c:order val="0"/>
          <c:tx>
            <c:strRef>
              <c:f>Sheet1!$B$1</c:f>
              <c:strCache>
                <c:ptCount val="1"/>
                <c:pt idx="0">
                  <c:v>Caroline</c:v>
                </c:pt>
              </c:strCache>
            </c:strRef>
          </c:tx>
          <c:invertIfNegative val="0"/>
          <c:dLbls>
            <c:showLegendKey val="0"/>
            <c:showVal val="1"/>
            <c:showCatName val="0"/>
            <c:showSerName val="0"/>
            <c:showPercent val="0"/>
            <c:showBubbleSize val="0"/>
            <c:showLeaderLines val="0"/>
          </c:dLbls>
          <c:cat>
            <c:numRef>
              <c:f>Sheet1!$A$2:$A$4</c:f>
              <c:numCache>
                <c:formatCode>General</c:formatCode>
                <c:ptCount val="3"/>
                <c:pt idx="0">
                  <c:v>2017</c:v>
                </c:pt>
                <c:pt idx="1">
                  <c:v>2018</c:v>
                </c:pt>
                <c:pt idx="2">
                  <c:v>2019</c:v>
                </c:pt>
              </c:numCache>
            </c:numRef>
          </c:cat>
          <c:val>
            <c:numRef>
              <c:f>Sheet1!$B$2:$B$4</c:f>
              <c:numCache>
                <c:formatCode>General</c:formatCode>
                <c:ptCount val="3"/>
                <c:pt idx="0">
                  <c:v>3028</c:v>
                </c:pt>
                <c:pt idx="1">
                  <c:v>2958</c:v>
                </c:pt>
                <c:pt idx="2">
                  <c:v>2839</c:v>
                </c:pt>
              </c:numCache>
            </c:numRef>
          </c:val>
        </c:ser>
        <c:ser>
          <c:idx val="1"/>
          <c:order val="1"/>
          <c:tx>
            <c:strRef>
              <c:f>Sheet1!$C$1</c:f>
              <c:strCache>
                <c:ptCount val="1"/>
                <c:pt idx="0">
                  <c:v>Dorchester</c:v>
                </c:pt>
              </c:strCache>
            </c:strRef>
          </c:tx>
          <c:spPr>
            <a:solidFill>
              <a:srgbClr val="C00000"/>
            </a:solidFill>
          </c:spPr>
          <c:invertIfNegative val="0"/>
          <c:dLbls>
            <c:showLegendKey val="0"/>
            <c:showVal val="1"/>
            <c:showCatName val="0"/>
            <c:showSerName val="0"/>
            <c:showPercent val="0"/>
            <c:showBubbleSize val="0"/>
            <c:showLeaderLines val="0"/>
          </c:dLbls>
          <c:cat>
            <c:numRef>
              <c:f>Sheet1!$A$2:$A$4</c:f>
              <c:numCache>
                <c:formatCode>General</c:formatCode>
                <c:ptCount val="3"/>
                <c:pt idx="0">
                  <c:v>2017</c:v>
                </c:pt>
                <c:pt idx="1">
                  <c:v>2018</c:v>
                </c:pt>
                <c:pt idx="2">
                  <c:v>2019</c:v>
                </c:pt>
              </c:numCache>
            </c:numRef>
          </c:cat>
          <c:val>
            <c:numRef>
              <c:f>Sheet1!$C$2:$C$4</c:f>
              <c:numCache>
                <c:formatCode>General</c:formatCode>
                <c:ptCount val="3"/>
                <c:pt idx="0">
                  <c:v>4315</c:v>
                </c:pt>
                <c:pt idx="1">
                  <c:v>4144</c:v>
                </c:pt>
                <c:pt idx="2">
                  <c:v>4160</c:v>
                </c:pt>
              </c:numCache>
            </c:numRef>
          </c:val>
        </c:ser>
        <c:ser>
          <c:idx val="2"/>
          <c:order val="2"/>
          <c:tx>
            <c:strRef>
              <c:f>Sheet1!$D$1</c:f>
              <c:strCache>
                <c:ptCount val="1"/>
                <c:pt idx="0">
                  <c:v>Kent</c:v>
                </c:pt>
              </c:strCache>
            </c:strRef>
          </c:tx>
          <c:invertIfNegative val="0"/>
          <c:dLbls>
            <c:showLegendKey val="0"/>
            <c:showVal val="1"/>
            <c:showCatName val="0"/>
            <c:showSerName val="0"/>
            <c:showPercent val="0"/>
            <c:showBubbleSize val="0"/>
            <c:showLeaderLines val="0"/>
          </c:dLbls>
          <c:cat>
            <c:numRef>
              <c:f>Sheet1!$A$2:$A$4</c:f>
              <c:numCache>
                <c:formatCode>General</c:formatCode>
                <c:ptCount val="3"/>
                <c:pt idx="0">
                  <c:v>2017</c:v>
                </c:pt>
                <c:pt idx="1">
                  <c:v>2018</c:v>
                </c:pt>
                <c:pt idx="2">
                  <c:v>2019</c:v>
                </c:pt>
              </c:numCache>
            </c:numRef>
          </c:cat>
          <c:val>
            <c:numRef>
              <c:f>Sheet1!$D$2:$D$4</c:f>
              <c:numCache>
                <c:formatCode>General</c:formatCode>
                <c:ptCount val="3"/>
                <c:pt idx="0">
                  <c:v>1480</c:v>
                </c:pt>
                <c:pt idx="1">
                  <c:v>1456</c:v>
                </c:pt>
                <c:pt idx="2">
                  <c:v>1408</c:v>
                </c:pt>
              </c:numCache>
            </c:numRef>
          </c:val>
        </c:ser>
        <c:ser>
          <c:idx val="3"/>
          <c:order val="3"/>
          <c:tx>
            <c:strRef>
              <c:f>Sheet1!$E$1</c:f>
              <c:strCache>
                <c:ptCount val="1"/>
                <c:pt idx="0">
                  <c:v>Garrett</c:v>
                </c:pt>
              </c:strCache>
            </c:strRef>
          </c:tx>
          <c:spPr>
            <a:solidFill>
              <a:srgbClr val="0070C0"/>
            </a:solidFill>
          </c:spPr>
          <c:invertIfNegative val="0"/>
          <c:dLbls>
            <c:showLegendKey val="0"/>
            <c:showVal val="1"/>
            <c:showCatName val="0"/>
            <c:showSerName val="0"/>
            <c:showPercent val="0"/>
            <c:showBubbleSize val="0"/>
            <c:showLeaderLines val="0"/>
          </c:dLbls>
          <c:cat>
            <c:numRef>
              <c:f>Sheet1!$A$2:$A$4</c:f>
              <c:numCache>
                <c:formatCode>General</c:formatCode>
                <c:ptCount val="3"/>
                <c:pt idx="0">
                  <c:v>2017</c:v>
                </c:pt>
                <c:pt idx="1">
                  <c:v>2018</c:v>
                </c:pt>
                <c:pt idx="2">
                  <c:v>2019</c:v>
                </c:pt>
              </c:numCache>
            </c:numRef>
          </c:cat>
          <c:val>
            <c:numRef>
              <c:f>Sheet1!$E$2:$E$4</c:f>
              <c:numCache>
                <c:formatCode>General</c:formatCode>
                <c:ptCount val="3"/>
                <c:pt idx="0">
                  <c:v>2077</c:v>
                </c:pt>
                <c:pt idx="1">
                  <c:v>2023</c:v>
                </c:pt>
                <c:pt idx="2">
                  <c:v>2032</c:v>
                </c:pt>
              </c:numCache>
            </c:numRef>
          </c:val>
        </c:ser>
        <c:dLbls>
          <c:showLegendKey val="0"/>
          <c:showVal val="0"/>
          <c:showCatName val="0"/>
          <c:showSerName val="0"/>
          <c:showPercent val="0"/>
          <c:showBubbleSize val="0"/>
        </c:dLbls>
        <c:gapWidth val="150"/>
        <c:axId val="117774976"/>
        <c:axId val="117793152"/>
      </c:barChart>
      <c:catAx>
        <c:axId val="117774976"/>
        <c:scaling>
          <c:orientation val="minMax"/>
        </c:scaling>
        <c:delete val="0"/>
        <c:axPos val="b"/>
        <c:numFmt formatCode="General" sourceLinked="1"/>
        <c:majorTickMark val="out"/>
        <c:minorTickMark val="none"/>
        <c:tickLblPos val="nextTo"/>
        <c:crossAx val="117793152"/>
        <c:crosses val="autoZero"/>
        <c:auto val="1"/>
        <c:lblAlgn val="ctr"/>
        <c:lblOffset val="100"/>
        <c:noMultiLvlLbl val="0"/>
      </c:catAx>
      <c:valAx>
        <c:axId val="117793152"/>
        <c:scaling>
          <c:orientation val="minMax"/>
        </c:scaling>
        <c:delete val="0"/>
        <c:axPos val="l"/>
        <c:majorGridlines/>
        <c:numFmt formatCode="General" sourceLinked="1"/>
        <c:majorTickMark val="out"/>
        <c:minorTickMark val="none"/>
        <c:tickLblPos val="nextTo"/>
        <c:crossAx val="117774976"/>
        <c:crosses val="autoZero"/>
        <c:crossBetween val="between"/>
      </c:valAx>
      <c:spPr>
        <a:solidFill>
          <a:schemeClr val="accent2">
            <a:lumMod val="20000"/>
            <a:lumOff val="80000"/>
          </a:schemeClr>
        </a:solidFill>
      </c:spPr>
    </c:plotArea>
    <c:legend>
      <c:legendPos val="r"/>
      <c:legendEntry>
        <c:idx val="0"/>
        <c:txPr>
          <a:bodyPr/>
          <a:lstStyle/>
          <a:p>
            <a:pPr>
              <a:defRPr b="1"/>
            </a:pPr>
            <a:endParaRPr lang="en-US"/>
          </a:p>
        </c:txPr>
      </c:legendEntry>
      <c:legendEntry>
        <c:idx val="1"/>
        <c:txPr>
          <a:bodyPr/>
          <a:lstStyle/>
          <a:p>
            <a:pPr>
              <a:defRPr b="1">
                <a:solidFill>
                  <a:schemeClr val="tx1"/>
                </a:solidFill>
              </a:defRPr>
            </a:pPr>
            <a:endParaRPr lang="en-US"/>
          </a:p>
        </c:txPr>
      </c:legendEntry>
      <c:legendEntry>
        <c:idx val="2"/>
        <c:txPr>
          <a:bodyPr/>
          <a:lstStyle/>
          <a:p>
            <a:pPr>
              <a:defRPr b="1"/>
            </a:pPr>
            <a:endParaRPr lang="en-US"/>
          </a:p>
        </c:txPr>
      </c:legendEntry>
      <c:legendEntry>
        <c:idx val="3"/>
        <c:txPr>
          <a:bodyPr/>
          <a:lstStyle/>
          <a:p>
            <a:pPr>
              <a:defRPr b="1"/>
            </a:pPr>
            <a:endParaRPr lang="en-US"/>
          </a:p>
        </c:txPr>
      </c:legendEntry>
      <c:layout>
        <c:manualLayout>
          <c:xMode val="edge"/>
          <c:yMode val="edge"/>
          <c:x val="0.69524436121561017"/>
          <c:y val="2.4334178566662219E-2"/>
          <c:w val="0.29045593091186184"/>
          <c:h val="0.28172980309241452"/>
        </c:manualLayout>
      </c:layout>
      <c:overlay val="0"/>
    </c:legend>
    <c:plotVisOnly val="1"/>
    <c:dispBlanksAs val="gap"/>
    <c:showDLblsOverMax val="0"/>
  </c:chart>
  <c:spPr>
    <a:solidFill>
      <a:schemeClr val="accent5"/>
    </a:solidFill>
    <a:ln>
      <a:solidFill>
        <a:schemeClr val="tx1"/>
      </a:solidFill>
    </a:ln>
  </c:spPr>
  <c:txPr>
    <a:bodyPr/>
    <a:lstStyle/>
    <a:p>
      <a:pPr>
        <a:defRPr sz="1800"/>
      </a:pPr>
      <a:endParaRPr lang="en-US"/>
    </a:p>
  </c:txPr>
  <c:externalData r:id="rId1">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Maryland</c:v>
                </c:pt>
              </c:strCache>
            </c:strRef>
          </c:tx>
          <c:invertIfNegative val="0"/>
          <c:dLbls>
            <c:showLegendKey val="0"/>
            <c:showVal val="1"/>
            <c:showCatName val="0"/>
            <c:showSerName val="0"/>
            <c:showPercent val="0"/>
            <c:showBubbleSize val="0"/>
            <c:showLeaderLines val="0"/>
          </c:dLbls>
          <c:cat>
            <c:numRef>
              <c:f>Sheet1!$A$2:$A$4</c:f>
              <c:numCache>
                <c:formatCode>General</c:formatCode>
                <c:ptCount val="3"/>
                <c:pt idx="0">
                  <c:v>2016</c:v>
                </c:pt>
                <c:pt idx="1">
                  <c:v>2017</c:v>
                </c:pt>
                <c:pt idx="2">
                  <c:v>2018</c:v>
                </c:pt>
              </c:numCache>
            </c:numRef>
          </c:cat>
          <c:val>
            <c:numRef>
              <c:f>Sheet1!$B$2:$B$4</c:f>
              <c:numCache>
                <c:formatCode>General</c:formatCode>
                <c:ptCount val="3"/>
                <c:pt idx="0">
                  <c:v>13</c:v>
                </c:pt>
                <c:pt idx="1">
                  <c:v>12.4</c:v>
                </c:pt>
                <c:pt idx="2">
                  <c:v>12.1</c:v>
                </c:pt>
              </c:numCache>
            </c:numRef>
          </c:val>
        </c:ser>
        <c:ser>
          <c:idx val="1"/>
          <c:order val="1"/>
          <c:tx>
            <c:strRef>
              <c:f>Sheet1!$C$1</c:f>
              <c:strCache>
                <c:ptCount val="1"/>
                <c:pt idx="0">
                  <c:v>Garrett County</c:v>
                </c:pt>
              </c:strCache>
            </c:strRef>
          </c:tx>
          <c:spPr>
            <a:solidFill>
              <a:srgbClr val="0070C0"/>
            </a:solidFill>
          </c:spPr>
          <c:invertIfNegative val="0"/>
          <c:dLbls>
            <c:showLegendKey val="0"/>
            <c:showVal val="1"/>
            <c:showCatName val="0"/>
            <c:showSerName val="0"/>
            <c:showPercent val="0"/>
            <c:showBubbleSize val="0"/>
            <c:showLeaderLines val="0"/>
          </c:dLbls>
          <c:cat>
            <c:numRef>
              <c:f>Sheet1!$A$2:$A$4</c:f>
              <c:numCache>
                <c:formatCode>General</c:formatCode>
                <c:ptCount val="3"/>
                <c:pt idx="0">
                  <c:v>2016</c:v>
                </c:pt>
                <c:pt idx="1">
                  <c:v>2017</c:v>
                </c:pt>
                <c:pt idx="2">
                  <c:v>2018</c:v>
                </c:pt>
              </c:numCache>
            </c:numRef>
          </c:cat>
          <c:val>
            <c:numRef>
              <c:f>Sheet1!$C$2:$C$4</c:f>
              <c:numCache>
                <c:formatCode>General</c:formatCode>
                <c:ptCount val="3"/>
                <c:pt idx="0">
                  <c:v>19.3</c:v>
                </c:pt>
                <c:pt idx="1">
                  <c:v>18.7</c:v>
                </c:pt>
                <c:pt idx="2">
                  <c:v>18.399999999999999</c:v>
                </c:pt>
              </c:numCache>
            </c:numRef>
          </c:val>
        </c:ser>
        <c:dLbls>
          <c:showLegendKey val="0"/>
          <c:showVal val="0"/>
          <c:showCatName val="0"/>
          <c:showSerName val="0"/>
          <c:showPercent val="0"/>
          <c:showBubbleSize val="0"/>
        </c:dLbls>
        <c:gapWidth val="150"/>
        <c:axId val="133777280"/>
        <c:axId val="133778816"/>
      </c:barChart>
      <c:catAx>
        <c:axId val="133777280"/>
        <c:scaling>
          <c:orientation val="minMax"/>
        </c:scaling>
        <c:delete val="0"/>
        <c:axPos val="b"/>
        <c:numFmt formatCode="General" sourceLinked="1"/>
        <c:majorTickMark val="out"/>
        <c:minorTickMark val="none"/>
        <c:tickLblPos val="nextTo"/>
        <c:crossAx val="133778816"/>
        <c:crosses val="autoZero"/>
        <c:auto val="1"/>
        <c:lblAlgn val="ctr"/>
        <c:lblOffset val="100"/>
        <c:noMultiLvlLbl val="0"/>
      </c:catAx>
      <c:valAx>
        <c:axId val="133778816"/>
        <c:scaling>
          <c:orientation val="minMax"/>
        </c:scaling>
        <c:delete val="0"/>
        <c:axPos val="l"/>
        <c:majorGridlines/>
        <c:numFmt formatCode="General" sourceLinked="1"/>
        <c:majorTickMark val="out"/>
        <c:minorTickMark val="none"/>
        <c:tickLblPos val="nextTo"/>
        <c:crossAx val="133777280"/>
        <c:crosses val="autoZero"/>
        <c:crossBetween val="between"/>
      </c:valAx>
      <c:spPr>
        <a:solidFill>
          <a:schemeClr val="accent2">
            <a:lumMod val="20000"/>
            <a:lumOff val="80000"/>
          </a:schemeClr>
        </a:solidFill>
        <a:ln>
          <a:solidFill>
            <a:schemeClr val="tx1"/>
          </a:solidFill>
        </a:ln>
      </c:spPr>
    </c:plotArea>
    <c:legend>
      <c:legendPos val="r"/>
      <c:legendEntry>
        <c:idx val="0"/>
        <c:txPr>
          <a:bodyPr/>
          <a:lstStyle/>
          <a:p>
            <a:pPr>
              <a:defRPr b="1"/>
            </a:pPr>
            <a:endParaRPr lang="en-US"/>
          </a:p>
        </c:txPr>
      </c:legendEntry>
      <c:legendEntry>
        <c:idx val="1"/>
        <c:txPr>
          <a:bodyPr/>
          <a:lstStyle/>
          <a:p>
            <a:pPr>
              <a:defRPr b="1"/>
            </a:pPr>
            <a:endParaRPr lang="en-US"/>
          </a:p>
        </c:txPr>
      </c:legendEntry>
      <c:overlay val="0"/>
    </c:legend>
    <c:plotVisOnly val="1"/>
    <c:dispBlanksAs val="gap"/>
    <c:showDLblsOverMax val="0"/>
  </c:chart>
  <c:spPr>
    <a:solidFill>
      <a:schemeClr val="accent5"/>
    </a:solidFill>
  </c:spPr>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0615429715807803"/>
          <c:y val="4.1227172027225409E-2"/>
          <c:w val="0.64394446579135134"/>
          <c:h val="0.85598846923795546"/>
        </c:manualLayout>
      </c:layout>
      <c:barChart>
        <c:barDir val="col"/>
        <c:grouping val="clustered"/>
        <c:varyColors val="0"/>
        <c:ser>
          <c:idx val="0"/>
          <c:order val="0"/>
          <c:tx>
            <c:strRef>
              <c:f>Sheet1!$B$1</c:f>
              <c:strCache>
                <c:ptCount val="1"/>
                <c:pt idx="0">
                  <c:v>Allegany</c:v>
                </c:pt>
              </c:strCache>
            </c:strRef>
          </c:tx>
          <c:invertIfNegative val="0"/>
          <c:dLbls>
            <c:showLegendKey val="0"/>
            <c:showVal val="1"/>
            <c:showCatName val="0"/>
            <c:showSerName val="0"/>
            <c:showPercent val="0"/>
            <c:showBubbleSize val="0"/>
            <c:showLeaderLines val="0"/>
          </c:dLbls>
          <c:cat>
            <c:numRef>
              <c:f>Sheet1!$A$2:$A$4</c:f>
              <c:numCache>
                <c:formatCode>General</c:formatCode>
                <c:ptCount val="3"/>
                <c:pt idx="0">
                  <c:v>2016</c:v>
                </c:pt>
                <c:pt idx="1">
                  <c:v>2017</c:v>
                </c:pt>
                <c:pt idx="2">
                  <c:v>2018</c:v>
                </c:pt>
              </c:numCache>
            </c:numRef>
          </c:cat>
          <c:val>
            <c:numRef>
              <c:f>Sheet1!$B$2:$B$4</c:f>
              <c:numCache>
                <c:formatCode>General</c:formatCode>
                <c:ptCount val="3"/>
                <c:pt idx="0">
                  <c:v>90.2</c:v>
                </c:pt>
                <c:pt idx="1">
                  <c:v>88.7</c:v>
                </c:pt>
                <c:pt idx="2">
                  <c:v>90.4</c:v>
                </c:pt>
              </c:numCache>
            </c:numRef>
          </c:val>
        </c:ser>
        <c:ser>
          <c:idx val="1"/>
          <c:order val="1"/>
          <c:tx>
            <c:strRef>
              <c:f>Sheet1!$C$1</c:f>
              <c:strCache>
                <c:ptCount val="1"/>
                <c:pt idx="0">
                  <c:v>Caroline</c:v>
                </c:pt>
              </c:strCache>
            </c:strRef>
          </c:tx>
          <c:spPr>
            <a:solidFill>
              <a:srgbClr val="C00000"/>
            </a:solidFill>
          </c:spPr>
          <c:invertIfNegative val="0"/>
          <c:dLbls>
            <c:dLbl>
              <c:idx val="1"/>
              <c:layout>
                <c:manualLayout>
                  <c:x val="-1.4285716963951436E-2"/>
                  <c:y val="3.2542372881355933E-2"/>
                </c:manualLayout>
              </c:layout>
              <c:showLegendKey val="0"/>
              <c:showVal val="1"/>
              <c:showCatName val="0"/>
              <c:showSerName val="0"/>
              <c:showPercent val="0"/>
              <c:showBubbleSize val="0"/>
            </c:dLbl>
            <c:showLegendKey val="0"/>
            <c:showVal val="1"/>
            <c:showCatName val="0"/>
            <c:showSerName val="0"/>
            <c:showPercent val="0"/>
            <c:showBubbleSize val="0"/>
            <c:showLeaderLines val="0"/>
          </c:dLbls>
          <c:cat>
            <c:numRef>
              <c:f>Sheet1!$A$2:$A$4</c:f>
              <c:numCache>
                <c:formatCode>General</c:formatCode>
                <c:ptCount val="3"/>
                <c:pt idx="0">
                  <c:v>2016</c:v>
                </c:pt>
                <c:pt idx="1">
                  <c:v>2017</c:v>
                </c:pt>
                <c:pt idx="2">
                  <c:v>2018</c:v>
                </c:pt>
              </c:numCache>
            </c:numRef>
          </c:cat>
          <c:val>
            <c:numRef>
              <c:f>Sheet1!$C$2:$C$4</c:f>
              <c:numCache>
                <c:formatCode>General</c:formatCode>
                <c:ptCount val="3"/>
                <c:pt idx="0">
                  <c:v>89</c:v>
                </c:pt>
                <c:pt idx="1">
                  <c:v>82.3</c:v>
                </c:pt>
                <c:pt idx="2">
                  <c:v>88.7</c:v>
                </c:pt>
              </c:numCache>
            </c:numRef>
          </c:val>
        </c:ser>
        <c:ser>
          <c:idx val="2"/>
          <c:order val="2"/>
          <c:tx>
            <c:strRef>
              <c:f>Sheet1!$D$1</c:f>
              <c:strCache>
                <c:ptCount val="1"/>
                <c:pt idx="0">
                  <c:v>Worcester</c:v>
                </c:pt>
              </c:strCache>
            </c:strRef>
          </c:tx>
          <c:invertIfNegative val="0"/>
          <c:dLbls>
            <c:dLbl>
              <c:idx val="0"/>
              <c:layout>
                <c:manualLayout>
                  <c:x val="-2.6190481100577635E-2"/>
                  <c:y val="8.135593220338971E-3"/>
                </c:manualLayout>
              </c:layout>
              <c:showLegendKey val="0"/>
              <c:showVal val="1"/>
              <c:showCatName val="0"/>
              <c:showSerName val="0"/>
              <c:showPercent val="0"/>
              <c:showBubbleSize val="0"/>
            </c:dLbl>
            <c:dLbl>
              <c:idx val="1"/>
              <c:layout>
                <c:manualLayout>
                  <c:x val="-2.6190481100577589E-2"/>
                  <c:y val="2.9830508474576259E-2"/>
                </c:manualLayout>
              </c:layout>
              <c:showLegendKey val="0"/>
              <c:showVal val="1"/>
              <c:showCatName val="0"/>
              <c:showSerName val="0"/>
              <c:showPercent val="0"/>
              <c:showBubbleSize val="0"/>
            </c:dLbl>
            <c:showLegendKey val="0"/>
            <c:showVal val="1"/>
            <c:showCatName val="0"/>
            <c:showSerName val="0"/>
            <c:showPercent val="0"/>
            <c:showBubbleSize val="0"/>
            <c:showLeaderLines val="0"/>
          </c:dLbls>
          <c:cat>
            <c:numRef>
              <c:f>Sheet1!$A$2:$A$4</c:f>
              <c:numCache>
                <c:formatCode>General</c:formatCode>
                <c:ptCount val="3"/>
                <c:pt idx="0">
                  <c:v>2016</c:v>
                </c:pt>
                <c:pt idx="1">
                  <c:v>2017</c:v>
                </c:pt>
                <c:pt idx="2">
                  <c:v>2018</c:v>
                </c:pt>
              </c:numCache>
            </c:numRef>
          </c:cat>
          <c:val>
            <c:numRef>
              <c:f>Sheet1!$D$2:$D$4</c:f>
              <c:numCache>
                <c:formatCode>General</c:formatCode>
                <c:ptCount val="3"/>
                <c:pt idx="0">
                  <c:v>91.7</c:v>
                </c:pt>
                <c:pt idx="1">
                  <c:v>91.8</c:v>
                </c:pt>
                <c:pt idx="2">
                  <c:v>92.5</c:v>
                </c:pt>
              </c:numCache>
            </c:numRef>
          </c:val>
        </c:ser>
        <c:ser>
          <c:idx val="3"/>
          <c:order val="3"/>
          <c:tx>
            <c:strRef>
              <c:f>Sheet1!$E$1</c:f>
              <c:strCache>
                <c:ptCount val="1"/>
                <c:pt idx="0">
                  <c:v>Garrett</c:v>
                </c:pt>
              </c:strCache>
            </c:strRef>
          </c:tx>
          <c:spPr>
            <a:solidFill>
              <a:srgbClr val="0070C0"/>
            </a:solidFill>
          </c:spPr>
          <c:invertIfNegative val="0"/>
          <c:dLbls>
            <c:dLbl>
              <c:idx val="0"/>
              <c:layout>
                <c:manualLayout>
                  <c:x val="4.7619056546504793E-2"/>
                  <c:y val="6.7796610169491525E-2"/>
                </c:manualLayout>
              </c:layout>
              <c:showLegendKey val="0"/>
              <c:showVal val="1"/>
              <c:showCatName val="0"/>
              <c:showSerName val="0"/>
              <c:showPercent val="0"/>
              <c:showBubbleSize val="0"/>
            </c:dLbl>
            <c:dLbl>
              <c:idx val="1"/>
              <c:layout>
                <c:manualLayout>
                  <c:x val="4.7619056546504791E-3"/>
                  <c:y val="-5.4237288135593224E-3"/>
                </c:manualLayout>
              </c:layout>
              <c:showLegendKey val="0"/>
              <c:showVal val="1"/>
              <c:showCatName val="0"/>
              <c:showSerName val="0"/>
              <c:showPercent val="0"/>
              <c:showBubbleSize val="0"/>
            </c:dLbl>
            <c:showLegendKey val="0"/>
            <c:showVal val="1"/>
            <c:showCatName val="0"/>
            <c:showSerName val="0"/>
            <c:showPercent val="0"/>
            <c:showBubbleSize val="0"/>
            <c:showLeaderLines val="0"/>
          </c:dLbls>
          <c:cat>
            <c:numRef>
              <c:f>Sheet1!$A$2:$A$4</c:f>
              <c:numCache>
                <c:formatCode>General</c:formatCode>
                <c:ptCount val="3"/>
                <c:pt idx="0">
                  <c:v>2016</c:v>
                </c:pt>
                <c:pt idx="1">
                  <c:v>2017</c:v>
                </c:pt>
                <c:pt idx="2">
                  <c:v>2018</c:v>
                </c:pt>
              </c:numCache>
            </c:numRef>
          </c:cat>
          <c:val>
            <c:numRef>
              <c:f>Sheet1!$E$2:$E$4</c:f>
              <c:numCache>
                <c:formatCode>General</c:formatCode>
                <c:ptCount val="3"/>
                <c:pt idx="0">
                  <c:v>91.6</c:v>
                </c:pt>
                <c:pt idx="1">
                  <c:v>92.4</c:v>
                </c:pt>
                <c:pt idx="2">
                  <c:v>89.9</c:v>
                </c:pt>
              </c:numCache>
            </c:numRef>
          </c:val>
        </c:ser>
        <c:dLbls>
          <c:showLegendKey val="0"/>
          <c:showVal val="0"/>
          <c:showCatName val="0"/>
          <c:showSerName val="0"/>
          <c:showPercent val="0"/>
          <c:showBubbleSize val="0"/>
        </c:dLbls>
        <c:gapWidth val="150"/>
        <c:axId val="66690432"/>
        <c:axId val="52970624"/>
      </c:barChart>
      <c:catAx>
        <c:axId val="66690432"/>
        <c:scaling>
          <c:orientation val="minMax"/>
        </c:scaling>
        <c:delete val="0"/>
        <c:axPos val="b"/>
        <c:numFmt formatCode="General" sourceLinked="1"/>
        <c:majorTickMark val="out"/>
        <c:minorTickMark val="none"/>
        <c:tickLblPos val="nextTo"/>
        <c:crossAx val="52970624"/>
        <c:crosses val="autoZero"/>
        <c:auto val="1"/>
        <c:lblAlgn val="ctr"/>
        <c:lblOffset val="100"/>
        <c:noMultiLvlLbl val="0"/>
      </c:catAx>
      <c:valAx>
        <c:axId val="52970624"/>
        <c:scaling>
          <c:orientation val="minMax"/>
        </c:scaling>
        <c:delete val="0"/>
        <c:axPos val="l"/>
        <c:majorGridlines/>
        <c:numFmt formatCode="General" sourceLinked="1"/>
        <c:majorTickMark val="out"/>
        <c:minorTickMark val="none"/>
        <c:tickLblPos val="nextTo"/>
        <c:crossAx val="66690432"/>
        <c:crosses val="autoZero"/>
        <c:crossBetween val="between"/>
      </c:valAx>
      <c:spPr>
        <a:solidFill>
          <a:schemeClr val="accent2">
            <a:lumMod val="20000"/>
            <a:lumOff val="80000"/>
          </a:schemeClr>
        </a:solidFill>
      </c:spPr>
    </c:plotArea>
    <c:legend>
      <c:legendPos val="r"/>
      <c:legendEntry>
        <c:idx val="0"/>
        <c:txPr>
          <a:bodyPr/>
          <a:lstStyle/>
          <a:p>
            <a:pPr>
              <a:defRPr b="1"/>
            </a:pPr>
            <a:endParaRPr lang="en-US"/>
          </a:p>
        </c:txPr>
      </c:legendEntry>
      <c:legendEntry>
        <c:idx val="1"/>
        <c:txPr>
          <a:bodyPr/>
          <a:lstStyle/>
          <a:p>
            <a:pPr>
              <a:defRPr b="1"/>
            </a:pPr>
            <a:endParaRPr lang="en-US"/>
          </a:p>
        </c:txPr>
      </c:legendEntry>
      <c:legendEntry>
        <c:idx val="2"/>
        <c:txPr>
          <a:bodyPr/>
          <a:lstStyle/>
          <a:p>
            <a:pPr>
              <a:defRPr b="1"/>
            </a:pPr>
            <a:endParaRPr lang="en-US"/>
          </a:p>
        </c:txPr>
      </c:legendEntry>
      <c:legendEntry>
        <c:idx val="3"/>
        <c:txPr>
          <a:bodyPr/>
          <a:lstStyle/>
          <a:p>
            <a:pPr>
              <a:defRPr b="1"/>
            </a:pPr>
            <a:endParaRPr lang="en-US"/>
          </a:p>
        </c:txPr>
      </c:legendEntry>
      <c:layout>
        <c:manualLayout>
          <c:xMode val="edge"/>
          <c:yMode val="edge"/>
          <c:x val="0.73539287775839079"/>
          <c:y val="0"/>
          <c:w val="0.25726101560948922"/>
          <c:h val="0.3552659815828107"/>
        </c:manualLayout>
      </c:layout>
      <c:overlay val="0"/>
    </c:legend>
    <c:plotVisOnly val="1"/>
    <c:dispBlanksAs val="gap"/>
    <c:showDLblsOverMax val="0"/>
  </c:chart>
  <c:spPr>
    <a:solidFill>
      <a:schemeClr val="accent5"/>
    </a:solidFill>
    <a:ln>
      <a:solidFill>
        <a:schemeClr val="tx1"/>
      </a:solidFill>
    </a:ln>
  </c:spPr>
  <c:txPr>
    <a:bodyPr/>
    <a:lstStyle/>
    <a:p>
      <a:pPr>
        <a:defRPr sz="1800"/>
      </a:pPr>
      <a:endParaRPr lang="en-US"/>
    </a:p>
  </c:txPr>
  <c:externalData r:id="rId1">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Maryland</c:v>
                </c:pt>
              </c:strCache>
            </c:strRef>
          </c:tx>
          <c:invertIfNegative val="0"/>
          <c:dLbls>
            <c:showLegendKey val="0"/>
            <c:showVal val="1"/>
            <c:showCatName val="0"/>
            <c:showSerName val="0"/>
            <c:showPercent val="0"/>
            <c:showBubbleSize val="0"/>
            <c:showLeaderLines val="0"/>
          </c:dLbls>
          <c:cat>
            <c:numRef>
              <c:f>Sheet1!$A$2:$A$4</c:f>
              <c:numCache>
                <c:formatCode>General</c:formatCode>
                <c:ptCount val="3"/>
                <c:pt idx="0">
                  <c:v>2016</c:v>
                </c:pt>
                <c:pt idx="1">
                  <c:v>2017</c:v>
                </c:pt>
                <c:pt idx="2">
                  <c:v>2018</c:v>
                </c:pt>
              </c:numCache>
            </c:numRef>
          </c:cat>
          <c:val>
            <c:numRef>
              <c:f>Sheet1!$B$2:$B$4</c:f>
              <c:numCache>
                <c:formatCode>General</c:formatCode>
                <c:ptCount val="3"/>
                <c:pt idx="0">
                  <c:v>4.5</c:v>
                </c:pt>
                <c:pt idx="1">
                  <c:v>4.3</c:v>
                </c:pt>
                <c:pt idx="2">
                  <c:v>3.9</c:v>
                </c:pt>
              </c:numCache>
            </c:numRef>
          </c:val>
        </c:ser>
        <c:ser>
          <c:idx val="1"/>
          <c:order val="1"/>
          <c:tx>
            <c:strRef>
              <c:f>Sheet1!$C$1</c:f>
              <c:strCache>
                <c:ptCount val="1"/>
                <c:pt idx="0">
                  <c:v>Garrett County</c:v>
                </c:pt>
              </c:strCache>
            </c:strRef>
          </c:tx>
          <c:spPr>
            <a:solidFill>
              <a:srgbClr val="0070C0"/>
            </a:solidFill>
          </c:spPr>
          <c:invertIfNegative val="0"/>
          <c:dLbls>
            <c:showLegendKey val="0"/>
            <c:showVal val="1"/>
            <c:showCatName val="0"/>
            <c:showSerName val="0"/>
            <c:showPercent val="0"/>
            <c:showBubbleSize val="0"/>
            <c:showLeaderLines val="0"/>
          </c:dLbls>
          <c:cat>
            <c:numRef>
              <c:f>Sheet1!$A$2:$A$4</c:f>
              <c:numCache>
                <c:formatCode>General</c:formatCode>
                <c:ptCount val="3"/>
                <c:pt idx="0">
                  <c:v>2016</c:v>
                </c:pt>
                <c:pt idx="1">
                  <c:v>2017</c:v>
                </c:pt>
                <c:pt idx="2">
                  <c:v>2018</c:v>
                </c:pt>
              </c:numCache>
            </c:numRef>
          </c:cat>
          <c:val>
            <c:numRef>
              <c:f>Sheet1!$C$2:$C$4</c:f>
              <c:numCache>
                <c:formatCode>General</c:formatCode>
                <c:ptCount val="3"/>
                <c:pt idx="0">
                  <c:v>5.7</c:v>
                </c:pt>
                <c:pt idx="1">
                  <c:v>5.3</c:v>
                </c:pt>
                <c:pt idx="2">
                  <c:v>4.8</c:v>
                </c:pt>
              </c:numCache>
            </c:numRef>
          </c:val>
        </c:ser>
        <c:dLbls>
          <c:showLegendKey val="0"/>
          <c:showVal val="0"/>
          <c:showCatName val="0"/>
          <c:showSerName val="0"/>
          <c:showPercent val="0"/>
          <c:showBubbleSize val="0"/>
        </c:dLbls>
        <c:gapWidth val="150"/>
        <c:axId val="133843200"/>
        <c:axId val="133857280"/>
      </c:barChart>
      <c:catAx>
        <c:axId val="133843200"/>
        <c:scaling>
          <c:orientation val="minMax"/>
        </c:scaling>
        <c:delete val="0"/>
        <c:axPos val="b"/>
        <c:numFmt formatCode="General" sourceLinked="1"/>
        <c:majorTickMark val="out"/>
        <c:minorTickMark val="none"/>
        <c:tickLblPos val="nextTo"/>
        <c:crossAx val="133857280"/>
        <c:crosses val="autoZero"/>
        <c:auto val="1"/>
        <c:lblAlgn val="ctr"/>
        <c:lblOffset val="100"/>
        <c:noMultiLvlLbl val="0"/>
      </c:catAx>
      <c:valAx>
        <c:axId val="133857280"/>
        <c:scaling>
          <c:orientation val="minMax"/>
        </c:scaling>
        <c:delete val="0"/>
        <c:axPos val="l"/>
        <c:majorGridlines/>
        <c:numFmt formatCode="General" sourceLinked="1"/>
        <c:majorTickMark val="out"/>
        <c:minorTickMark val="none"/>
        <c:tickLblPos val="nextTo"/>
        <c:crossAx val="133843200"/>
        <c:crosses val="autoZero"/>
        <c:crossBetween val="between"/>
      </c:valAx>
      <c:spPr>
        <a:solidFill>
          <a:schemeClr val="accent2">
            <a:lumMod val="20000"/>
            <a:lumOff val="80000"/>
          </a:schemeClr>
        </a:solidFill>
        <a:ln>
          <a:solidFill>
            <a:schemeClr val="tx1"/>
          </a:solidFill>
        </a:ln>
      </c:spPr>
    </c:plotArea>
    <c:legend>
      <c:legendPos val="r"/>
      <c:legendEntry>
        <c:idx val="0"/>
        <c:txPr>
          <a:bodyPr/>
          <a:lstStyle/>
          <a:p>
            <a:pPr>
              <a:defRPr sz="2400" b="1"/>
            </a:pPr>
            <a:endParaRPr lang="en-US"/>
          </a:p>
        </c:txPr>
      </c:legendEntry>
      <c:legendEntry>
        <c:idx val="1"/>
        <c:txPr>
          <a:bodyPr/>
          <a:lstStyle/>
          <a:p>
            <a:pPr>
              <a:defRPr sz="2400" b="1"/>
            </a:pPr>
            <a:endParaRPr lang="en-US"/>
          </a:p>
        </c:txPr>
      </c:legendEntry>
      <c:overlay val="0"/>
      <c:txPr>
        <a:bodyPr/>
        <a:lstStyle/>
        <a:p>
          <a:pPr>
            <a:defRPr sz="2400"/>
          </a:pPr>
          <a:endParaRPr lang="en-US"/>
        </a:p>
      </c:txPr>
    </c:legend>
    <c:plotVisOnly val="1"/>
    <c:dispBlanksAs val="gap"/>
    <c:showDLblsOverMax val="0"/>
  </c:chart>
  <c:spPr>
    <a:solidFill>
      <a:schemeClr val="accent5"/>
    </a:solidFill>
    <a:ln>
      <a:solidFill>
        <a:schemeClr val="accent1"/>
      </a:solidFill>
    </a:ln>
  </c:spPr>
  <c:txPr>
    <a:bodyPr/>
    <a:lstStyle/>
    <a:p>
      <a:pPr>
        <a:defRPr sz="1800"/>
      </a:pPr>
      <a:endParaRPr lang="en-US"/>
    </a:p>
  </c:txPr>
  <c:externalData r:id="rId1">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Maryland</c:v>
                </c:pt>
              </c:strCache>
            </c:strRef>
          </c:tx>
          <c:invertIfNegative val="0"/>
          <c:dLbls>
            <c:showLegendKey val="0"/>
            <c:showVal val="1"/>
            <c:showCatName val="0"/>
            <c:showSerName val="0"/>
            <c:showPercent val="0"/>
            <c:showBubbleSize val="0"/>
            <c:showLeaderLines val="0"/>
          </c:dLbls>
          <c:cat>
            <c:numRef>
              <c:f>Sheet1!$A$2:$A$4</c:f>
              <c:numCache>
                <c:formatCode>General</c:formatCode>
                <c:ptCount val="3"/>
                <c:pt idx="0">
                  <c:v>2015</c:v>
                </c:pt>
                <c:pt idx="1">
                  <c:v>2016</c:v>
                </c:pt>
                <c:pt idx="2">
                  <c:v>2017</c:v>
                </c:pt>
              </c:numCache>
            </c:numRef>
          </c:cat>
          <c:val>
            <c:numRef>
              <c:f>Sheet1!$B$2:$B$4</c:f>
              <c:numCache>
                <c:formatCode>General</c:formatCode>
                <c:ptCount val="3"/>
                <c:pt idx="0">
                  <c:v>7.47</c:v>
                </c:pt>
                <c:pt idx="1">
                  <c:v>5.3</c:v>
                </c:pt>
                <c:pt idx="2">
                  <c:v>6.65</c:v>
                </c:pt>
              </c:numCache>
            </c:numRef>
          </c:val>
        </c:ser>
        <c:ser>
          <c:idx val="1"/>
          <c:order val="1"/>
          <c:tx>
            <c:strRef>
              <c:f>Sheet1!$C$1</c:f>
              <c:strCache>
                <c:ptCount val="1"/>
                <c:pt idx="0">
                  <c:v>Garrett County</c:v>
                </c:pt>
              </c:strCache>
            </c:strRef>
          </c:tx>
          <c:spPr>
            <a:solidFill>
              <a:srgbClr val="0070C0"/>
            </a:solidFill>
          </c:spPr>
          <c:invertIfNegative val="0"/>
          <c:dLbls>
            <c:showLegendKey val="0"/>
            <c:showVal val="1"/>
            <c:showCatName val="0"/>
            <c:showSerName val="0"/>
            <c:showPercent val="0"/>
            <c:showBubbleSize val="0"/>
            <c:showLeaderLines val="0"/>
          </c:dLbls>
          <c:cat>
            <c:numRef>
              <c:f>Sheet1!$A$2:$A$4</c:f>
              <c:numCache>
                <c:formatCode>General</c:formatCode>
                <c:ptCount val="3"/>
                <c:pt idx="0">
                  <c:v>2015</c:v>
                </c:pt>
                <c:pt idx="1">
                  <c:v>2016</c:v>
                </c:pt>
                <c:pt idx="2">
                  <c:v>2017</c:v>
                </c:pt>
              </c:numCache>
            </c:numRef>
          </c:cat>
          <c:val>
            <c:numRef>
              <c:f>Sheet1!$C$2:$C$4</c:f>
              <c:numCache>
                <c:formatCode>General</c:formatCode>
                <c:ptCount val="3"/>
                <c:pt idx="0">
                  <c:v>17.38</c:v>
                </c:pt>
                <c:pt idx="1">
                  <c:v>10.3</c:v>
                </c:pt>
                <c:pt idx="2">
                  <c:v>17.149999999999999</c:v>
                </c:pt>
              </c:numCache>
            </c:numRef>
          </c:val>
        </c:ser>
        <c:dLbls>
          <c:showLegendKey val="0"/>
          <c:showVal val="0"/>
          <c:showCatName val="0"/>
          <c:showSerName val="0"/>
          <c:showPercent val="0"/>
          <c:showBubbleSize val="0"/>
        </c:dLbls>
        <c:gapWidth val="150"/>
        <c:axId val="133446272"/>
        <c:axId val="133452160"/>
      </c:barChart>
      <c:catAx>
        <c:axId val="133446272"/>
        <c:scaling>
          <c:orientation val="minMax"/>
        </c:scaling>
        <c:delete val="0"/>
        <c:axPos val="b"/>
        <c:numFmt formatCode="General" sourceLinked="1"/>
        <c:majorTickMark val="out"/>
        <c:minorTickMark val="none"/>
        <c:tickLblPos val="nextTo"/>
        <c:crossAx val="133452160"/>
        <c:crosses val="autoZero"/>
        <c:auto val="1"/>
        <c:lblAlgn val="ctr"/>
        <c:lblOffset val="100"/>
        <c:noMultiLvlLbl val="0"/>
      </c:catAx>
      <c:valAx>
        <c:axId val="133452160"/>
        <c:scaling>
          <c:orientation val="minMax"/>
        </c:scaling>
        <c:delete val="0"/>
        <c:axPos val="l"/>
        <c:majorGridlines/>
        <c:numFmt formatCode="General" sourceLinked="1"/>
        <c:majorTickMark val="out"/>
        <c:minorTickMark val="none"/>
        <c:tickLblPos val="nextTo"/>
        <c:crossAx val="133446272"/>
        <c:crosses val="autoZero"/>
        <c:crossBetween val="between"/>
      </c:valAx>
      <c:spPr>
        <a:solidFill>
          <a:schemeClr val="accent2">
            <a:lumMod val="20000"/>
            <a:lumOff val="80000"/>
          </a:schemeClr>
        </a:solidFill>
        <a:ln>
          <a:solidFill>
            <a:schemeClr val="tx1"/>
          </a:solidFill>
        </a:ln>
      </c:spPr>
    </c:plotArea>
    <c:legend>
      <c:legendPos val="r"/>
      <c:legendEntry>
        <c:idx val="0"/>
        <c:txPr>
          <a:bodyPr/>
          <a:lstStyle/>
          <a:p>
            <a:pPr>
              <a:defRPr sz="2400" b="1"/>
            </a:pPr>
            <a:endParaRPr lang="en-US"/>
          </a:p>
        </c:txPr>
      </c:legendEntry>
      <c:legendEntry>
        <c:idx val="1"/>
        <c:txPr>
          <a:bodyPr/>
          <a:lstStyle/>
          <a:p>
            <a:pPr>
              <a:defRPr sz="2400" b="1"/>
            </a:pPr>
            <a:endParaRPr lang="en-US"/>
          </a:p>
        </c:txPr>
      </c:legendEntry>
      <c:overlay val="0"/>
    </c:legend>
    <c:plotVisOnly val="1"/>
    <c:dispBlanksAs val="gap"/>
    <c:showDLblsOverMax val="0"/>
  </c:chart>
  <c:spPr>
    <a:solidFill>
      <a:schemeClr val="accent5"/>
    </a:solidFill>
  </c:spPr>
  <c:txPr>
    <a:bodyPr/>
    <a:lstStyle/>
    <a:p>
      <a:pPr>
        <a:defRPr sz="1800"/>
      </a:pPr>
      <a:endParaRPr lang="en-US"/>
    </a:p>
  </c:txPr>
  <c:externalData r:id="rId1">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Maryland</c:v>
                </c:pt>
              </c:strCache>
            </c:strRef>
          </c:tx>
          <c:invertIfNegative val="0"/>
          <c:dLbls>
            <c:showLegendKey val="0"/>
            <c:showVal val="1"/>
            <c:showCatName val="0"/>
            <c:showSerName val="0"/>
            <c:showPercent val="0"/>
            <c:showBubbleSize val="0"/>
            <c:showLeaderLines val="0"/>
          </c:dLbls>
          <c:cat>
            <c:numRef>
              <c:f>Sheet1!$A$2:$A$4</c:f>
              <c:numCache>
                <c:formatCode>General</c:formatCode>
                <c:ptCount val="3"/>
                <c:pt idx="0">
                  <c:v>2015</c:v>
                </c:pt>
                <c:pt idx="1">
                  <c:v>2016</c:v>
                </c:pt>
                <c:pt idx="2">
                  <c:v>2017</c:v>
                </c:pt>
              </c:numCache>
            </c:numRef>
          </c:cat>
          <c:val>
            <c:numRef>
              <c:f>Sheet1!$B$2:$B$4</c:f>
              <c:numCache>
                <c:formatCode>General</c:formatCode>
                <c:ptCount val="3"/>
                <c:pt idx="0">
                  <c:v>374.9</c:v>
                </c:pt>
                <c:pt idx="1">
                  <c:v>347.4</c:v>
                </c:pt>
                <c:pt idx="2">
                  <c:v>352.7</c:v>
                </c:pt>
              </c:numCache>
            </c:numRef>
          </c:val>
        </c:ser>
        <c:ser>
          <c:idx val="1"/>
          <c:order val="1"/>
          <c:tx>
            <c:strRef>
              <c:f>Sheet1!$C$1</c:f>
              <c:strCache>
                <c:ptCount val="1"/>
                <c:pt idx="0">
                  <c:v>Garrett County</c:v>
                </c:pt>
              </c:strCache>
            </c:strRef>
          </c:tx>
          <c:spPr>
            <a:solidFill>
              <a:srgbClr val="0070C0"/>
            </a:solidFill>
          </c:spPr>
          <c:invertIfNegative val="0"/>
          <c:dLbls>
            <c:showLegendKey val="0"/>
            <c:showVal val="1"/>
            <c:showCatName val="0"/>
            <c:showSerName val="0"/>
            <c:showPercent val="0"/>
            <c:showBubbleSize val="0"/>
            <c:showLeaderLines val="0"/>
          </c:dLbls>
          <c:cat>
            <c:numRef>
              <c:f>Sheet1!$A$2:$A$4</c:f>
              <c:numCache>
                <c:formatCode>General</c:formatCode>
                <c:ptCount val="3"/>
                <c:pt idx="0">
                  <c:v>2015</c:v>
                </c:pt>
                <c:pt idx="1">
                  <c:v>2016</c:v>
                </c:pt>
                <c:pt idx="2">
                  <c:v>2017</c:v>
                </c:pt>
              </c:numCache>
            </c:numRef>
          </c:cat>
          <c:val>
            <c:numRef>
              <c:f>Sheet1!$C$2:$C$4</c:f>
              <c:numCache>
                <c:formatCode>General</c:formatCode>
                <c:ptCount val="3"/>
                <c:pt idx="0">
                  <c:v>390.9</c:v>
                </c:pt>
                <c:pt idx="1">
                  <c:v>294</c:v>
                </c:pt>
                <c:pt idx="2">
                  <c:v>440.3</c:v>
                </c:pt>
              </c:numCache>
            </c:numRef>
          </c:val>
        </c:ser>
        <c:dLbls>
          <c:showLegendKey val="0"/>
          <c:showVal val="0"/>
          <c:showCatName val="0"/>
          <c:showSerName val="0"/>
          <c:showPercent val="0"/>
          <c:showBubbleSize val="0"/>
        </c:dLbls>
        <c:gapWidth val="150"/>
        <c:axId val="133471616"/>
        <c:axId val="133493888"/>
      </c:barChart>
      <c:catAx>
        <c:axId val="133471616"/>
        <c:scaling>
          <c:orientation val="minMax"/>
        </c:scaling>
        <c:delete val="0"/>
        <c:axPos val="b"/>
        <c:numFmt formatCode="General" sourceLinked="1"/>
        <c:majorTickMark val="out"/>
        <c:minorTickMark val="none"/>
        <c:tickLblPos val="nextTo"/>
        <c:crossAx val="133493888"/>
        <c:crosses val="autoZero"/>
        <c:auto val="1"/>
        <c:lblAlgn val="ctr"/>
        <c:lblOffset val="100"/>
        <c:noMultiLvlLbl val="0"/>
      </c:catAx>
      <c:valAx>
        <c:axId val="133493888"/>
        <c:scaling>
          <c:orientation val="minMax"/>
        </c:scaling>
        <c:delete val="0"/>
        <c:axPos val="l"/>
        <c:majorGridlines/>
        <c:numFmt formatCode="General" sourceLinked="1"/>
        <c:majorTickMark val="out"/>
        <c:minorTickMark val="none"/>
        <c:tickLblPos val="nextTo"/>
        <c:crossAx val="133471616"/>
        <c:crosses val="autoZero"/>
        <c:crossBetween val="between"/>
      </c:valAx>
      <c:spPr>
        <a:solidFill>
          <a:schemeClr val="accent2">
            <a:lumMod val="20000"/>
            <a:lumOff val="80000"/>
          </a:schemeClr>
        </a:solidFill>
        <a:ln>
          <a:solidFill>
            <a:schemeClr val="tx1"/>
          </a:solidFill>
        </a:ln>
      </c:spPr>
    </c:plotArea>
    <c:legend>
      <c:legendPos val="r"/>
      <c:legendEntry>
        <c:idx val="0"/>
        <c:txPr>
          <a:bodyPr/>
          <a:lstStyle/>
          <a:p>
            <a:pPr>
              <a:defRPr sz="2400" b="1"/>
            </a:pPr>
            <a:endParaRPr lang="en-US"/>
          </a:p>
        </c:txPr>
      </c:legendEntry>
      <c:legendEntry>
        <c:idx val="1"/>
        <c:txPr>
          <a:bodyPr/>
          <a:lstStyle/>
          <a:p>
            <a:pPr>
              <a:defRPr sz="2400" b="1"/>
            </a:pPr>
            <a:endParaRPr lang="en-US"/>
          </a:p>
        </c:txPr>
      </c:legendEntry>
      <c:overlay val="0"/>
    </c:legend>
    <c:plotVisOnly val="1"/>
    <c:dispBlanksAs val="gap"/>
    <c:showDLblsOverMax val="0"/>
  </c:chart>
  <c:spPr>
    <a:solidFill>
      <a:schemeClr val="accent5"/>
    </a:solidFill>
  </c:spPr>
  <c:txPr>
    <a:bodyPr/>
    <a:lstStyle/>
    <a:p>
      <a:pPr>
        <a:defRPr sz="1800"/>
      </a:pPr>
      <a:endParaRPr lang="en-US"/>
    </a:p>
  </c:txPr>
  <c:externalData r:id="rId1">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Maryland</c:v>
                </c:pt>
              </c:strCache>
            </c:strRef>
          </c:tx>
          <c:invertIfNegative val="0"/>
          <c:dLbls>
            <c:showLegendKey val="0"/>
            <c:showVal val="1"/>
            <c:showCatName val="0"/>
            <c:showSerName val="0"/>
            <c:showPercent val="0"/>
            <c:showBubbleSize val="0"/>
            <c:showLeaderLines val="0"/>
          </c:dLbls>
          <c:cat>
            <c:numRef>
              <c:f>Sheet1!$A$2:$A$3</c:f>
              <c:numCache>
                <c:formatCode>General</c:formatCode>
                <c:ptCount val="2"/>
                <c:pt idx="0">
                  <c:v>2016</c:v>
                </c:pt>
                <c:pt idx="1">
                  <c:v>2017</c:v>
                </c:pt>
              </c:numCache>
            </c:numRef>
          </c:cat>
          <c:val>
            <c:numRef>
              <c:f>Sheet1!$B$2:$B$3</c:f>
              <c:numCache>
                <c:formatCode>#,##0</c:formatCode>
                <c:ptCount val="2"/>
                <c:pt idx="0">
                  <c:v>21346</c:v>
                </c:pt>
                <c:pt idx="1">
                  <c:v>21989</c:v>
                </c:pt>
              </c:numCache>
            </c:numRef>
          </c:val>
        </c:ser>
        <c:ser>
          <c:idx val="1"/>
          <c:order val="1"/>
          <c:tx>
            <c:strRef>
              <c:f>Sheet1!$C$1</c:f>
              <c:strCache>
                <c:ptCount val="1"/>
                <c:pt idx="0">
                  <c:v>Garrett County</c:v>
                </c:pt>
              </c:strCache>
            </c:strRef>
          </c:tx>
          <c:spPr>
            <a:solidFill>
              <a:srgbClr val="0070C0"/>
            </a:solidFill>
          </c:spPr>
          <c:invertIfNegative val="0"/>
          <c:dLbls>
            <c:showLegendKey val="0"/>
            <c:showVal val="1"/>
            <c:showCatName val="0"/>
            <c:showSerName val="0"/>
            <c:showPercent val="0"/>
            <c:showBubbleSize val="0"/>
            <c:showLeaderLines val="0"/>
          </c:dLbls>
          <c:cat>
            <c:numRef>
              <c:f>Sheet1!$A$2:$A$3</c:f>
              <c:numCache>
                <c:formatCode>General</c:formatCode>
                <c:ptCount val="2"/>
                <c:pt idx="0">
                  <c:v>2016</c:v>
                </c:pt>
                <c:pt idx="1">
                  <c:v>2017</c:v>
                </c:pt>
              </c:numCache>
            </c:numRef>
          </c:cat>
          <c:val>
            <c:numRef>
              <c:f>Sheet1!$C$2:$C$3</c:f>
              <c:numCache>
                <c:formatCode>General</c:formatCode>
                <c:ptCount val="2"/>
                <c:pt idx="0">
                  <c:v>208</c:v>
                </c:pt>
                <c:pt idx="1">
                  <c:v>187</c:v>
                </c:pt>
              </c:numCache>
            </c:numRef>
          </c:val>
        </c:ser>
        <c:dLbls>
          <c:showLegendKey val="0"/>
          <c:showVal val="0"/>
          <c:showCatName val="0"/>
          <c:showSerName val="0"/>
          <c:showPercent val="0"/>
          <c:showBubbleSize val="0"/>
        </c:dLbls>
        <c:gapWidth val="150"/>
        <c:axId val="133566848"/>
        <c:axId val="133568384"/>
      </c:barChart>
      <c:catAx>
        <c:axId val="133566848"/>
        <c:scaling>
          <c:orientation val="minMax"/>
        </c:scaling>
        <c:delete val="0"/>
        <c:axPos val="b"/>
        <c:numFmt formatCode="General" sourceLinked="1"/>
        <c:majorTickMark val="out"/>
        <c:minorTickMark val="none"/>
        <c:tickLblPos val="nextTo"/>
        <c:crossAx val="133568384"/>
        <c:crosses val="autoZero"/>
        <c:auto val="1"/>
        <c:lblAlgn val="ctr"/>
        <c:lblOffset val="100"/>
        <c:noMultiLvlLbl val="0"/>
      </c:catAx>
      <c:valAx>
        <c:axId val="133568384"/>
        <c:scaling>
          <c:orientation val="minMax"/>
        </c:scaling>
        <c:delete val="0"/>
        <c:axPos val="l"/>
        <c:majorGridlines/>
        <c:numFmt formatCode="#,##0" sourceLinked="1"/>
        <c:majorTickMark val="out"/>
        <c:minorTickMark val="none"/>
        <c:tickLblPos val="nextTo"/>
        <c:crossAx val="133566848"/>
        <c:crosses val="autoZero"/>
        <c:crossBetween val="between"/>
      </c:valAx>
      <c:spPr>
        <a:solidFill>
          <a:schemeClr val="accent2">
            <a:lumMod val="20000"/>
            <a:lumOff val="80000"/>
          </a:schemeClr>
        </a:solidFill>
      </c:spPr>
    </c:plotArea>
    <c:legend>
      <c:legendPos val="r"/>
      <c:legendEntry>
        <c:idx val="0"/>
        <c:txPr>
          <a:bodyPr/>
          <a:lstStyle/>
          <a:p>
            <a:pPr>
              <a:defRPr sz="2000" b="1"/>
            </a:pPr>
            <a:endParaRPr lang="en-US"/>
          </a:p>
        </c:txPr>
      </c:legendEntry>
      <c:legendEntry>
        <c:idx val="1"/>
        <c:txPr>
          <a:bodyPr/>
          <a:lstStyle/>
          <a:p>
            <a:pPr>
              <a:defRPr sz="2000" b="1"/>
            </a:pPr>
            <a:endParaRPr lang="en-US"/>
          </a:p>
        </c:txPr>
      </c:legendEntry>
      <c:layout>
        <c:manualLayout>
          <c:xMode val="edge"/>
          <c:yMode val="edge"/>
          <c:x val="0.6793094141534195"/>
          <c:y val="0.35166185476815404"/>
          <c:w val="0.29632911369888476"/>
          <c:h val="0.27812234372925942"/>
        </c:manualLayout>
      </c:layout>
      <c:overlay val="0"/>
    </c:legend>
    <c:plotVisOnly val="1"/>
    <c:dispBlanksAs val="gap"/>
    <c:showDLblsOverMax val="0"/>
  </c:chart>
  <c:spPr>
    <a:solidFill>
      <a:schemeClr val="accent5"/>
    </a:solidFill>
    <a:ln>
      <a:solidFill>
        <a:schemeClr val="tx1"/>
      </a:solidFill>
    </a:ln>
  </c:spPr>
  <c:txPr>
    <a:bodyPr/>
    <a:lstStyle/>
    <a:p>
      <a:pPr>
        <a:defRPr sz="1800"/>
      </a:pPr>
      <a:endParaRPr lang="en-US"/>
    </a:p>
  </c:txPr>
  <c:externalData r:id="rId1">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Caroline</c:v>
                </c:pt>
              </c:strCache>
            </c:strRef>
          </c:tx>
          <c:invertIfNegative val="0"/>
          <c:dLbls>
            <c:showLegendKey val="0"/>
            <c:showVal val="1"/>
            <c:showCatName val="0"/>
            <c:showSerName val="0"/>
            <c:showPercent val="0"/>
            <c:showBubbleSize val="0"/>
            <c:showLeaderLines val="0"/>
          </c:dLbls>
          <c:cat>
            <c:numRef>
              <c:f>Sheet1!$A$2:$A$3</c:f>
              <c:numCache>
                <c:formatCode>General</c:formatCode>
                <c:ptCount val="2"/>
                <c:pt idx="0">
                  <c:v>2016</c:v>
                </c:pt>
                <c:pt idx="1">
                  <c:v>2017</c:v>
                </c:pt>
              </c:numCache>
            </c:numRef>
          </c:cat>
          <c:val>
            <c:numRef>
              <c:f>Sheet1!$B$2:$B$3</c:f>
              <c:numCache>
                <c:formatCode>General</c:formatCode>
                <c:ptCount val="2"/>
                <c:pt idx="0">
                  <c:v>148</c:v>
                </c:pt>
                <c:pt idx="1">
                  <c:v>141</c:v>
                </c:pt>
              </c:numCache>
            </c:numRef>
          </c:val>
        </c:ser>
        <c:ser>
          <c:idx val="1"/>
          <c:order val="1"/>
          <c:tx>
            <c:strRef>
              <c:f>Sheet1!$C$1</c:f>
              <c:strCache>
                <c:ptCount val="1"/>
                <c:pt idx="0">
                  <c:v>Dorchester</c:v>
                </c:pt>
              </c:strCache>
            </c:strRef>
          </c:tx>
          <c:spPr>
            <a:solidFill>
              <a:srgbClr val="C00000"/>
            </a:solidFill>
          </c:spPr>
          <c:invertIfNegative val="0"/>
          <c:dLbls>
            <c:showLegendKey val="0"/>
            <c:showVal val="1"/>
            <c:showCatName val="0"/>
            <c:showSerName val="0"/>
            <c:showPercent val="0"/>
            <c:showBubbleSize val="0"/>
            <c:showLeaderLines val="0"/>
          </c:dLbls>
          <c:cat>
            <c:numRef>
              <c:f>Sheet1!$A$2:$A$3</c:f>
              <c:numCache>
                <c:formatCode>General</c:formatCode>
                <c:ptCount val="2"/>
                <c:pt idx="0">
                  <c:v>2016</c:v>
                </c:pt>
                <c:pt idx="1">
                  <c:v>2017</c:v>
                </c:pt>
              </c:numCache>
            </c:numRef>
          </c:cat>
          <c:val>
            <c:numRef>
              <c:f>Sheet1!$C$2:$C$3</c:f>
              <c:numCache>
                <c:formatCode>General</c:formatCode>
                <c:ptCount val="2"/>
                <c:pt idx="0">
                  <c:v>294</c:v>
                </c:pt>
                <c:pt idx="1">
                  <c:v>302</c:v>
                </c:pt>
              </c:numCache>
            </c:numRef>
          </c:val>
        </c:ser>
        <c:ser>
          <c:idx val="2"/>
          <c:order val="2"/>
          <c:tx>
            <c:strRef>
              <c:f>Sheet1!$D$1</c:f>
              <c:strCache>
                <c:ptCount val="1"/>
                <c:pt idx="0">
                  <c:v>Kent</c:v>
                </c:pt>
              </c:strCache>
            </c:strRef>
          </c:tx>
          <c:invertIfNegative val="0"/>
          <c:dLbls>
            <c:showLegendKey val="0"/>
            <c:showVal val="1"/>
            <c:showCatName val="0"/>
            <c:showSerName val="0"/>
            <c:showPercent val="0"/>
            <c:showBubbleSize val="0"/>
            <c:showLeaderLines val="0"/>
          </c:dLbls>
          <c:cat>
            <c:numRef>
              <c:f>Sheet1!$A$2:$A$3</c:f>
              <c:numCache>
                <c:formatCode>General</c:formatCode>
                <c:ptCount val="2"/>
                <c:pt idx="0">
                  <c:v>2016</c:v>
                </c:pt>
                <c:pt idx="1">
                  <c:v>2017</c:v>
                </c:pt>
              </c:numCache>
            </c:numRef>
          </c:cat>
          <c:val>
            <c:numRef>
              <c:f>Sheet1!$D$2:$D$3</c:f>
              <c:numCache>
                <c:formatCode>General</c:formatCode>
                <c:ptCount val="2"/>
                <c:pt idx="0">
                  <c:v>81</c:v>
                </c:pt>
                <c:pt idx="1">
                  <c:v>94</c:v>
                </c:pt>
              </c:numCache>
            </c:numRef>
          </c:val>
        </c:ser>
        <c:ser>
          <c:idx val="3"/>
          <c:order val="3"/>
          <c:tx>
            <c:strRef>
              <c:f>Sheet1!$E$1</c:f>
              <c:strCache>
                <c:ptCount val="1"/>
                <c:pt idx="0">
                  <c:v>Garrett</c:v>
                </c:pt>
              </c:strCache>
            </c:strRef>
          </c:tx>
          <c:spPr>
            <a:solidFill>
              <a:srgbClr val="0070C0"/>
            </a:solidFill>
          </c:spPr>
          <c:invertIfNegative val="0"/>
          <c:dLbls>
            <c:showLegendKey val="0"/>
            <c:showVal val="1"/>
            <c:showCatName val="0"/>
            <c:showSerName val="0"/>
            <c:showPercent val="0"/>
            <c:showBubbleSize val="0"/>
            <c:showLeaderLines val="0"/>
          </c:dLbls>
          <c:cat>
            <c:numRef>
              <c:f>Sheet1!$A$2:$A$3</c:f>
              <c:numCache>
                <c:formatCode>General</c:formatCode>
                <c:ptCount val="2"/>
                <c:pt idx="0">
                  <c:v>2016</c:v>
                </c:pt>
                <c:pt idx="1">
                  <c:v>2017</c:v>
                </c:pt>
              </c:numCache>
            </c:numRef>
          </c:cat>
          <c:val>
            <c:numRef>
              <c:f>Sheet1!$E$2:$E$3</c:f>
              <c:numCache>
                <c:formatCode>General</c:formatCode>
                <c:ptCount val="2"/>
                <c:pt idx="0">
                  <c:v>208</c:v>
                </c:pt>
                <c:pt idx="1">
                  <c:v>187</c:v>
                </c:pt>
              </c:numCache>
            </c:numRef>
          </c:val>
        </c:ser>
        <c:dLbls>
          <c:showLegendKey val="0"/>
          <c:showVal val="0"/>
          <c:showCatName val="0"/>
          <c:showSerName val="0"/>
          <c:showPercent val="0"/>
          <c:showBubbleSize val="0"/>
        </c:dLbls>
        <c:gapWidth val="150"/>
        <c:axId val="133605632"/>
        <c:axId val="133627904"/>
      </c:barChart>
      <c:catAx>
        <c:axId val="133605632"/>
        <c:scaling>
          <c:orientation val="minMax"/>
        </c:scaling>
        <c:delete val="0"/>
        <c:axPos val="b"/>
        <c:numFmt formatCode="General" sourceLinked="1"/>
        <c:majorTickMark val="out"/>
        <c:minorTickMark val="none"/>
        <c:tickLblPos val="nextTo"/>
        <c:crossAx val="133627904"/>
        <c:crosses val="autoZero"/>
        <c:auto val="1"/>
        <c:lblAlgn val="ctr"/>
        <c:lblOffset val="100"/>
        <c:noMultiLvlLbl val="0"/>
      </c:catAx>
      <c:valAx>
        <c:axId val="133627904"/>
        <c:scaling>
          <c:orientation val="minMax"/>
        </c:scaling>
        <c:delete val="0"/>
        <c:axPos val="l"/>
        <c:majorGridlines/>
        <c:numFmt formatCode="General" sourceLinked="1"/>
        <c:majorTickMark val="out"/>
        <c:minorTickMark val="none"/>
        <c:tickLblPos val="nextTo"/>
        <c:crossAx val="133605632"/>
        <c:crosses val="autoZero"/>
        <c:crossBetween val="between"/>
      </c:valAx>
      <c:spPr>
        <a:solidFill>
          <a:schemeClr val="accent2">
            <a:lumMod val="20000"/>
            <a:lumOff val="80000"/>
          </a:schemeClr>
        </a:solidFill>
      </c:spPr>
    </c:plotArea>
    <c:legend>
      <c:legendPos val="r"/>
      <c:legendEntry>
        <c:idx val="0"/>
        <c:txPr>
          <a:bodyPr/>
          <a:lstStyle/>
          <a:p>
            <a:pPr>
              <a:defRPr b="1"/>
            </a:pPr>
            <a:endParaRPr lang="en-US"/>
          </a:p>
        </c:txPr>
      </c:legendEntry>
      <c:legendEntry>
        <c:idx val="1"/>
        <c:txPr>
          <a:bodyPr/>
          <a:lstStyle/>
          <a:p>
            <a:pPr>
              <a:defRPr b="1"/>
            </a:pPr>
            <a:endParaRPr lang="en-US"/>
          </a:p>
        </c:txPr>
      </c:legendEntry>
      <c:legendEntry>
        <c:idx val="2"/>
        <c:txPr>
          <a:bodyPr/>
          <a:lstStyle/>
          <a:p>
            <a:pPr>
              <a:defRPr b="1"/>
            </a:pPr>
            <a:endParaRPr lang="en-US"/>
          </a:p>
        </c:txPr>
      </c:legendEntry>
      <c:legendEntry>
        <c:idx val="3"/>
        <c:txPr>
          <a:bodyPr/>
          <a:lstStyle/>
          <a:p>
            <a:pPr>
              <a:defRPr b="1"/>
            </a:pPr>
            <a:endParaRPr lang="en-US"/>
          </a:p>
        </c:txPr>
      </c:legendEntry>
      <c:overlay val="0"/>
    </c:legend>
    <c:plotVisOnly val="1"/>
    <c:dispBlanksAs val="gap"/>
    <c:showDLblsOverMax val="0"/>
  </c:chart>
  <c:spPr>
    <a:solidFill>
      <a:schemeClr val="accent5"/>
    </a:solidFill>
    <a:ln>
      <a:solidFill>
        <a:schemeClr val="tx1"/>
      </a:solidFill>
    </a:ln>
  </c:spPr>
  <c:txPr>
    <a:bodyPr/>
    <a:lstStyle/>
    <a:p>
      <a:pPr>
        <a:defRPr sz="1800"/>
      </a:pPr>
      <a:endParaRPr lang="en-US"/>
    </a:p>
  </c:txPr>
  <c:externalData r:id="rId1">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4982649322259262"/>
          <c:y val="4.8863054274960467E-2"/>
          <c:w val="0.5048465566453838"/>
          <c:h val="0.7525692887989941"/>
        </c:manualLayout>
      </c:layout>
      <c:barChart>
        <c:barDir val="col"/>
        <c:grouping val="clustered"/>
        <c:varyColors val="0"/>
        <c:ser>
          <c:idx val="0"/>
          <c:order val="0"/>
          <c:tx>
            <c:strRef>
              <c:f>Sheet1!$B$1</c:f>
              <c:strCache>
                <c:ptCount val="1"/>
                <c:pt idx="0">
                  <c:v>Maryland</c:v>
                </c:pt>
              </c:strCache>
            </c:strRef>
          </c:tx>
          <c:invertIfNegative val="0"/>
          <c:dLbls>
            <c:showLegendKey val="0"/>
            <c:showVal val="1"/>
            <c:showCatName val="0"/>
            <c:showSerName val="0"/>
            <c:showPercent val="0"/>
            <c:showBubbleSize val="0"/>
            <c:showLeaderLines val="0"/>
          </c:dLbls>
          <c:cat>
            <c:numRef>
              <c:f>Sheet1!$A$2:$A$4</c:f>
              <c:numCache>
                <c:formatCode>General</c:formatCode>
                <c:ptCount val="3"/>
                <c:pt idx="0">
                  <c:v>2016</c:v>
                </c:pt>
                <c:pt idx="1">
                  <c:v>2017</c:v>
                </c:pt>
                <c:pt idx="2">
                  <c:v>2018</c:v>
                </c:pt>
              </c:numCache>
            </c:numRef>
          </c:cat>
          <c:val>
            <c:numRef>
              <c:f>Sheet1!$B$2:$B$4</c:f>
              <c:numCache>
                <c:formatCode>#,##0</c:formatCode>
                <c:ptCount val="3"/>
                <c:pt idx="0">
                  <c:v>29670</c:v>
                </c:pt>
                <c:pt idx="1">
                  <c:v>31095</c:v>
                </c:pt>
                <c:pt idx="2">
                  <c:v>31318</c:v>
                </c:pt>
              </c:numCache>
            </c:numRef>
          </c:val>
        </c:ser>
        <c:ser>
          <c:idx val="1"/>
          <c:order val="1"/>
          <c:tx>
            <c:strRef>
              <c:f>Sheet1!$C$1</c:f>
              <c:strCache>
                <c:ptCount val="1"/>
                <c:pt idx="0">
                  <c:v>Garrett County</c:v>
                </c:pt>
              </c:strCache>
            </c:strRef>
          </c:tx>
          <c:spPr>
            <a:solidFill>
              <a:srgbClr val="0070C0"/>
            </a:solidFill>
          </c:spPr>
          <c:invertIfNegative val="0"/>
          <c:dLbls>
            <c:showLegendKey val="0"/>
            <c:showVal val="1"/>
            <c:showCatName val="0"/>
            <c:showSerName val="0"/>
            <c:showPercent val="0"/>
            <c:showBubbleSize val="0"/>
            <c:showLeaderLines val="0"/>
          </c:dLbls>
          <c:cat>
            <c:numRef>
              <c:f>Sheet1!$A$2:$A$4</c:f>
              <c:numCache>
                <c:formatCode>General</c:formatCode>
                <c:ptCount val="3"/>
                <c:pt idx="0">
                  <c:v>2016</c:v>
                </c:pt>
                <c:pt idx="1">
                  <c:v>2017</c:v>
                </c:pt>
                <c:pt idx="2">
                  <c:v>2018</c:v>
                </c:pt>
              </c:numCache>
            </c:numRef>
          </c:cat>
          <c:val>
            <c:numRef>
              <c:f>Sheet1!$C$2:$C$4</c:f>
              <c:numCache>
                <c:formatCode>General</c:formatCode>
                <c:ptCount val="3"/>
                <c:pt idx="0">
                  <c:v>225</c:v>
                </c:pt>
                <c:pt idx="1">
                  <c:v>237</c:v>
                </c:pt>
                <c:pt idx="2">
                  <c:v>210</c:v>
                </c:pt>
              </c:numCache>
            </c:numRef>
          </c:val>
        </c:ser>
        <c:dLbls>
          <c:showLegendKey val="0"/>
          <c:showVal val="0"/>
          <c:showCatName val="0"/>
          <c:showSerName val="0"/>
          <c:showPercent val="0"/>
          <c:showBubbleSize val="0"/>
        </c:dLbls>
        <c:gapWidth val="150"/>
        <c:axId val="133661056"/>
        <c:axId val="133662592"/>
      </c:barChart>
      <c:catAx>
        <c:axId val="133661056"/>
        <c:scaling>
          <c:orientation val="minMax"/>
        </c:scaling>
        <c:delete val="0"/>
        <c:axPos val="b"/>
        <c:numFmt formatCode="General" sourceLinked="1"/>
        <c:majorTickMark val="out"/>
        <c:minorTickMark val="none"/>
        <c:tickLblPos val="nextTo"/>
        <c:crossAx val="133662592"/>
        <c:crosses val="autoZero"/>
        <c:auto val="1"/>
        <c:lblAlgn val="ctr"/>
        <c:lblOffset val="100"/>
        <c:noMultiLvlLbl val="0"/>
      </c:catAx>
      <c:valAx>
        <c:axId val="133662592"/>
        <c:scaling>
          <c:orientation val="minMax"/>
        </c:scaling>
        <c:delete val="0"/>
        <c:axPos val="l"/>
        <c:majorGridlines/>
        <c:numFmt formatCode="#,##0" sourceLinked="1"/>
        <c:majorTickMark val="out"/>
        <c:minorTickMark val="none"/>
        <c:tickLblPos val="nextTo"/>
        <c:crossAx val="133661056"/>
        <c:crosses val="autoZero"/>
        <c:crossBetween val="between"/>
      </c:valAx>
      <c:spPr>
        <a:solidFill>
          <a:schemeClr val="accent2">
            <a:lumMod val="20000"/>
            <a:lumOff val="80000"/>
          </a:schemeClr>
        </a:solidFill>
      </c:spPr>
    </c:plotArea>
    <c:legend>
      <c:legendPos val="r"/>
      <c:legendEntry>
        <c:idx val="0"/>
        <c:txPr>
          <a:bodyPr/>
          <a:lstStyle/>
          <a:p>
            <a:pPr>
              <a:defRPr b="1"/>
            </a:pPr>
            <a:endParaRPr lang="en-US"/>
          </a:p>
        </c:txPr>
      </c:legendEntry>
      <c:legendEntry>
        <c:idx val="1"/>
        <c:txPr>
          <a:bodyPr/>
          <a:lstStyle/>
          <a:p>
            <a:pPr>
              <a:defRPr b="1"/>
            </a:pPr>
            <a:endParaRPr lang="en-US"/>
          </a:p>
        </c:txPr>
      </c:legendEntry>
      <c:layout>
        <c:manualLayout>
          <c:xMode val="edge"/>
          <c:yMode val="edge"/>
          <c:x val="0.70123494253237717"/>
          <c:y val="0.33800168451401164"/>
          <c:w val="0.2640129046369204"/>
          <c:h val="0.25167041238489257"/>
        </c:manualLayout>
      </c:layout>
      <c:overlay val="0"/>
    </c:legend>
    <c:plotVisOnly val="1"/>
    <c:dispBlanksAs val="gap"/>
    <c:showDLblsOverMax val="0"/>
  </c:chart>
  <c:spPr>
    <a:solidFill>
      <a:schemeClr val="accent5"/>
    </a:solidFill>
    <a:ln>
      <a:solidFill>
        <a:schemeClr val="tx1"/>
      </a:solidFill>
    </a:ln>
  </c:spPr>
  <c:txPr>
    <a:bodyPr/>
    <a:lstStyle/>
    <a:p>
      <a:pPr>
        <a:defRPr sz="1800"/>
      </a:pPr>
      <a:endParaRPr lang="en-US"/>
    </a:p>
  </c:txPr>
  <c:externalData r:id="rId1">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5205641284959351"/>
          <c:y val="4.1227172027225409E-2"/>
          <c:w val="0.62687212087197641"/>
          <c:h val="0.86954779127185378"/>
        </c:manualLayout>
      </c:layout>
      <c:barChart>
        <c:barDir val="col"/>
        <c:grouping val="clustered"/>
        <c:varyColors val="0"/>
        <c:ser>
          <c:idx val="0"/>
          <c:order val="0"/>
          <c:tx>
            <c:strRef>
              <c:f>Sheet1!$B$1</c:f>
              <c:strCache>
                <c:ptCount val="1"/>
                <c:pt idx="0">
                  <c:v>Allegany</c:v>
                </c:pt>
              </c:strCache>
            </c:strRef>
          </c:tx>
          <c:invertIfNegative val="0"/>
          <c:dLbls>
            <c:showLegendKey val="0"/>
            <c:showVal val="1"/>
            <c:showCatName val="0"/>
            <c:showSerName val="0"/>
            <c:showPercent val="0"/>
            <c:showBubbleSize val="0"/>
            <c:showLeaderLines val="0"/>
          </c:dLbls>
          <c:cat>
            <c:numRef>
              <c:f>Sheet1!$A$2:$A$4</c:f>
              <c:numCache>
                <c:formatCode>General</c:formatCode>
                <c:ptCount val="3"/>
                <c:pt idx="0">
                  <c:v>2016</c:v>
                </c:pt>
                <c:pt idx="1">
                  <c:v>2017</c:v>
                </c:pt>
                <c:pt idx="2">
                  <c:v>2018</c:v>
                </c:pt>
              </c:numCache>
            </c:numRef>
          </c:cat>
          <c:val>
            <c:numRef>
              <c:f>Sheet1!$B$2:$B$4</c:f>
              <c:numCache>
                <c:formatCode>General</c:formatCode>
                <c:ptCount val="3"/>
                <c:pt idx="0">
                  <c:v>298</c:v>
                </c:pt>
                <c:pt idx="1">
                  <c:v>376</c:v>
                </c:pt>
                <c:pt idx="2">
                  <c:v>304</c:v>
                </c:pt>
              </c:numCache>
            </c:numRef>
          </c:val>
        </c:ser>
        <c:ser>
          <c:idx val="1"/>
          <c:order val="1"/>
          <c:tx>
            <c:strRef>
              <c:f>Sheet1!$C$1</c:f>
              <c:strCache>
                <c:ptCount val="1"/>
                <c:pt idx="0">
                  <c:v>Cecil</c:v>
                </c:pt>
              </c:strCache>
            </c:strRef>
          </c:tx>
          <c:spPr>
            <a:solidFill>
              <a:srgbClr val="C00000"/>
            </a:solidFill>
          </c:spPr>
          <c:invertIfNegative val="0"/>
          <c:dLbls>
            <c:showLegendKey val="0"/>
            <c:showVal val="1"/>
            <c:showCatName val="0"/>
            <c:showSerName val="0"/>
            <c:showPercent val="0"/>
            <c:showBubbleSize val="0"/>
            <c:showLeaderLines val="0"/>
          </c:dLbls>
          <c:cat>
            <c:numRef>
              <c:f>Sheet1!$A$2:$A$4</c:f>
              <c:numCache>
                <c:formatCode>General</c:formatCode>
                <c:ptCount val="3"/>
                <c:pt idx="0">
                  <c:v>2016</c:v>
                </c:pt>
                <c:pt idx="1">
                  <c:v>2017</c:v>
                </c:pt>
                <c:pt idx="2">
                  <c:v>2018</c:v>
                </c:pt>
              </c:numCache>
            </c:numRef>
          </c:cat>
          <c:val>
            <c:numRef>
              <c:f>Sheet1!$C$2:$C$4</c:f>
              <c:numCache>
                <c:formatCode>General</c:formatCode>
                <c:ptCount val="3"/>
                <c:pt idx="0">
                  <c:v>579</c:v>
                </c:pt>
                <c:pt idx="1">
                  <c:v>341</c:v>
                </c:pt>
                <c:pt idx="2">
                  <c:v>433</c:v>
                </c:pt>
              </c:numCache>
            </c:numRef>
          </c:val>
        </c:ser>
        <c:ser>
          <c:idx val="2"/>
          <c:order val="2"/>
          <c:tx>
            <c:strRef>
              <c:f>Sheet1!$D$1</c:f>
              <c:strCache>
                <c:ptCount val="1"/>
                <c:pt idx="0">
                  <c:v>Garrett</c:v>
                </c:pt>
              </c:strCache>
            </c:strRef>
          </c:tx>
          <c:spPr>
            <a:solidFill>
              <a:srgbClr val="0070C0"/>
            </a:solidFill>
          </c:spPr>
          <c:invertIfNegative val="0"/>
          <c:dLbls>
            <c:showLegendKey val="0"/>
            <c:showVal val="1"/>
            <c:showCatName val="0"/>
            <c:showSerName val="0"/>
            <c:showPercent val="0"/>
            <c:showBubbleSize val="0"/>
            <c:showLeaderLines val="0"/>
          </c:dLbls>
          <c:cat>
            <c:numRef>
              <c:f>Sheet1!$A$2:$A$4</c:f>
              <c:numCache>
                <c:formatCode>General</c:formatCode>
                <c:ptCount val="3"/>
                <c:pt idx="0">
                  <c:v>2016</c:v>
                </c:pt>
                <c:pt idx="1">
                  <c:v>2017</c:v>
                </c:pt>
                <c:pt idx="2">
                  <c:v>2018</c:v>
                </c:pt>
              </c:numCache>
            </c:numRef>
          </c:cat>
          <c:val>
            <c:numRef>
              <c:f>Sheet1!$D$2:$D$4</c:f>
              <c:numCache>
                <c:formatCode>General</c:formatCode>
                <c:ptCount val="3"/>
                <c:pt idx="0">
                  <c:v>225</c:v>
                </c:pt>
                <c:pt idx="1">
                  <c:v>237</c:v>
                </c:pt>
                <c:pt idx="2">
                  <c:v>210</c:v>
                </c:pt>
              </c:numCache>
            </c:numRef>
          </c:val>
        </c:ser>
        <c:dLbls>
          <c:showLegendKey val="0"/>
          <c:showVal val="0"/>
          <c:showCatName val="0"/>
          <c:showSerName val="0"/>
          <c:showPercent val="0"/>
          <c:showBubbleSize val="0"/>
        </c:dLbls>
        <c:gapWidth val="150"/>
        <c:axId val="133944448"/>
        <c:axId val="133945984"/>
      </c:barChart>
      <c:catAx>
        <c:axId val="133944448"/>
        <c:scaling>
          <c:orientation val="minMax"/>
        </c:scaling>
        <c:delete val="0"/>
        <c:axPos val="b"/>
        <c:numFmt formatCode="General" sourceLinked="1"/>
        <c:majorTickMark val="out"/>
        <c:minorTickMark val="none"/>
        <c:tickLblPos val="nextTo"/>
        <c:crossAx val="133945984"/>
        <c:crosses val="autoZero"/>
        <c:auto val="1"/>
        <c:lblAlgn val="ctr"/>
        <c:lblOffset val="100"/>
        <c:noMultiLvlLbl val="0"/>
      </c:catAx>
      <c:valAx>
        <c:axId val="133945984"/>
        <c:scaling>
          <c:orientation val="minMax"/>
        </c:scaling>
        <c:delete val="0"/>
        <c:axPos val="l"/>
        <c:majorGridlines/>
        <c:numFmt formatCode="General" sourceLinked="1"/>
        <c:majorTickMark val="out"/>
        <c:minorTickMark val="none"/>
        <c:tickLblPos val="nextTo"/>
        <c:crossAx val="133944448"/>
        <c:crosses val="autoZero"/>
        <c:crossBetween val="between"/>
      </c:valAx>
      <c:spPr>
        <a:solidFill>
          <a:schemeClr val="accent2">
            <a:lumMod val="20000"/>
            <a:lumOff val="80000"/>
          </a:schemeClr>
        </a:solidFill>
      </c:spPr>
    </c:plotArea>
    <c:legend>
      <c:legendPos val="r"/>
      <c:legendEntry>
        <c:idx val="0"/>
        <c:txPr>
          <a:bodyPr/>
          <a:lstStyle/>
          <a:p>
            <a:pPr>
              <a:defRPr b="1"/>
            </a:pPr>
            <a:endParaRPr lang="en-US"/>
          </a:p>
        </c:txPr>
      </c:legendEntry>
      <c:legendEntry>
        <c:idx val="1"/>
        <c:txPr>
          <a:bodyPr/>
          <a:lstStyle/>
          <a:p>
            <a:pPr>
              <a:defRPr b="1"/>
            </a:pPr>
            <a:endParaRPr lang="en-US"/>
          </a:p>
        </c:txPr>
      </c:legendEntry>
      <c:legendEntry>
        <c:idx val="2"/>
        <c:txPr>
          <a:bodyPr/>
          <a:lstStyle/>
          <a:p>
            <a:pPr>
              <a:defRPr b="1"/>
            </a:pPr>
            <a:endParaRPr lang="en-US"/>
          </a:p>
        </c:txPr>
      </c:legendEntry>
      <c:layout>
        <c:manualLayout>
          <c:xMode val="edge"/>
          <c:yMode val="edge"/>
          <c:x val="0.73093982518240275"/>
          <c:y val="2.4606646203122921E-2"/>
          <c:w val="0.24254046369203849"/>
          <c:h val="0.21315958894968634"/>
        </c:manualLayout>
      </c:layout>
      <c:overlay val="0"/>
    </c:legend>
    <c:plotVisOnly val="1"/>
    <c:dispBlanksAs val="gap"/>
    <c:showDLblsOverMax val="0"/>
  </c:chart>
  <c:spPr>
    <a:solidFill>
      <a:schemeClr val="accent5"/>
    </a:solidFill>
    <a:ln>
      <a:solidFill>
        <a:schemeClr val="tx1"/>
      </a:solidFill>
    </a:ln>
  </c:spPr>
  <c:txPr>
    <a:bodyPr/>
    <a:lstStyle/>
    <a:p>
      <a:pPr>
        <a:defRPr sz="1800"/>
      </a:pPr>
      <a:endParaRPr lang="en-US"/>
    </a:p>
  </c:txPr>
  <c:externalData r:id="rId1">
    <c:autoUpdate val="0"/>
  </c:externalData>
</c:chartSpace>
</file>

<file path=ppt/charts/chart3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Maryland</c:v>
                </c:pt>
              </c:strCache>
            </c:strRef>
          </c:tx>
          <c:invertIfNegative val="0"/>
          <c:dLbls>
            <c:showLegendKey val="0"/>
            <c:showVal val="1"/>
            <c:showCatName val="0"/>
            <c:showSerName val="0"/>
            <c:showPercent val="0"/>
            <c:showBubbleSize val="0"/>
            <c:showLeaderLines val="0"/>
          </c:dLbls>
          <c:cat>
            <c:numRef>
              <c:f>Sheet1!$A$2:$A$4</c:f>
              <c:numCache>
                <c:formatCode>General</c:formatCode>
                <c:ptCount val="3"/>
                <c:pt idx="0">
                  <c:v>2015</c:v>
                </c:pt>
                <c:pt idx="1">
                  <c:v>2016</c:v>
                </c:pt>
                <c:pt idx="2">
                  <c:v>2017</c:v>
                </c:pt>
              </c:numCache>
            </c:numRef>
          </c:cat>
          <c:val>
            <c:numRef>
              <c:f>Sheet1!$B$2:$B$4</c:f>
              <c:numCache>
                <c:formatCode>General</c:formatCode>
                <c:ptCount val="3"/>
                <c:pt idx="0">
                  <c:v>7.3</c:v>
                </c:pt>
                <c:pt idx="1">
                  <c:v>6.6</c:v>
                </c:pt>
                <c:pt idx="2">
                  <c:v>7.1</c:v>
                </c:pt>
              </c:numCache>
            </c:numRef>
          </c:val>
        </c:ser>
        <c:ser>
          <c:idx val="1"/>
          <c:order val="1"/>
          <c:tx>
            <c:strRef>
              <c:f>Sheet1!$C$1</c:f>
              <c:strCache>
                <c:ptCount val="1"/>
                <c:pt idx="0">
                  <c:v>Garrett County</c:v>
                </c:pt>
              </c:strCache>
            </c:strRef>
          </c:tx>
          <c:spPr>
            <a:solidFill>
              <a:srgbClr val="0070C0"/>
            </a:solidFill>
          </c:spPr>
          <c:invertIfNegative val="0"/>
          <c:dLbls>
            <c:showLegendKey val="0"/>
            <c:showVal val="1"/>
            <c:showCatName val="0"/>
            <c:showSerName val="0"/>
            <c:showPercent val="0"/>
            <c:showBubbleSize val="0"/>
            <c:showLeaderLines val="0"/>
          </c:dLbls>
          <c:cat>
            <c:numRef>
              <c:f>Sheet1!$A$2:$A$4</c:f>
              <c:numCache>
                <c:formatCode>General</c:formatCode>
                <c:ptCount val="3"/>
                <c:pt idx="0">
                  <c:v>2015</c:v>
                </c:pt>
                <c:pt idx="1">
                  <c:v>2016</c:v>
                </c:pt>
                <c:pt idx="2">
                  <c:v>2017</c:v>
                </c:pt>
              </c:numCache>
            </c:numRef>
          </c:cat>
          <c:val>
            <c:numRef>
              <c:f>Sheet1!$C$2:$C$4</c:f>
              <c:numCache>
                <c:formatCode>General</c:formatCode>
                <c:ptCount val="3"/>
                <c:pt idx="0">
                  <c:v>10</c:v>
                </c:pt>
                <c:pt idx="1">
                  <c:v>18.399999999999999</c:v>
                </c:pt>
                <c:pt idx="2">
                  <c:v>25.3</c:v>
                </c:pt>
              </c:numCache>
            </c:numRef>
          </c:val>
        </c:ser>
        <c:dLbls>
          <c:showLegendKey val="0"/>
          <c:showVal val="0"/>
          <c:showCatName val="0"/>
          <c:showSerName val="0"/>
          <c:showPercent val="0"/>
          <c:showBubbleSize val="0"/>
        </c:dLbls>
        <c:gapWidth val="150"/>
        <c:axId val="134253184"/>
        <c:axId val="134263168"/>
      </c:barChart>
      <c:catAx>
        <c:axId val="134253184"/>
        <c:scaling>
          <c:orientation val="minMax"/>
        </c:scaling>
        <c:delete val="0"/>
        <c:axPos val="b"/>
        <c:numFmt formatCode="General" sourceLinked="1"/>
        <c:majorTickMark val="out"/>
        <c:minorTickMark val="none"/>
        <c:tickLblPos val="nextTo"/>
        <c:crossAx val="134263168"/>
        <c:crosses val="autoZero"/>
        <c:auto val="1"/>
        <c:lblAlgn val="ctr"/>
        <c:lblOffset val="100"/>
        <c:noMultiLvlLbl val="0"/>
      </c:catAx>
      <c:valAx>
        <c:axId val="134263168"/>
        <c:scaling>
          <c:orientation val="minMax"/>
        </c:scaling>
        <c:delete val="0"/>
        <c:axPos val="l"/>
        <c:majorGridlines/>
        <c:numFmt formatCode="General" sourceLinked="1"/>
        <c:majorTickMark val="out"/>
        <c:minorTickMark val="none"/>
        <c:tickLblPos val="nextTo"/>
        <c:crossAx val="134253184"/>
        <c:crosses val="autoZero"/>
        <c:crossBetween val="between"/>
      </c:valAx>
      <c:spPr>
        <a:solidFill>
          <a:schemeClr val="accent2">
            <a:lumMod val="20000"/>
            <a:lumOff val="80000"/>
          </a:schemeClr>
        </a:solidFill>
      </c:spPr>
    </c:plotArea>
    <c:legend>
      <c:legendPos val="r"/>
      <c:legendEntry>
        <c:idx val="0"/>
        <c:txPr>
          <a:bodyPr/>
          <a:lstStyle/>
          <a:p>
            <a:pPr>
              <a:defRPr sz="2400" b="1"/>
            </a:pPr>
            <a:endParaRPr lang="en-US"/>
          </a:p>
        </c:txPr>
      </c:legendEntry>
      <c:legendEntry>
        <c:idx val="1"/>
        <c:txPr>
          <a:bodyPr/>
          <a:lstStyle/>
          <a:p>
            <a:pPr>
              <a:defRPr sz="2400" b="1"/>
            </a:pPr>
            <a:endParaRPr lang="en-US"/>
          </a:p>
        </c:txPr>
      </c:legendEntry>
      <c:overlay val="0"/>
    </c:legend>
    <c:plotVisOnly val="1"/>
    <c:dispBlanksAs val="gap"/>
    <c:showDLblsOverMax val="0"/>
  </c:chart>
  <c:spPr>
    <a:solidFill>
      <a:schemeClr val="accent5"/>
    </a:solidFill>
  </c:spPr>
  <c:txPr>
    <a:bodyPr/>
    <a:lstStyle/>
    <a:p>
      <a:pPr>
        <a:defRPr sz="1800"/>
      </a:pPr>
      <a:endParaRPr lang="en-US"/>
    </a:p>
  </c:txPr>
  <c:externalData r:id="rId1">
    <c:autoUpdate val="0"/>
  </c:externalData>
</c:chartSpace>
</file>

<file path=ppt/charts/chart3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6837877904150869E-2"/>
          <c:y val="4.2658766764111858E-2"/>
          <c:w val="0.76590198794595121"/>
          <c:h val="0.85098773454400756"/>
        </c:manualLayout>
      </c:layout>
      <c:barChart>
        <c:barDir val="col"/>
        <c:grouping val="clustered"/>
        <c:varyColors val="0"/>
        <c:ser>
          <c:idx val="0"/>
          <c:order val="0"/>
          <c:tx>
            <c:strRef>
              <c:f>Sheet1!$B$1</c:f>
              <c:strCache>
                <c:ptCount val="1"/>
                <c:pt idx="0">
                  <c:v>Allegany</c:v>
                </c:pt>
              </c:strCache>
            </c:strRef>
          </c:tx>
          <c:invertIfNegative val="0"/>
          <c:dLbls>
            <c:showLegendKey val="0"/>
            <c:showVal val="1"/>
            <c:showCatName val="0"/>
            <c:showSerName val="0"/>
            <c:showPercent val="0"/>
            <c:showBubbleSize val="0"/>
            <c:showLeaderLines val="0"/>
          </c:dLbls>
          <c:cat>
            <c:strRef>
              <c:f>Sheet1!$A$2:$A$4</c:f>
              <c:strCache>
                <c:ptCount val="3"/>
                <c:pt idx="0">
                  <c:v>2013-2014</c:v>
                </c:pt>
                <c:pt idx="1">
                  <c:v>2014-2015</c:v>
                </c:pt>
                <c:pt idx="2">
                  <c:v>2015-2016</c:v>
                </c:pt>
              </c:strCache>
            </c:strRef>
          </c:cat>
          <c:val>
            <c:numRef>
              <c:f>Sheet1!$B$2:$B$4</c:f>
              <c:numCache>
                <c:formatCode>General</c:formatCode>
                <c:ptCount val="3"/>
                <c:pt idx="0">
                  <c:v>5.3</c:v>
                </c:pt>
                <c:pt idx="1">
                  <c:v>4.7</c:v>
                </c:pt>
                <c:pt idx="2">
                  <c:v>5.2</c:v>
                </c:pt>
              </c:numCache>
            </c:numRef>
          </c:val>
        </c:ser>
        <c:ser>
          <c:idx val="1"/>
          <c:order val="1"/>
          <c:tx>
            <c:strRef>
              <c:f>Sheet1!$C$1</c:f>
              <c:strCache>
                <c:ptCount val="1"/>
                <c:pt idx="0">
                  <c:v>Caroline</c:v>
                </c:pt>
              </c:strCache>
            </c:strRef>
          </c:tx>
          <c:spPr>
            <a:solidFill>
              <a:srgbClr val="C00000"/>
            </a:solidFill>
          </c:spPr>
          <c:invertIfNegative val="0"/>
          <c:dLbls>
            <c:showLegendKey val="0"/>
            <c:showVal val="1"/>
            <c:showCatName val="0"/>
            <c:showSerName val="0"/>
            <c:showPercent val="0"/>
            <c:showBubbleSize val="0"/>
            <c:showLeaderLines val="0"/>
          </c:dLbls>
          <c:cat>
            <c:strRef>
              <c:f>Sheet1!$A$2:$A$4</c:f>
              <c:strCache>
                <c:ptCount val="3"/>
                <c:pt idx="0">
                  <c:v>2013-2014</c:v>
                </c:pt>
                <c:pt idx="1">
                  <c:v>2014-2015</c:v>
                </c:pt>
                <c:pt idx="2">
                  <c:v>2015-2016</c:v>
                </c:pt>
              </c:strCache>
            </c:strRef>
          </c:cat>
          <c:val>
            <c:numRef>
              <c:f>Sheet1!$C$2:$C$4</c:f>
              <c:numCache>
                <c:formatCode>General</c:formatCode>
                <c:ptCount val="3"/>
                <c:pt idx="0">
                  <c:v>8.3000000000000007</c:v>
                </c:pt>
                <c:pt idx="1">
                  <c:v>9.8000000000000007</c:v>
                </c:pt>
                <c:pt idx="2">
                  <c:v>9.6</c:v>
                </c:pt>
              </c:numCache>
            </c:numRef>
          </c:val>
        </c:ser>
        <c:ser>
          <c:idx val="2"/>
          <c:order val="2"/>
          <c:tx>
            <c:strRef>
              <c:f>Sheet1!$D$1</c:f>
              <c:strCache>
                <c:ptCount val="1"/>
                <c:pt idx="0">
                  <c:v>Worcester</c:v>
                </c:pt>
              </c:strCache>
            </c:strRef>
          </c:tx>
          <c:invertIfNegative val="0"/>
          <c:dLbls>
            <c:showLegendKey val="0"/>
            <c:showVal val="1"/>
            <c:showCatName val="0"/>
            <c:showSerName val="0"/>
            <c:showPercent val="0"/>
            <c:showBubbleSize val="0"/>
            <c:showLeaderLines val="0"/>
          </c:dLbls>
          <c:cat>
            <c:strRef>
              <c:f>Sheet1!$A$2:$A$4</c:f>
              <c:strCache>
                <c:ptCount val="3"/>
                <c:pt idx="0">
                  <c:v>2013-2014</c:v>
                </c:pt>
                <c:pt idx="1">
                  <c:v>2014-2015</c:v>
                </c:pt>
                <c:pt idx="2">
                  <c:v>2015-2016</c:v>
                </c:pt>
              </c:strCache>
            </c:strRef>
          </c:cat>
          <c:val>
            <c:numRef>
              <c:f>Sheet1!$D$2:$D$4</c:f>
              <c:numCache>
                <c:formatCode>General</c:formatCode>
                <c:ptCount val="3"/>
                <c:pt idx="0">
                  <c:v>7.5</c:v>
                </c:pt>
                <c:pt idx="1">
                  <c:v>1.8</c:v>
                </c:pt>
                <c:pt idx="2">
                  <c:v>4.8</c:v>
                </c:pt>
              </c:numCache>
            </c:numRef>
          </c:val>
        </c:ser>
        <c:ser>
          <c:idx val="3"/>
          <c:order val="3"/>
          <c:tx>
            <c:strRef>
              <c:f>Sheet1!$E$1</c:f>
              <c:strCache>
                <c:ptCount val="1"/>
                <c:pt idx="0">
                  <c:v>Garrett</c:v>
                </c:pt>
              </c:strCache>
            </c:strRef>
          </c:tx>
          <c:spPr>
            <a:solidFill>
              <a:srgbClr val="0070C0"/>
            </a:solidFill>
          </c:spPr>
          <c:invertIfNegative val="0"/>
          <c:dLbls>
            <c:showLegendKey val="0"/>
            <c:showVal val="1"/>
            <c:showCatName val="0"/>
            <c:showSerName val="0"/>
            <c:showPercent val="0"/>
            <c:showBubbleSize val="0"/>
            <c:showLeaderLines val="0"/>
          </c:dLbls>
          <c:cat>
            <c:strRef>
              <c:f>Sheet1!$A$2:$A$4</c:f>
              <c:strCache>
                <c:ptCount val="3"/>
                <c:pt idx="0">
                  <c:v>2013-2014</c:v>
                </c:pt>
                <c:pt idx="1">
                  <c:v>2014-2015</c:v>
                </c:pt>
                <c:pt idx="2">
                  <c:v>2015-2016</c:v>
                </c:pt>
              </c:strCache>
            </c:strRef>
          </c:cat>
          <c:val>
            <c:numRef>
              <c:f>Sheet1!$E$2:$E$4</c:f>
              <c:numCache>
                <c:formatCode>General</c:formatCode>
                <c:ptCount val="3"/>
                <c:pt idx="0">
                  <c:v>8.5</c:v>
                </c:pt>
                <c:pt idx="1">
                  <c:v>5.2</c:v>
                </c:pt>
                <c:pt idx="2">
                  <c:v>3.9</c:v>
                </c:pt>
              </c:numCache>
            </c:numRef>
          </c:val>
        </c:ser>
        <c:dLbls>
          <c:showLegendKey val="0"/>
          <c:showVal val="0"/>
          <c:showCatName val="0"/>
          <c:showSerName val="0"/>
          <c:showPercent val="0"/>
          <c:showBubbleSize val="0"/>
        </c:dLbls>
        <c:gapWidth val="150"/>
        <c:axId val="134084096"/>
        <c:axId val="134085632"/>
      </c:barChart>
      <c:catAx>
        <c:axId val="134084096"/>
        <c:scaling>
          <c:orientation val="minMax"/>
        </c:scaling>
        <c:delete val="0"/>
        <c:axPos val="b"/>
        <c:majorTickMark val="out"/>
        <c:minorTickMark val="none"/>
        <c:tickLblPos val="nextTo"/>
        <c:crossAx val="134085632"/>
        <c:crosses val="autoZero"/>
        <c:auto val="1"/>
        <c:lblAlgn val="ctr"/>
        <c:lblOffset val="100"/>
        <c:noMultiLvlLbl val="0"/>
      </c:catAx>
      <c:valAx>
        <c:axId val="134085632"/>
        <c:scaling>
          <c:orientation val="minMax"/>
        </c:scaling>
        <c:delete val="0"/>
        <c:axPos val="l"/>
        <c:majorGridlines/>
        <c:numFmt formatCode="General" sourceLinked="1"/>
        <c:majorTickMark val="out"/>
        <c:minorTickMark val="none"/>
        <c:tickLblPos val="nextTo"/>
        <c:crossAx val="134084096"/>
        <c:crosses val="autoZero"/>
        <c:crossBetween val="between"/>
      </c:valAx>
      <c:spPr>
        <a:solidFill>
          <a:schemeClr val="accent2">
            <a:lumMod val="20000"/>
            <a:lumOff val="80000"/>
          </a:schemeClr>
        </a:solidFill>
        <a:ln>
          <a:solidFill>
            <a:schemeClr val="accent2">
              <a:lumMod val="20000"/>
              <a:lumOff val="80000"/>
            </a:schemeClr>
          </a:solidFill>
        </a:ln>
      </c:spPr>
    </c:plotArea>
    <c:legend>
      <c:legendPos val="r"/>
      <c:layout>
        <c:manualLayout>
          <c:xMode val="edge"/>
          <c:yMode val="edge"/>
          <c:x val="0.84252143482064745"/>
          <c:y val="6.3072481324449869E-2"/>
          <c:w val="0.14081189851268591"/>
          <c:h val="0.26872683222289523"/>
        </c:manualLayout>
      </c:layout>
      <c:overlay val="0"/>
      <c:txPr>
        <a:bodyPr/>
        <a:lstStyle/>
        <a:p>
          <a:pPr>
            <a:defRPr b="1"/>
          </a:pPr>
          <a:endParaRPr lang="en-US"/>
        </a:p>
      </c:txPr>
    </c:legend>
    <c:plotVisOnly val="1"/>
    <c:dispBlanksAs val="gap"/>
    <c:showDLblsOverMax val="0"/>
  </c:chart>
  <c:spPr>
    <a:solidFill>
      <a:schemeClr val="accent5"/>
    </a:solidFill>
  </c:spPr>
  <c:txPr>
    <a:bodyPr/>
    <a:lstStyle/>
    <a:p>
      <a:pPr>
        <a:defRPr sz="1800"/>
      </a:pPr>
      <a:endParaRPr lang="en-US"/>
    </a:p>
  </c:txPr>
  <c:externalData r:id="rId1">
    <c:autoUpdate val="0"/>
  </c:externalData>
</c:chartSpace>
</file>

<file path=ppt/charts/chart3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3280818022747157"/>
          <c:y val="4.1227172027225409E-2"/>
          <c:w val="0.66706780402449695"/>
          <c:h val="0.70164601628186307"/>
        </c:manualLayout>
      </c:layout>
      <c:barChart>
        <c:barDir val="col"/>
        <c:grouping val="clustered"/>
        <c:varyColors val="0"/>
        <c:ser>
          <c:idx val="0"/>
          <c:order val="0"/>
          <c:tx>
            <c:strRef>
              <c:f>Sheet1!$B$1</c:f>
              <c:strCache>
                <c:ptCount val="1"/>
                <c:pt idx="0">
                  <c:v>Maryland</c:v>
                </c:pt>
              </c:strCache>
            </c:strRef>
          </c:tx>
          <c:invertIfNegative val="0"/>
          <c:dLbls>
            <c:showLegendKey val="0"/>
            <c:showVal val="1"/>
            <c:showCatName val="0"/>
            <c:showSerName val="0"/>
            <c:showPercent val="0"/>
            <c:showBubbleSize val="0"/>
            <c:showLeaderLines val="0"/>
          </c:dLbls>
          <c:cat>
            <c:strRef>
              <c:f>Sheet1!$A$2:$A$4</c:f>
              <c:strCache>
                <c:ptCount val="3"/>
                <c:pt idx="0">
                  <c:v>2016-2017</c:v>
                </c:pt>
                <c:pt idx="1">
                  <c:v>2017-2018</c:v>
                </c:pt>
                <c:pt idx="2">
                  <c:v>2018-2019</c:v>
                </c:pt>
              </c:strCache>
            </c:strRef>
          </c:cat>
          <c:val>
            <c:numRef>
              <c:f>Sheet1!$B$2:$B$4</c:f>
              <c:numCache>
                <c:formatCode>General</c:formatCode>
                <c:ptCount val="3"/>
                <c:pt idx="0">
                  <c:v>3.09</c:v>
                </c:pt>
                <c:pt idx="1">
                  <c:v>3.37</c:v>
                </c:pt>
                <c:pt idx="2">
                  <c:v>3.54</c:v>
                </c:pt>
              </c:numCache>
            </c:numRef>
          </c:val>
        </c:ser>
        <c:ser>
          <c:idx val="1"/>
          <c:order val="1"/>
          <c:tx>
            <c:strRef>
              <c:f>Sheet1!$C$1</c:f>
              <c:strCache>
                <c:ptCount val="1"/>
                <c:pt idx="0">
                  <c:v>Garrett County</c:v>
                </c:pt>
              </c:strCache>
            </c:strRef>
          </c:tx>
          <c:spPr>
            <a:solidFill>
              <a:srgbClr val="0070C0"/>
            </a:solidFill>
          </c:spPr>
          <c:invertIfNegative val="0"/>
          <c:dLbls>
            <c:showLegendKey val="0"/>
            <c:showVal val="1"/>
            <c:showCatName val="0"/>
            <c:showSerName val="0"/>
            <c:showPercent val="0"/>
            <c:showBubbleSize val="0"/>
            <c:showLeaderLines val="0"/>
          </c:dLbls>
          <c:cat>
            <c:strRef>
              <c:f>Sheet1!$A$2:$A$4</c:f>
              <c:strCache>
                <c:ptCount val="3"/>
                <c:pt idx="0">
                  <c:v>2016-2017</c:v>
                </c:pt>
                <c:pt idx="1">
                  <c:v>2017-2018</c:v>
                </c:pt>
                <c:pt idx="2">
                  <c:v>2018-2019</c:v>
                </c:pt>
              </c:strCache>
            </c:strRef>
          </c:cat>
          <c:val>
            <c:numRef>
              <c:f>Sheet1!$C$2:$C$4</c:f>
              <c:numCache>
                <c:formatCode>General</c:formatCode>
                <c:ptCount val="3"/>
                <c:pt idx="0">
                  <c:v>0.41</c:v>
                </c:pt>
                <c:pt idx="1">
                  <c:v>0.08</c:v>
                </c:pt>
                <c:pt idx="2">
                  <c:v>0.68</c:v>
                </c:pt>
              </c:numCache>
            </c:numRef>
          </c:val>
        </c:ser>
        <c:dLbls>
          <c:showLegendKey val="0"/>
          <c:showVal val="0"/>
          <c:showCatName val="0"/>
          <c:showSerName val="0"/>
          <c:showPercent val="0"/>
          <c:showBubbleSize val="0"/>
        </c:dLbls>
        <c:gapWidth val="150"/>
        <c:axId val="133977600"/>
        <c:axId val="133979136"/>
      </c:barChart>
      <c:catAx>
        <c:axId val="133977600"/>
        <c:scaling>
          <c:orientation val="minMax"/>
        </c:scaling>
        <c:delete val="0"/>
        <c:axPos val="b"/>
        <c:majorTickMark val="out"/>
        <c:minorTickMark val="none"/>
        <c:tickLblPos val="nextTo"/>
        <c:crossAx val="133979136"/>
        <c:crosses val="autoZero"/>
        <c:auto val="1"/>
        <c:lblAlgn val="ctr"/>
        <c:lblOffset val="100"/>
        <c:noMultiLvlLbl val="0"/>
      </c:catAx>
      <c:valAx>
        <c:axId val="133979136"/>
        <c:scaling>
          <c:orientation val="minMax"/>
        </c:scaling>
        <c:delete val="0"/>
        <c:axPos val="l"/>
        <c:majorGridlines/>
        <c:numFmt formatCode="General" sourceLinked="1"/>
        <c:majorTickMark val="out"/>
        <c:minorTickMark val="none"/>
        <c:tickLblPos val="nextTo"/>
        <c:crossAx val="133977600"/>
        <c:crosses val="autoZero"/>
        <c:crossBetween val="between"/>
      </c:valAx>
      <c:spPr>
        <a:solidFill>
          <a:schemeClr val="accent2">
            <a:lumMod val="20000"/>
            <a:lumOff val="80000"/>
          </a:schemeClr>
        </a:solidFill>
      </c:spPr>
    </c:plotArea>
    <c:legend>
      <c:legendPos val="r"/>
      <c:legendEntry>
        <c:idx val="0"/>
        <c:txPr>
          <a:bodyPr/>
          <a:lstStyle/>
          <a:p>
            <a:pPr>
              <a:defRPr b="1"/>
            </a:pPr>
            <a:endParaRPr lang="en-US"/>
          </a:p>
        </c:txPr>
      </c:legendEntry>
      <c:legendEntry>
        <c:idx val="1"/>
        <c:txPr>
          <a:bodyPr/>
          <a:lstStyle/>
          <a:p>
            <a:pPr>
              <a:defRPr b="1"/>
            </a:pPr>
            <a:endParaRPr lang="en-US"/>
          </a:p>
        </c:txPr>
      </c:legendEntry>
      <c:layout>
        <c:manualLayout>
          <c:xMode val="edge"/>
          <c:yMode val="edge"/>
          <c:x val="0.7359870953630796"/>
          <c:y val="2.4334178566662219E-2"/>
          <c:w val="0.2640129046369204"/>
          <c:h val="0.25167041238489257"/>
        </c:manualLayout>
      </c:layout>
      <c:overlay val="0"/>
    </c:legend>
    <c:plotVisOnly val="1"/>
    <c:dispBlanksAs val="gap"/>
    <c:showDLblsOverMax val="0"/>
  </c:chart>
  <c:spPr>
    <a:solidFill>
      <a:schemeClr val="accent5"/>
    </a:solidFill>
    <a:ln>
      <a:solidFill>
        <a:schemeClr val="tx1"/>
      </a:solidFill>
    </a:ln>
  </c:spPr>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Maryland</c:v>
                </c:pt>
              </c:strCache>
            </c:strRef>
          </c:tx>
          <c:invertIfNegative val="0"/>
          <c:dLbls>
            <c:showLegendKey val="0"/>
            <c:showVal val="1"/>
            <c:showCatName val="0"/>
            <c:showSerName val="0"/>
            <c:showPercent val="0"/>
            <c:showBubbleSize val="0"/>
            <c:showLeaderLines val="0"/>
          </c:dLbls>
          <c:cat>
            <c:numRef>
              <c:f>Sheet1!$A$2:$A$4</c:f>
              <c:numCache>
                <c:formatCode>General</c:formatCode>
                <c:ptCount val="3"/>
                <c:pt idx="0">
                  <c:v>2017</c:v>
                </c:pt>
                <c:pt idx="1">
                  <c:v>2018</c:v>
                </c:pt>
                <c:pt idx="2">
                  <c:v>2019</c:v>
                </c:pt>
              </c:numCache>
            </c:numRef>
          </c:cat>
          <c:val>
            <c:numRef>
              <c:f>Sheet1!$B$2:$B$4</c:f>
              <c:numCache>
                <c:formatCode>0%</c:formatCode>
                <c:ptCount val="3"/>
                <c:pt idx="0">
                  <c:v>0.09</c:v>
                </c:pt>
                <c:pt idx="1">
                  <c:v>7.0000000000000007E-2</c:v>
                </c:pt>
                <c:pt idx="2">
                  <c:v>7.0000000000000007E-2</c:v>
                </c:pt>
              </c:numCache>
            </c:numRef>
          </c:val>
        </c:ser>
        <c:ser>
          <c:idx val="1"/>
          <c:order val="1"/>
          <c:tx>
            <c:strRef>
              <c:f>Sheet1!$C$1</c:f>
              <c:strCache>
                <c:ptCount val="1"/>
                <c:pt idx="0">
                  <c:v>Garrett County</c:v>
                </c:pt>
              </c:strCache>
            </c:strRef>
          </c:tx>
          <c:spPr>
            <a:solidFill>
              <a:srgbClr val="0070C0"/>
            </a:solidFill>
          </c:spPr>
          <c:invertIfNegative val="0"/>
          <c:dLbls>
            <c:dLbl>
              <c:idx val="0"/>
              <c:layout>
                <c:manualLayout>
                  <c:x val="5.6477226336709221E-2"/>
                  <c:y val="0"/>
                </c:manualLayout>
              </c:layout>
              <c:showLegendKey val="0"/>
              <c:showVal val="1"/>
              <c:showCatName val="0"/>
              <c:showSerName val="0"/>
              <c:showPercent val="0"/>
              <c:showBubbleSize val="0"/>
            </c:dLbl>
            <c:dLbl>
              <c:idx val="2"/>
              <c:layout>
                <c:manualLayout>
                  <c:x val="4.5181781069367377E-2"/>
                  <c:y val="8.1355932203389832E-3"/>
                </c:manualLayout>
              </c:layout>
              <c:showLegendKey val="0"/>
              <c:showVal val="1"/>
              <c:showCatName val="0"/>
              <c:showSerName val="0"/>
              <c:showPercent val="0"/>
              <c:showBubbleSize val="0"/>
            </c:dLbl>
            <c:showLegendKey val="0"/>
            <c:showVal val="1"/>
            <c:showCatName val="0"/>
            <c:showSerName val="0"/>
            <c:showPercent val="0"/>
            <c:showBubbleSize val="0"/>
            <c:showLeaderLines val="0"/>
          </c:dLbls>
          <c:cat>
            <c:numRef>
              <c:f>Sheet1!$A$2:$A$4</c:f>
              <c:numCache>
                <c:formatCode>General</c:formatCode>
                <c:ptCount val="3"/>
                <c:pt idx="0">
                  <c:v>2017</c:v>
                </c:pt>
                <c:pt idx="1">
                  <c:v>2018</c:v>
                </c:pt>
                <c:pt idx="2">
                  <c:v>2019</c:v>
                </c:pt>
              </c:numCache>
            </c:numRef>
          </c:cat>
          <c:val>
            <c:numRef>
              <c:f>Sheet1!$C$2:$C$4</c:f>
              <c:numCache>
                <c:formatCode>0%</c:formatCode>
                <c:ptCount val="3"/>
                <c:pt idx="0">
                  <c:v>0.09</c:v>
                </c:pt>
                <c:pt idx="1">
                  <c:v>0.08</c:v>
                </c:pt>
                <c:pt idx="2">
                  <c:v>7.0000000000000007E-2</c:v>
                </c:pt>
              </c:numCache>
            </c:numRef>
          </c:val>
        </c:ser>
        <c:dLbls>
          <c:showLegendKey val="0"/>
          <c:showVal val="0"/>
          <c:showCatName val="0"/>
          <c:showSerName val="0"/>
          <c:showPercent val="0"/>
          <c:showBubbleSize val="0"/>
        </c:dLbls>
        <c:gapWidth val="150"/>
        <c:axId val="53000448"/>
        <c:axId val="53014528"/>
      </c:barChart>
      <c:catAx>
        <c:axId val="53000448"/>
        <c:scaling>
          <c:orientation val="minMax"/>
        </c:scaling>
        <c:delete val="0"/>
        <c:axPos val="b"/>
        <c:numFmt formatCode="General" sourceLinked="1"/>
        <c:majorTickMark val="out"/>
        <c:minorTickMark val="none"/>
        <c:tickLblPos val="nextTo"/>
        <c:crossAx val="53014528"/>
        <c:crosses val="autoZero"/>
        <c:auto val="1"/>
        <c:lblAlgn val="ctr"/>
        <c:lblOffset val="100"/>
        <c:noMultiLvlLbl val="0"/>
      </c:catAx>
      <c:valAx>
        <c:axId val="53014528"/>
        <c:scaling>
          <c:orientation val="minMax"/>
        </c:scaling>
        <c:delete val="0"/>
        <c:axPos val="l"/>
        <c:majorGridlines/>
        <c:numFmt formatCode="0%" sourceLinked="1"/>
        <c:majorTickMark val="out"/>
        <c:minorTickMark val="none"/>
        <c:tickLblPos val="nextTo"/>
        <c:crossAx val="53000448"/>
        <c:crosses val="autoZero"/>
        <c:crossBetween val="between"/>
      </c:valAx>
      <c:spPr>
        <a:solidFill>
          <a:schemeClr val="accent2">
            <a:lumMod val="20000"/>
            <a:lumOff val="80000"/>
          </a:schemeClr>
        </a:solidFill>
      </c:spPr>
    </c:plotArea>
    <c:legend>
      <c:legendPos val="r"/>
      <c:legendEntry>
        <c:idx val="0"/>
        <c:txPr>
          <a:bodyPr/>
          <a:lstStyle/>
          <a:p>
            <a:pPr>
              <a:defRPr b="1"/>
            </a:pPr>
            <a:endParaRPr lang="en-US"/>
          </a:p>
        </c:txPr>
      </c:legendEntry>
      <c:legendEntry>
        <c:idx val="1"/>
        <c:txPr>
          <a:bodyPr/>
          <a:lstStyle/>
          <a:p>
            <a:pPr>
              <a:defRPr b="1"/>
            </a:pPr>
            <a:endParaRPr lang="en-US"/>
          </a:p>
        </c:txPr>
      </c:legendEntry>
      <c:layout/>
      <c:overlay val="0"/>
    </c:legend>
    <c:plotVisOnly val="1"/>
    <c:dispBlanksAs val="gap"/>
    <c:showDLblsOverMax val="0"/>
  </c:chart>
  <c:spPr>
    <a:solidFill>
      <a:schemeClr val="accent5"/>
    </a:solidFill>
    <a:ln>
      <a:solidFill>
        <a:schemeClr val="tx1"/>
      </a:solidFill>
    </a:ln>
  </c:spPr>
  <c:txPr>
    <a:bodyPr/>
    <a:lstStyle/>
    <a:p>
      <a:pPr>
        <a:defRPr sz="1800"/>
      </a:pPr>
      <a:endParaRPr lang="en-US"/>
    </a:p>
  </c:txPr>
  <c:externalData r:id="rId1">
    <c:autoUpdate val="0"/>
  </c:externalData>
</c:chartSpace>
</file>

<file path=ppt/charts/chart4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3738777264910851"/>
          <c:y val="2.7667849993327106E-2"/>
          <c:w val="0.62034301746764409"/>
          <c:h val="0.69893415187508334"/>
        </c:manualLayout>
      </c:layout>
      <c:barChart>
        <c:barDir val="col"/>
        <c:grouping val="clustered"/>
        <c:varyColors val="0"/>
        <c:ser>
          <c:idx val="0"/>
          <c:order val="0"/>
          <c:tx>
            <c:strRef>
              <c:f>Sheet1!$B$1</c:f>
              <c:strCache>
                <c:ptCount val="1"/>
                <c:pt idx="0">
                  <c:v>Allegany</c:v>
                </c:pt>
              </c:strCache>
            </c:strRef>
          </c:tx>
          <c:invertIfNegative val="0"/>
          <c:dLbls>
            <c:showLegendKey val="0"/>
            <c:showVal val="1"/>
            <c:showCatName val="0"/>
            <c:showSerName val="0"/>
            <c:showPercent val="0"/>
            <c:showBubbleSize val="0"/>
            <c:showLeaderLines val="0"/>
          </c:dLbls>
          <c:cat>
            <c:strRef>
              <c:f>Sheet1!$A$2:$A$4</c:f>
              <c:strCache>
                <c:ptCount val="3"/>
                <c:pt idx="0">
                  <c:v>2016-2017</c:v>
                </c:pt>
                <c:pt idx="1">
                  <c:v>2017-2018</c:v>
                </c:pt>
                <c:pt idx="2">
                  <c:v>2018-2019</c:v>
                </c:pt>
              </c:strCache>
            </c:strRef>
          </c:cat>
          <c:val>
            <c:numRef>
              <c:f>Sheet1!$B$2:$B$4</c:f>
              <c:numCache>
                <c:formatCode>General</c:formatCode>
                <c:ptCount val="3"/>
                <c:pt idx="0">
                  <c:v>1.0900000000000001</c:v>
                </c:pt>
                <c:pt idx="1">
                  <c:v>0.99</c:v>
                </c:pt>
                <c:pt idx="2">
                  <c:v>1.32</c:v>
                </c:pt>
              </c:numCache>
            </c:numRef>
          </c:val>
        </c:ser>
        <c:ser>
          <c:idx val="1"/>
          <c:order val="1"/>
          <c:tx>
            <c:strRef>
              <c:f>Sheet1!$C$1</c:f>
              <c:strCache>
                <c:ptCount val="1"/>
                <c:pt idx="0">
                  <c:v>Caroline</c:v>
                </c:pt>
              </c:strCache>
            </c:strRef>
          </c:tx>
          <c:spPr>
            <a:solidFill>
              <a:srgbClr val="C00000"/>
            </a:solidFill>
          </c:spPr>
          <c:invertIfNegative val="0"/>
          <c:dLbls>
            <c:showLegendKey val="0"/>
            <c:showVal val="1"/>
            <c:showCatName val="0"/>
            <c:showSerName val="0"/>
            <c:showPercent val="0"/>
            <c:showBubbleSize val="0"/>
            <c:showLeaderLines val="0"/>
          </c:dLbls>
          <c:cat>
            <c:strRef>
              <c:f>Sheet1!$A$2:$A$4</c:f>
              <c:strCache>
                <c:ptCount val="3"/>
                <c:pt idx="0">
                  <c:v>2016-2017</c:v>
                </c:pt>
                <c:pt idx="1">
                  <c:v>2017-2018</c:v>
                </c:pt>
                <c:pt idx="2">
                  <c:v>2018-2019</c:v>
                </c:pt>
              </c:strCache>
            </c:strRef>
          </c:cat>
          <c:val>
            <c:numRef>
              <c:f>Sheet1!$C$2:$C$4</c:f>
              <c:numCache>
                <c:formatCode>General</c:formatCode>
                <c:ptCount val="3"/>
                <c:pt idx="0">
                  <c:v>0.52</c:v>
                </c:pt>
                <c:pt idx="1">
                  <c:v>0.44</c:v>
                </c:pt>
                <c:pt idx="2">
                  <c:v>0.4</c:v>
                </c:pt>
              </c:numCache>
            </c:numRef>
          </c:val>
        </c:ser>
        <c:ser>
          <c:idx val="2"/>
          <c:order val="2"/>
          <c:tx>
            <c:strRef>
              <c:f>Sheet1!$D$1</c:f>
              <c:strCache>
                <c:ptCount val="1"/>
                <c:pt idx="0">
                  <c:v>Worcester</c:v>
                </c:pt>
              </c:strCache>
            </c:strRef>
          </c:tx>
          <c:invertIfNegative val="0"/>
          <c:dLbls>
            <c:showLegendKey val="0"/>
            <c:showVal val="1"/>
            <c:showCatName val="0"/>
            <c:showSerName val="0"/>
            <c:showPercent val="0"/>
            <c:showBubbleSize val="0"/>
            <c:showLeaderLines val="0"/>
          </c:dLbls>
          <c:cat>
            <c:strRef>
              <c:f>Sheet1!$A$2:$A$4</c:f>
              <c:strCache>
                <c:ptCount val="3"/>
                <c:pt idx="0">
                  <c:v>2016-2017</c:v>
                </c:pt>
                <c:pt idx="1">
                  <c:v>2017-2018</c:v>
                </c:pt>
                <c:pt idx="2">
                  <c:v>2018-2019</c:v>
                </c:pt>
              </c:strCache>
            </c:strRef>
          </c:cat>
          <c:val>
            <c:numRef>
              <c:f>Sheet1!$D$2:$D$4</c:f>
              <c:numCache>
                <c:formatCode>General</c:formatCode>
                <c:ptCount val="3"/>
                <c:pt idx="0">
                  <c:v>0.84</c:v>
                </c:pt>
                <c:pt idx="1">
                  <c:v>0.85</c:v>
                </c:pt>
                <c:pt idx="2">
                  <c:v>0.85</c:v>
                </c:pt>
              </c:numCache>
            </c:numRef>
          </c:val>
        </c:ser>
        <c:ser>
          <c:idx val="3"/>
          <c:order val="3"/>
          <c:tx>
            <c:strRef>
              <c:f>Sheet1!$E$1</c:f>
              <c:strCache>
                <c:ptCount val="1"/>
                <c:pt idx="0">
                  <c:v>Garrett </c:v>
                </c:pt>
              </c:strCache>
            </c:strRef>
          </c:tx>
          <c:spPr>
            <a:solidFill>
              <a:srgbClr val="0070C0"/>
            </a:solidFill>
          </c:spPr>
          <c:invertIfNegative val="0"/>
          <c:dLbls>
            <c:showLegendKey val="0"/>
            <c:showVal val="1"/>
            <c:showCatName val="0"/>
            <c:showSerName val="0"/>
            <c:showPercent val="0"/>
            <c:showBubbleSize val="0"/>
            <c:showLeaderLines val="0"/>
          </c:dLbls>
          <c:cat>
            <c:strRef>
              <c:f>Sheet1!$A$2:$A$4</c:f>
              <c:strCache>
                <c:ptCount val="3"/>
                <c:pt idx="0">
                  <c:v>2016-2017</c:v>
                </c:pt>
                <c:pt idx="1">
                  <c:v>2017-2018</c:v>
                </c:pt>
                <c:pt idx="2">
                  <c:v>2018-2019</c:v>
                </c:pt>
              </c:strCache>
            </c:strRef>
          </c:cat>
          <c:val>
            <c:numRef>
              <c:f>Sheet1!$E$2:$E$4</c:f>
              <c:numCache>
                <c:formatCode>General</c:formatCode>
                <c:ptCount val="3"/>
                <c:pt idx="0">
                  <c:v>0.41</c:v>
                </c:pt>
                <c:pt idx="1">
                  <c:v>0.08</c:v>
                </c:pt>
                <c:pt idx="2">
                  <c:v>0.68</c:v>
                </c:pt>
              </c:numCache>
            </c:numRef>
          </c:val>
        </c:ser>
        <c:dLbls>
          <c:showLegendKey val="0"/>
          <c:showVal val="0"/>
          <c:showCatName val="0"/>
          <c:showSerName val="0"/>
          <c:showPercent val="0"/>
          <c:showBubbleSize val="0"/>
        </c:dLbls>
        <c:gapWidth val="150"/>
        <c:axId val="134102400"/>
        <c:axId val="134116480"/>
      </c:barChart>
      <c:catAx>
        <c:axId val="134102400"/>
        <c:scaling>
          <c:orientation val="minMax"/>
        </c:scaling>
        <c:delete val="0"/>
        <c:axPos val="b"/>
        <c:majorTickMark val="out"/>
        <c:minorTickMark val="none"/>
        <c:tickLblPos val="nextTo"/>
        <c:crossAx val="134116480"/>
        <c:crosses val="autoZero"/>
        <c:auto val="1"/>
        <c:lblAlgn val="ctr"/>
        <c:lblOffset val="100"/>
        <c:noMultiLvlLbl val="0"/>
      </c:catAx>
      <c:valAx>
        <c:axId val="134116480"/>
        <c:scaling>
          <c:orientation val="minMax"/>
        </c:scaling>
        <c:delete val="0"/>
        <c:axPos val="l"/>
        <c:majorGridlines/>
        <c:numFmt formatCode="General" sourceLinked="1"/>
        <c:majorTickMark val="out"/>
        <c:minorTickMark val="none"/>
        <c:tickLblPos val="nextTo"/>
        <c:crossAx val="134102400"/>
        <c:crosses val="autoZero"/>
        <c:crossBetween val="between"/>
      </c:valAx>
      <c:spPr>
        <a:solidFill>
          <a:schemeClr val="accent3">
            <a:lumMod val="20000"/>
            <a:lumOff val="80000"/>
          </a:schemeClr>
        </a:solidFill>
      </c:spPr>
    </c:plotArea>
    <c:legend>
      <c:legendPos val="r"/>
      <c:legendEntry>
        <c:idx val="0"/>
        <c:txPr>
          <a:bodyPr/>
          <a:lstStyle/>
          <a:p>
            <a:pPr>
              <a:defRPr b="1"/>
            </a:pPr>
            <a:endParaRPr lang="en-US"/>
          </a:p>
        </c:txPr>
      </c:legendEntry>
      <c:legendEntry>
        <c:idx val="1"/>
        <c:txPr>
          <a:bodyPr/>
          <a:lstStyle/>
          <a:p>
            <a:pPr>
              <a:defRPr b="1"/>
            </a:pPr>
            <a:endParaRPr lang="en-US"/>
          </a:p>
        </c:txPr>
      </c:legendEntry>
      <c:legendEntry>
        <c:idx val="2"/>
        <c:txPr>
          <a:bodyPr/>
          <a:lstStyle/>
          <a:p>
            <a:pPr>
              <a:defRPr b="1"/>
            </a:pPr>
            <a:endParaRPr lang="en-US"/>
          </a:p>
        </c:txPr>
      </c:legendEntry>
      <c:legendEntry>
        <c:idx val="3"/>
        <c:txPr>
          <a:bodyPr/>
          <a:lstStyle/>
          <a:p>
            <a:pPr>
              <a:defRPr b="1"/>
            </a:pPr>
            <a:endParaRPr lang="en-US"/>
          </a:p>
        </c:txPr>
      </c:legendEntry>
      <c:layout>
        <c:manualLayout>
          <c:xMode val="edge"/>
          <c:yMode val="edge"/>
          <c:x val="0.70600665218571812"/>
          <c:y val="8.062992125984254E-3"/>
          <c:w val="0.29133496244003981"/>
          <c:h val="0.28421278526624849"/>
        </c:manualLayout>
      </c:layout>
      <c:overlay val="0"/>
    </c:legend>
    <c:plotVisOnly val="1"/>
    <c:dispBlanksAs val="gap"/>
    <c:showDLblsOverMax val="0"/>
  </c:chart>
  <c:spPr>
    <a:solidFill>
      <a:schemeClr val="accent5"/>
    </a:solidFill>
    <a:ln>
      <a:solidFill>
        <a:schemeClr val="tx1"/>
      </a:solidFill>
    </a:ln>
  </c:spPr>
  <c:txPr>
    <a:bodyPr/>
    <a:lstStyle/>
    <a:p>
      <a:pPr>
        <a:defRPr sz="1800"/>
      </a:pPr>
      <a:endParaRPr lang="en-US"/>
    </a:p>
  </c:txPr>
  <c:externalData r:id="rId1">
    <c:autoUpdate val="0"/>
  </c:externalData>
</c:chartSpace>
</file>

<file path=ppt/charts/chart4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7689894628665795"/>
          <c:y val="4.8863054274960467E-2"/>
          <c:w val="0.57797854951304251"/>
          <c:h val="0.82931540297745954"/>
        </c:manualLayout>
      </c:layout>
      <c:barChart>
        <c:barDir val="col"/>
        <c:grouping val="clustered"/>
        <c:varyColors val="0"/>
        <c:ser>
          <c:idx val="0"/>
          <c:order val="0"/>
          <c:tx>
            <c:strRef>
              <c:f>Sheet1!$B$1</c:f>
              <c:strCache>
                <c:ptCount val="1"/>
                <c:pt idx="0">
                  <c:v>Maryland</c:v>
                </c:pt>
              </c:strCache>
            </c:strRef>
          </c:tx>
          <c:invertIfNegative val="0"/>
          <c:dLbls>
            <c:showLegendKey val="0"/>
            <c:showVal val="1"/>
            <c:showCatName val="0"/>
            <c:showSerName val="0"/>
            <c:showPercent val="0"/>
            <c:showBubbleSize val="0"/>
            <c:showLeaderLines val="0"/>
          </c:dLbls>
          <c:cat>
            <c:numRef>
              <c:f>Sheet1!$A$2:$A$4</c:f>
              <c:numCache>
                <c:formatCode>General</c:formatCode>
                <c:ptCount val="3"/>
                <c:pt idx="0">
                  <c:v>2017</c:v>
                </c:pt>
                <c:pt idx="1">
                  <c:v>2018</c:v>
                </c:pt>
                <c:pt idx="2">
                  <c:v>2019</c:v>
                </c:pt>
              </c:numCache>
            </c:numRef>
          </c:cat>
          <c:val>
            <c:numRef>
              <c:f>Sheet1!$B$2:$B$4</c:f>
              <c:numCache>
                <c:formatCode>0%</c:formatCode>
                <c:ptCount val="3"/>
                <c:pt idx="0">
                  <c:v>0.13</c:v>
                </c:pt>
                <c:pt idx="1">
                  <c:v>0.13</c:v>
                </c:pt>
                <c:pt idx="2">
                  <c:v>7.0000000000000007E-2</c:v>
                </c:pt>
              </c:numCache>
            </c:numRef>
          </c:val>
        </c:ser>
        <c:ser>
          <c:idx val="1"/>
          <c:order val="1"/>
          <c:tx>
            <c:strRef>
              <c:f>Sheet1!$C$1</c:f>
              <c:strCache>
                <c:ptCount val="1"/>
                <c:pt idx="0">
                  <c:v>Garrett County</c:v>
                </c:pt>
              </c:strCache>
            </c:strRef>
          </c:tx>
          <c:spPr>
            <a:solidFill>
              <a:srgbClr val="0070C0"/>
            </a:solidFill>
          </c:spPr>
          <c:invertIfNegative val="0"/>
          <c:dLbls>
            <c:showLegendKey val="0"/>
            <c:showVal val="1"/>
            <c:showCatName val="0"/>
            <c:showSerName val="0"/>
            <c:showPercent val="0"/>
            <c:showBubbleSize val="0"/>
            <c:showLeaderLines val="0"/>
          </c:dLbls>
          <c:cat>
            <c:numRef>
              <c:f>Sheet1!$A$2:$A$4</c:f>
              <c:numCache>
                <c:formatCode>General</c:formatCode>
                <c:ptCount val="3"/>
                <c:pt idx="0">
                  <c:v>2017</c:v>
                </c:pt>
                <c:pt idx="1">
                  <c:v>2018</c:v>
                </c:pt>
                <c:pt idx="2">
                  <c:v>2019</c:v>
                </c:pt>
              </c:numCache>
            </c:numRef>
          </c:cat>
          <c:val>
            <c:numRef>
              <c:f>Sheet1!$C$2:$C$4</c:f>
              <c:numCache>
                <c:formatCode>0%</c:formatCode>
                <c:ptCount val="3"/>
                <c:pt idx="0">
                  <c:v>0.16</c:v>
                </c:pt>
                <c:pt idx="1">
                  <c:v>0.16</c:v>
                </c:pt>
                <c:pt idx="2" formatCode="General">
                  <c:v>0</c:v>
                </c:pt>
              </c:numCache>
            </c:numRef>
          </c:val>
        </c:ser>
        <c:dLbls>
          <c:showLegendKey val="0"/>
          <c:showVal val="0"/>
          <c:showCatName val="0"/>
          <c:showSerName val="0"/>
          <c:showPercent val="0"/>
          <c:showBubbleSize val="0"/>
        </c:dLbls>
        <c:gapWidth val="150"/>
        <c:axId val="134198784"/>
        <c:axId val="134200320"/>
      </c:barChart>
      <c:catAx>
        <c:axId val="134198784"/>
        <c:scaling>
          <c:orientation val="minMax"/>
        </c:scaling>
        <c:delete val="0"/>
        <c:axPos val="b"/>
        <c:numFmt formatCode="General" sourceLinked="1"/>
        <c:majorTickMark val="out"/>
        <c:minorTickMark val="none"/>
        <c:tickLblPos val="nextTo"/>
        <c:crossAx val="134200320"/>
        <c:crosses val="autoZero"/>
        <c:auto val="1"/>
        <c:lblAlgn val="ctr"/>
        <c:lblOffset val="100"/>
        <c:noMultiLvlLbl val="0"/>
      </c:catAx>
      <c:valAx>
        <c:axId val="134200320"/>
        <c:scaling>
          <c:orientation val="minMax"/>
        </c:scaling>
        <c:delete val="0"/>
        <c:axPos val="l"/>
        <c:majorGridlines/>
        <c:numFmt formatCode="0%" sourceLinked="1"/>
        <c:majorTickMark val="out"/>
        <c:minorTickMark val="none"/>
        <c:tickLblPos val="nextTo"/>
        <c:crossAx val="134198784"/>
        <c:crosses val="autoZero"/>
        <c:crossBetween val="between"/>
      </c:valAx>
      <c:spPr>
        <a:solidFill>
          <a:schemeClr val="accent2">
            <a:lumMod val="20000"/>
            <a:lumOff val="80000"/>
          </a:schemeClr>
        </a:solidFill>
      </c:spPr>
    </c:plotArea>
    <c:legend>
      <c:legendPos val="r"/>
      <c:legendEntry>
        <c:idx val="0"/>
        <c:txPr>
          <a:bodyPr/>
          <a:lstStyle/>
          <a:p>
            <a:pPr>
              <a:defRPr b="1"/>
            </a:pPr>
            <a:endParaRPr lang="en-US"/>
          </a:p>
        </c:txPr>
      </c:legendEntry>
      <c:legendEntry>
        <c:idx val="1"/>
        <c:txPr>
          <a:bodyPr/>
          <a:lstStyle/>
          <a:p>
            <a:pPr>
              <a:defRPr b="1"/>
            </a:pPr>
            <a:endParaRPr lang="en-US"/>
          </a:p>
        </c:txPr>
      </c:legendEntry>
      <c:layout>
        <c:manualLayout>
          <c:xMode val="edge"/>
          <c:yMode val="edge"/>
          <c:x val="0.69515260858080286"/>
          <c:y val="7.0121980515147481E-2"/>
          <c:w val="0.26839289827784485"/>
          <c:h val="0.24947173174831339"/>
        </c:manualLayout>
      </c:layout>
      <c:overlay val="0"/>
    </c:legend>
    <c:plotVisOnly val="1"/>
    <c:dispBlanksAs val="gap"/>
    <c:showDLblsOverMax val="0"/>
  </c:chart>
  <c:spPr>
    <a:solidFill>
      <a:schemeClr val="accent5"/>
    </a:solidFill>
    <a:ln>
      <a:solidFill>
        <a:schemeClr val="tx1"/>
      </a:solidFill>
    </a:ln>
  </c:spPr>
  <c:txPr>
    <a:bodyPr/>
    <a:lstStyle/>
    <a:p>
      <a:pPr>
        <a:defRPr sz="1800"/>
      </a:pPr>
      <a:endParaRPr lang="en-US"/>
    </a:p>
  </c:txPr>
  <c:externalData r:id="rId1">
    <c:autoUpdate val="0"/>
  </c:externalData>
</c:chartSpace>
</file>

<file path=ppt/charts/chart4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5649179391846174"/>
          <c:y val="4.9362765247564395E-2"/>
          <c:w val="0.62934267659366561"/>
          <c:h val="0.85598846923795546"/>
        </c:manualLayout>
      </c:layout>
      <c:barChart>
        <c:barDir val="col"/>
        <c:grouping val="clustered"/>
        <c:varyColors val="0"/>
        <c:ser>
          <c:idx val="0"/>
          <c:order val="0"/>
          <c:tx>
            <c:strRef>
              <c:f>Sheet1!$B$1</c:f>
              <c:strCache>
                <c:ptCount val="1"/>
                <c:pt idx="0">
                  <c:v>Allegany</c:v>
                </c:pt>
              </c:strCache>
            </c:strRef>
          </c:tx>
          <c:invertIfNegative val="0"/>
          <c:dLbls>
            <c:showLegendKey val="0"/>
            <c:showVal val="1"/>
            <c:showCatName val="0"/>
            <c:showSerName val="0"/>
            <c:showPercent val="0"/>
            <c:showBubbleSize val="0"/>
            <c:showLeaderLines val="0"/>
          </c:dLbls>
          <c:cat>
            <c:numRef>
              <c:f>Sheet1!$A$2:$A$4</c:f>
              <c:numCache>
                <c:formatCode>General</c:formatCode>
                <c:ptCount val="3"/>
                <c:pt idx="0">
                  <c:v>2017</c:v>
                </c:pt>
                <c:pt idx="1">
                  <c:v>2018</c:v>
                </c:pt>
                <c:pt idx="2">
                  <c:v>2019</c:v>
                </c:pt>
              </c:numCache>
            </c:numRef>
          </c:cat>
          <c:val>
            <c:numRef>
              <c:f>Sheet1!$B$2:$B$4</c:f>
              <c:numCache>
                <c:formatCode>0%</c:formatCode>
                <c:ptCount val="3"/>
                <c:pt idx="0">
                  <c:v>0.15</c:v>
                </c:pt>
                <c:pt idx="1">
                  <c:v>0.15</c:v>
                </c:pt>
                <c:pt idx="2">
                  <c:v>0.09</c:v>
                </c:pt>
              </c:numCache>
            </c:numRef>
          </c:val>
        </c:ser>
        <c:ser>
          <c:idx val="1"/>
          <c:order val="1"/>
          <c:tx>
            <c:strRef>
              <c:f>Sheet1!$C$1</c:f>
              <c:strCache>
                <c:ptCount val="1"/>
                <c:pt idx="0">
                  <c:v>Caroline</c:v>
                </c:pt>
              </c:strCache>
            </c:strRef>
          </c:tx>
          <c:spPr>
            <a:solidFill>
              <a:srgbClr val="C00000"/>
            </a:solidFill>
          </c:spPr>
          <c:invertIfNegative val="0"/>
          <c:dLbls>
            <c:dLbl>
              <c:idx val="2"/>
              <c:layout>
                <c:manualLayout>
                  <c:x val="3.8251374349506123E-2"/>
                  <c:y val="-2.7118644067796612E-3"/>
                </c:manualLayout>
              </c:layout>
              <c:showLegendKey val="0"/>
              <c:showVal val="1"/>
              <c:showCatName val="0"/>
              <c:showSerName val="0"/>
              <c:showPercent val="0"/>
              <c:showBubbleSize val="0"/>
            </c:dLbl>
            <c:showLegendKey val="0"/>
            <c:showVal val="1"/>
            <c:showCatName val="0"/>
            <c:showSerName val="0"/>
            <c:showPercent val="0"/>
            <c:showBubbleSize val="0"/>
            <c:showLeaderLines val="0"/>
          </c:dLbls>
          <c:cat>
            <c:numRef>
              <c:f>Sheet1!$A$2:$A$4</c:f>
              <c:numCache>
                <c:formatCode>General</c:formatCode>
                <c:ptCount val="3"/>
                <c:pt idx="0">
                  <c:v>2017</c:v>
                </c:pt>
                <c:pt idx="1">
                  <c:v>2018</c:v>
                </c:pt>
                <c:pt idx="2">
                  <c:v>2019</c:v>
                </c:pt>
              </c:numCache>
            </c:numRef>
          </c:cat>
          <c:val>
            <c:numRef>
              <c:f>Sheet1!$C$2:$C$4</c:f>
              <c:numCache>
                <c:formatCode>0%</c:formatCode>
                <c:ptCount val="3"/>
                <c:pt idx="0">
                  <c:v>0.2</c:v>
                </c:pt>
                <c:pt idx="1">
                  <c:v>0.2</c:v>
                </c:pt>
                <c:pt idx="2">
                  <c:v>0.1</c:v>
                </c:pt>
              </c:numCache>
            </c:numRef>
          </c:val>
        </c:ser>
        <c:ser>
          <c:idx val="2"/>
          <c:order val="2"/>
          <c:tx>
            <c:strRef>
              <c:f>Sheet1!$D$1</c:f>
              <c:strCache>
                <c:ptCount val="1"/>
                <c:pt idx="0">
                  <c:v>Worcester</c:v>
                </c:pt>
              </c:strCache>
            </c:strRef>
          </c:tx>
          <c:invertIfNegative val="0"/>
          <c:dLbls>
            <c:dLbl>
              <c:idx val="2"/>
              <c:layout>
                <c:manualLayout>
                  <c:x val="5.4644820499294457E-2"/>
                  <c:y val="6.2372881355932205E-2"/>
                </c:manualLayout>
              </c:layout>
              <c:showLegendKey val="0"/>
              <c:showVal val="1"/>
              <c:showCatName val="0"/>
              <c:showSerName val="0"/>
              <c:showPercent val="0"/>
              <c:showBubbleSize val="0"/>
            </c:dLbl>
            <c:showLegendKey val="0"/>
            <c:showVal val="1"/>
            <c:showCatName val="0"/>
            <c:showSerName val="0"/>
            <c:showPercent val="0"/>
            <c:showBubbleSize val="0"/>
            <c:showLeaderLines val="0"/>
          </c:dLbls>
          <c:cat>
            <c:numRef>
              <c:f>Sheet1!$A$2:$A$4</c:f>
              <c:numCache>
                <c:formatCode>General</c:formatCode>
                <c:ptCount val="3"/>
                <c:pt idx="0">
                  <c:v>2017</c:v>
                </c:pt>
                <c:pt idx="1">
                  <c:v>2018</c:v>
                </c:pt>
                <c:pt idx="2">
                  <c:v>2019</c:v>
                </c:pt>
              </c:numCache>
            </c:numRef>
          </c:cat>
          <c:val>
            <c:numRef>
              <c:f>Sheet1!$D$2:$D$4</c:f>
              <c:numCache>
                <c:formatCode>0%</c:formatCode>
                <c:ptCount val="3"/>
                <c:pt idx="0">
                  <c:v>0.24</c:v>
                </c:pt>
                <c:pt idx="1">
                  <c:v>0.24</c:v>
                </c:pt>
                <c:pt idx="2">
                  <c:v>0.1</c:v>
                </c:pt>
              </c:numCache>
            </c:numRef>
          </c:val>
        </c:ser>
        <c:ser>
          <c:idx val="3"/>
          <c:order val="3"/>
          <c:tx>
            <c:strRef>
              <c:f>Sheet1!$E$1</c:f>
              <c:strCache>
                <c:ptCount val="1"/>
                <c:pt idx="0">
                  <c:v>Garrett</c:v>
                </c:pt>
              </c:strCache>
            </c:strRef>
          </c:tx>
          <c:spPr>
            <a:solidFill>
              <a:srgbClr val="0070C0"/>
            </a:solidFill>
          </c:spPr>
          <c:invertIfNegative val="0"/>
          <c:cat>
            <c:numRef>
              <c:f>Sheet1!$A$2:$A$4</c:f>
              <c:numCache>
                <c:formatCode>General</c:formatCode>
                <c:ptCount val="3"/>
                <c:pt idx="0">
                  <c:v>2017</c:v>
                </c:pt>
                <c:pt idx="1">
                  <c:v>2018</c:v>
                </c:pt>
                <c:pt idx="2">
                  <c:v>2019</c:v>
                </c:pt>
              </c:numCache>
            </c:numRef>
          </c:cat>
          <c:val>
            <c:numRef>
              <c:f>Sheet1!$E$2:$E$4</c:f>
              <c:numCache>
                <c:formatCode>0%</c:formatCode>
                <c:ptCount val="3"/>
                <c:pt idx="0">
                  <c:v>0.16</c:v>
                </c:pt>
                <c:pt idx="1">
                  <c:v>0.16</c:v>
                </c:pt>
                <c:pt idx="2" formatCode="General">
                  <c:v>0</c:v>
                </c:pt>
              </c:numCache>
            </c:numRef>
          </c:val>
        </c:ser>
        <c:dLbls>
          <c:showLegendKey val="0"/>
          <c:showVal val="0"/>
          <c:showCatName val="0"/>
          <c:showSerName val="0"/>
          <c:showPercent val="0"/>
          <c:showBubbleSize val="0"/>
        </c:dLbls>
        <c:gapWidth val="150"/>
        <c:axId val="134581248"/>
        <c:axId val="134587136"/>
      </c:barChart>
      <c:catAx>
        <c:axId val="134581248"/>
        <c:scaling>
          <c:orientation val="minMax"/>
        </c:scaling>
        <c:delete val="0"/>
        <c:axPos val="b"/>
        <c:numFmt formatCode="General" sourceLinked="1"/>
        <c:majorTickMark val="out"/>
        <c:minorTickMark val="none"/>
        <c:tickLblPos val="nextTo"/>
        <c:crossAx val="134587136"/>
        <c:crosses val="autoZero"/>
        <c:auto val="1"/>
        <c:lblAlgn val="ctr"/>
        <c:lblOffset val="100"/>
        <c:noMultiLvlLbl val="0"/>
      </c:catAx>
      <c:valAx>
        <c:axId val="134587136"/>
        <c:scaling>
          <c:orientation val="minMax"/>
        </c:scaling>
        <c:delete val="0"/>
        <c:axPos val="l"/>
        <c:majorGridlines/>
        <c:numFmt formatCode="0%" sourceLinked="1"/>
        <c:majorTickMark val="out"/>
        <c:minorTickMark val="none"/>
        <c:tickLblPos val="nextTo"/>
        <c:crossAx val="134581248"/>
        <c:crosses val="autoZero"/>
        <c:crossBetween val="between"/>
      </c:valAx>
      <c:spPr>
        <a:solidFill>
          <a:schemeClr val="accent2">
            <a:lumMod val="20000"/>
            <a:lumOff val="80000"/>
          </a:schemeClr>
        </a:solidFill>
      </c:spPr>
    </c:plotArea>
    <c:legend>
      <c:legendPos val="r"/>
      <c:legendEntry>
        <c:idx val="0"/>
        <c:txPr>
          <a:bodyPr/>
          <a:lstStyle/>
          <a:p>
            <a:pPr>
              <a:defRPr b="1"/>
            </a:pPr>
            <a:endParaRPr lang="en-US"/>
          </a:p>
        </c:txPr>
      </c:legendEntry>
      <c:legendEntry>
        <c:idx val="1"/>
        <c:txPr>
          <a:bodyPr/>
          <a:lstStyle/>
          <a:p>
            <a:pPr>
              <a:defRPr b="1"/>
            </a:pPr>
            <a:endParaRPr lang="en-US"/>
          </a:p>
        </c:txPr>
      </c:legendEntry>
      <c:legendEntry>
        <c:idx val="2"/>
        <c:txPr>
          <a:bodyPr/>
          <a:lstStyle/>
          <a:p>
            <a:pPr>
              <a:defRPr b="1"/>
            </a:pPr>
            <a:endParaRPr lang="en-US"/>
          </a:p>
        </c:txPr>
      </c:legendEntry>
      <c:legendEntry>
        <c:idx val="3"/>
        <c:txPr>
          <a:bodyPr/>
          <a:lstStyle/>
          <a:p>
            <a:pPr>
              <a:defRPr b="1"/>
            </a:pPr>
            <a:endParaRPr lang="en-US"/>
          </a:p>
        </c:txPr>
      </c:legendEntry>
      <c:layout>
        <c:manualLayout>
          <c:xMode val="edge"/>
          <c:yMode val="edge"/>
          <c:x val="0.71773304025924878"/>
          <c:y val="6.5012144668357127E-2"/>
          <c:w val="0.27117239078625804"/>
          <c:h val="0.28172974345948693"/>
        </c:manualLayout>
      </c:layout>
      <c:overlay val="0"/>
    </c:legend>
    <c:plotVisOnly val="1"/>
    <c:dispBlanksAs val="gap"/>
    <c:showDLblsOverMax val="0"/>
  </c:chart>
  <c:spPr>
    <a:solidFill>
      <a:schemeClr val="accent5"/>
    </a:solidFill>
    <a:ln>
      <a:solidFill>
        <a:schemeClr val="tx1"/>
      </a:solidFill>
    </a:ln>
  </c:spPr>
  <c:txPr>
    <a:bodyPr/>
    <a:lstStyle/>
    <a:p>
      <a:pPr>
        <a:defRPr sz="1800"/>
      </a:pPr>
      <a:endParaRPr lang="en-US"/>
    </a:p>
  </c:txPr>
  <c:externalData r:id="rId1">
    <c:autoUpdate val="0"/>
  </c:externalData>
</c:chartSpace>
</file>

<file path=ppt/charts/chart4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5891557499597544"/>
          <c:y val="4.1536939030162215E-2"/>
          <c:w val="0.6206971691123826"/>
          <c:h val="0.85490641538660128"/>
        </c:manualLayout>
      </c:layout>
      <c:barChart>
        <c:barDir val="col"/>
        <c:grouping val="clustered"/>
        <c:varyColors val="0"/>
        <c:ser>
          <c:idx val="0"/>
          <c:order val="0"/>
          <c:tx>
            <c:strRef>
              <c:f>Sheet1!$B$1</c:f>
              <c:strCache>
                <c:ptCount val="1"/>
                <c:pt idx="0">
                  <c:v>Maryland</c:v>
                </c:pt>
              </c:strCache>
            </c:strRef>
          </c:tx>
          <c:invertIfNegative val="0"/>
          <c:dLbls>
            <c:showLegendKey val="0"/>
            <c:showVal val="1"/>
            <c:showCatName val="0"/>
            <c:showSerName val="0"/>
            <c:showPercent val="0"/>
            <c:showBubbleSize val="0"/>
            <c:showLeaderLines val="0"/>
          </c:dLbls>
          <c:cat>
            <c:numRef>
              <c:f>Sheet1!$A$2:$A$4</c:f>
              <c:numCache>
                <c:formatCode>General</c:formatCode>
                <c:ptCount val="3"/>
                <c:pt idx="0">
                  <c:v>2017</c:v>
                </c:pt>
                <c:pt idx="1">
                  <c:v>2018</c:v>
                </c:pt>
                <c:pt idx="2">
                  <c:v>2019</c:v>
                </c:pt>
              </c:numCache>
            </c:numRef>
          </c:cat>
          <c:val>
            <c:numRef>
              <c:f>Sheet1!$B$2:$B$4</c:f>
              <c:numCache>
                <c:formatCode>0%</c:formatCode>
                <c:ptCount val="3"/>
                <c:pt idx="0">
                  <c:v>0.28999999999999998</c:v>
                </c:pt>
                <c:pt idx="1">
                  <c:v>0.28999999999999998</c:v>
                </c:pt>
                <c:pt idx="2">
                  <c:v>0.3</c:v>
                </c:pt>
              </c:numCache>
            </c:numRef>
          </c:val>
        </c:ser>
        <c:ser>
          <c:idx val="1"/>
          <c:order val="1"/>
          <c:tx>
            <c:strRef>
              <c:f>Sheet1!$C$1</c:f>
              <c:strCache>
                <c:ptCount val="1"/>
                <c:pt idx="0">
                  <c:v>Garrett County</c:v>
                </c:pt>
              </c:strCache>
            </c:strRef>
          </c:tx>
          <c:spPr>
            <a:solidFill>
              <a:srgbClr val="0070C0"/>
            </a:solidFill>
          </c:spPr>
          <c:invertIfNegative val="0"/>
          <c:dLbls>
            <c:showLegendKey val="0"/>
            <c:showVal val="1"/>
            <c:showCatName val="0"/>
            <c:showSerName val="0"/>
            <c:showPercent val="0"/>
            <c:showBubbleSize val="0"/>
            <c:showLeaderLines val="0"/>
          </c:dLbls>
          <c:cat>
            <c:numRef>
              <c:f>Sheet1!$A$2:$A$4</c:f>
              <c:numCache>
                <c:formatCode>General</c:formatCode>
                <c:ptCount val="3"/>
                <c:pt idx="0">
                  <c:v>2017</c:v>
                </c:pt>
                <c:pt idx="1">
                  <c:v>2018</c:v>
                </c:pt>
                <c:pt idx="2">
                  <c:v>2019</c:v>
                </c:pt>
              </c:numCache>
            </c:numRef>
          </c:cat>
          <c:val>
            <c:numRef>
              <c:f>Sheet1!$C$2:$C$4</c:f>
              <c:numCache>
                <c:formatCode>0%</c:formatCode>
                <c:ptCount val="3"/>
                <c:pt idx="0">
                  <c:v>0.31</c:v>
                </c:pt>
                <c:pt idx="1">
                  <c:v>0.31</c:v>
                </c:pt>
                <c:pt idx="2">
                  <c:v>0.35</c:v>
                </c:pt>
              </c:numCache>
            </c:numRef>
          </c:val>
        </c:ser>
        <c:dLbls>
          <c:showLegendKey val="0"/>
          <c:showVal val="0"/>
          <c:showCatName val="0"/>
          <c:showSerName val="0"/>
          <c:showPercent val="0"/>
          <c:showBubbleSize val="0"/>
        </c:dLbls>
        <c:gapWidth val="150"/>
        <c:axId val="134310528"/>
        <c:axId val="134320512"/>
      </c:barChart>
      <c:catAx>
        <c:axId val="134310528"/>
        <c:scaling>
          <c:orientation val="minMax"/>
        </c:scaling>
        <c:delete val="0"/>
        <c:axPos val="b"/>
        <c:numFmt formatCode="General" sourceLinked="1"/>
        <c:majorTickMark val="out"/>
        <c:minorTickMark val="none"/>
        <c:tickLblPos val="nextTo"/>
        <c:crossAx val="134320512"/>
        <c:crosses val="autoZero"/>
        <c:auto val="1"/>
        <c:lblAlgn val="ctr"/>
        <c:lblOffset val="100"/>
        <c:noMultiLvlLbl val="0"/>
      </c:catAx>
      <c:valAx>
        <c:axId val="134320512"/>
        <c:scaling>
          <c:orientation val="minMax"/>
        </c:scaling>
        <c:delete val="0"/>
        <c:axPos val="l"/>
        <c:majorGridlines/>
        <c:numFmt formatCode="0%" sourceLinked="1"/>
        <c:majorTickMark val="out"/>
        <c:minorTickMark val="none"/>
        <c:tickLblPos val="nextTo"/>
        <c:crossAx val="134310528"/>
        <c:crosses val="autoZero"/>
        <c:crossBetween val="between"/>
      </c:valAx>
      <c:spPr>
        <a:solidFill>
          <a:schemeClr val="accent2">
            <a:lumMod val="20000"/>
            <a:lumOff val="80000"/>
          </a:schemeClr>
        </a:solidFill>
      </c:spPr>
    </c:plotArea>
    <c:legend>
      <c:legendPos val="r"/>
      <c:legendEntry>
        <c:idx val="0"/>
        <c:txPr>
          <a:bodyPr/>
          <a:lstStyle/>
          <a:p>
            <a:pPr>
              <a:defRPr b="1"/>
            </a:pPr>
            <a:endParaRPr lang="en-US"/>
          </a:p>
        </c:txPr>
      </c:legendEntry>
      <c:legendEntry>
        <c:idx val="1"/>
        <c:txPr>
          <a:bodyPr/>
          <a:lstStyle/>
          <a:p>
            <a:pPr>
              <a:defRPr b="1"/>
            </a:pPr>
            <a:endParaRPr lang="en-US"/>
          </a:p>
        </c:txPr>
      </c:legendEntry>
      <c:layout>
        <c:manualLayout>
          <c:xMode val="edge"/>
          <c:yMode val="edge"/>
          <c:x val="0.72595937908848429"/>
          <c:y val="3.442149649326625E-2"/>
          <c:w val="0.27311679790026244"/>
          <c:h val="0.25356137859816702"/>
        </c:manualLayout>
      </c:layout>
      <c:overlay val="0"/>
    </c:legend>
    <c:plotVisOnly val="1"/>
    <c:dispBlanksAs val="gap"/>
    <c:showDLblsOverMax val="0"/>
  </c:chart>
  <c:spPr>
    <a:solidFill>
      <a:schemeClr val="accent5"/>
    </a:solidFill>
    <a:ln>
      <a:solidFill>
        <a:schemeClr val="tx1"/>
      </a:solidFill>
    </a:ln>
  </c:spPr>
  <c:txPr>
    <a:bodyPr/>
    <a:lstStyle/>
    <a:p>
      <a:pPr>
        <a:defRPr sz="1800"/>
      </a:pPr>
      <a:endParaRPr lang="en-US"/>
    </a:p>
  </c:txPr>
  <c:externalData r:id="rId1">
    <c:autoUpdate val="0"/>
  </c:externalData>
</c:chartSpace>
</file>

<file path=ppt/charts/chart4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5375951981412159"/>
          <c:y val="4.1227172027225409E-2"/>
          <c:w val="0.58036702379415683"/>
          <c:h val="0.85598846923795546"/>
        </c:manualLayout>
      </c:layout>
      <c:barChart>
        <c:barDir val="col"/>
        <c:grouping val="clustered"/>
        <c:varyColors val="0"/>
        <c:ser>
          <c:idx val="0"/>
          <c:order val="0"/>
          <c:tx>
            <c:strRef>
              <c:f>Sheet1!$B$1</c:f>
              <c:strCache>
                <c:ptCount val="1"/>
                <c:pt idx="0">
                  <c:v>Allegany</c:v>
                </c:pt>
              </c:strCache>
            </c:strRef>
          </c:tx>
          <c:invertIfNegative val="0"/>
          <c:dLbls>
            <c:dLbl>
              <c:idx val="1"/>
              <c:layout>
                <c:manualLayout>
                  <c:x val="-8.1967213114754103E-3"/>
                  <c:y val="2.185792349726776E-2"/>
                </c:manualLayout>
              </c:layout>
              <c:showLegendKey val="0"/>
              <c:showVal val="1"/>
              <c:showCatName val="0"/>
              <c:showSerName val="0"/>
              <c:showPercent val="0"/>
              <c:showBubbleSize val="0"/>
            </c:dLbl>
            <c:dLbl>
              <c:idx val="2"/>
              <c:layout>
                <c:manualLayout>
                  <c:x val="6.2841530054644809E-2"/>
                  <c:y val="2.7322404371584699E-3"/>
                </c:manualLayout>
              </c:layout>
              <c:showLegendKey val="0"/>
              <c:showVal val="1"/>
              <c:showCatName val="0"/>
              <c:showSerName val="0"/>
              <c:showPercent val="0"/>
              <c:showBubbleSize val="0"/>
            </c:dLbl>
            <c:showLegendKey val="0"/>
            <c:showVal val="1"/>
            <c:showCatName val="0"/>
            <c:showSerName val="0"/>
            <c:showPercent val="0"/>
            <c:showBubbleSize val="0"/>
            <c:showLeaderLines val="0"/>
          </c:dLbls>
          <c:cat>
            <c:numRef>
              <c:f>Sheet1!$A$2:$A$4</c:f>
              <c:numCache>
                <c:formatCode>General</c:formatCode>
                <c:ptCount val="3"/>
                <c:pt idx="0">
                  <c:v>2017</c:v>
                </c:pt>
                <c:pt idx="1">
                  <c:v>2018</c:v>
                </c:pt>
                <c:pt idx="2">
                  <c:v>2019</c:v>
                </c:pt>
              </c:numCache>
            </c:numRef>
          </c:cat>
          <c:val>
            <c:numRef>
              <c:f>Sheet1!$B$2:$B$4</c:f>
              <c:numCache>
                <c:formatCode>0%</c:formatCode>
                <c:ptCount val="3"/>
                <c:pt idx="0">
                  <c:v>0.32</c:v>
                </c:pt>
                <c:pt idx="1">
                  <c:v>0.35</c:v>
                </c:pt>
                <c:pt idx="2">
                  <c:v>0.38</c:v>
                </c:pt>
              </c:numCache>
            </c:numRef>
          </c:val>
        </c:ser>
        <c:ser>
          <c:idx val="1"/>
          <c:order val="1"/>
          <c:tx>
            <c:strRef>
              <c:f>Sheet1!$C$1</c:f>
              <c:strCache>
                <c:ptCount val="1"/>
                <c:pt idx="0">
                  <c:v>Caroline</c:v>
                </c:pt>
              </c:strCache>
            </c:strRef>
          </c:tx>
          <c:spPr>
            <a:solidFill>
              <a:srgbClr val="C00000"/>
            </a:solidFill>
          </c:spPr>
          <c:invertIfNegative val="0"/>
          <c:dLbls>
            <c:dLbl>
              <c:idx val="2"/>
              <c:layout>
                <c:manualLayout>
                  <c:x val="-7.1038251366120214E-2"/>
                  <c:y val="1.912568306010929E-2"/>
                </c:manualLayout>
              </c:layout>
              <c:showLegendKey val="0"/>
              <c:showVal val="1"/>
              <c:showCatName val="0"/>
              <c:showSerName val="0"/>
              <c:showPercent val="0"/>
              <c:showBubbleSize val="0"/>
            </c:dLbl>
            <c:showLegendKey val="0"/>
            <c:showVal val="1"/>
            <c:showCatName val="0"/>
            <c:showSerName val="0"/>
            <c:showPercent val="0"/>
            <c:showBubbleSize val="0"/>
            <c:showLeaderLines val="0"/>
          </c:dLbls>
          <c:cat>
            <c:numRef>
              <c:f>Sheet1!$A$2:$A$4</c:f>
              <c:numCache>
                <c:formatCode>General</c:formatCode>
                <c:ptCount val="3"/>
                <c:pt idx="0">
                  <c:v>2017</c:v>
                </c:pt>
                <c:pt idx="1">
                  <c:v>2018</c:v>
                </c:pt>
                <c:pt idx="2">
                  <c:v>2019</c:v>
                </c:pt>
              </c:numCache>
            </c:numRef>
          </c:cat>
          <c:val>
            <c:numRef>
              <c:f>Sheet1!$C$2:$C$4</c:f>
              <c:numCache>
                <c:formatCode>0%</c:formatCode>
                <c:ptCount val="3"/>
                <c:pt idx="0">
                  <c:v>0.35</c:v>
                </c:pt>
                <c:pt idx="1">
                  <c:v>0.37</c:v>
                </c:pt>
                <c:pt idx="2">
                  <c:v>0.38</c:v>
                </c:pt>
              </c:numCache>
            </c:numRef>
          </c:val>
        </c:ser>
        <c:ser>
          <c:idx val="2"/>
          <c:order val="2"/>
          <c:tx>
            <c:strRef>
              <c:f>Sheet1!$D$1</c:f>
              <c:strCache>
                <c:ptCount val="1"/>
                <c:pt idx="0">
                  <c:v>Worcester</c:v>
                </c:pt>
              </c:strCache>
            </c:strRef>
          </c:tx>
          <c:invertIfNegative val="0"/>
          <c:dLbls>
            <c:dLbl>
              <c:idx val="1"/>
              <c:layout>
                <c:manualLayout>
                  <c:x val="6.5573770491803282E-2"/>
                  <c:y val="8.1967213114754092E-2"/>
                </c:manualLayout>
              </c:layout>
              <c:showLegendKey val="0"/>
              <c:showVal val="1"/>
              <c:showCatName val="0"/>
              <c:showSerName val="0"/>
              <c:showPercent val="0"/>
              <c:showBubbleSize val="0"/>
            </c:dLbl>
            <c:showLegendKey val="0"/>
            <c:showVal val="1"/>
            <c:showCatName val="0"/>
            <c:showSerName val="0"/>
            <c:showPercent val="0"/>
            <c:showBubbleSize val="0"/>
            <c:showLeaderLines val="0"/>
          </c:dLbls>
          <c:cat>
            <c:numRef>
              <c:f>Sheet1!$A$2:$A$4</c:f>
              <c:numCache>
                <c:formatCode>General</c:formatCode>
                <c:ptCount val="3"/>
                <c:pt idx="0">
                  <c:v>2017</c:v>
                </c:pt>
                <c:pt idx="1">
                  <c:v>2018</c:v>
                </c:pt>
                <c:pt idx="2">
                  <c:v>2019</c:v>
                </c:pt>
              </c:numCache>
            </c:numRef>
          </c:cat>
          <c:val>
            <c:numRef>
              <c:f>Sheet1!$D$2:$D$4</c:f>
              <c:numCache>
                <c:formatCode>0%</c:formatCode>
                <c:ptCount val="3"/>
                <c:pt idx="0">
                  <c:v>0.28999999999999998</c:v>
                </c:pt>
                <c:pt idx="1">
                  <c:v>0.31</c:v>
                </c:pt>
                <c:pt idx="2">
                  <c:v>0.33</c:v>
                </c:pt>
              </c:numCache>
            </c:numRef>
          </c:val>
        </c:ser>
        <c:ser>
          <c:idx val="3"/>
          <c:order val="3"/>
          <c:tx>
            <c:strRef>
              <c:f>Sheet1!$E$1</c:f>
              <c:strCache>
                <c:ptCount val="1"/>
                <c:pt idx="0">
                  <c:v>Garrett</c:v>
                </c:pt>
              </c:strCache>
            </c:strRef>
          </c:tx>
          <c:spPr>
            <a:solidFill>
              <a:srgbClr val="0070C0"/>
            </a:solidFill>
          </c:spPr>
          <c:invertIfNegative val="0"/>
          <c:dLbls>
            <c:showLegendKey val="0"/>
            <c:showVal val="1"/>
            <c:showCatName val="0"/>
            <c:showSerName val="0"/>
            <c:showPercent val="0"/>
            <c:showBubbleSize val="0"/>
            <c:showLeaderLines val="0"/>
          </c:dLbls>
          <c:cat>
            <c:numRef>
              <c:f>Sheet1!$A$2:$A$4</c:f>
              <c:numCache>
                <c:formatCode>General</c:formatCode>
                <c:ptCount val="3"/>
                <c:pt idx="0">
                  <c:v>2017</c:v>
                </c:pt>
                <c:pt idx="1">
                  <c:v>2018</c:v>
                </c:pt>
                <c:pt idx="2">
                  <c:v>2019</c:v>
                </c:pt>
              </c:numCache>
            </c:numRef>
          </c:cat>
          <c:val>
            <c:numRef>
              <c:f>Sheet1!$E$2:$E$4</c:f>
              <c:numCache>
                <c:formatCode>0%</c:formatCode>
                <c:ptCount val="3"/>
                <c:pt idx="0">
                  <c:v>0.31</c:v>
                </c:pt>
                <c:pt idx="1">
                  <c:v>0.31</c:v>
                </c:pt>
                <c:pt idx="2">
                  <c:v>0.35</c:v>
                </c:pt>
              </c:numCache>
            </c:numRef>
          </c:val>
        </c:ser>
        <c:dLbls>
          <c:showLegendKey val="0"/>
          <c:showVal val="0"/>
          <c:showCatName val="0"/>
          <c:showSerName val="0"/>
          <c:showPercent val="0"/>
          <c:showBubbleSize val="0"/>
        </c:dLbls>
        <c:gapWidth val="150"/>
        <c:axId val="134386432"/>
        <c:axId val="134387968"/>
      </c:barChart>
      <c:catAx>
        <c:axId val="134386432"/>
        <c:scaling>
          <c:orientation val="minMax"/>
        </c:scaling>
        <c:delete val="0"/>
        <c:axPos val="b"/>
        <c:numFmt formatCode="General" sourceLinked="1"/>
        <c:majorTickMark val="out"/>
        <c:minorTickMark val="none"/>
        <c:tickLblPos val="nextTo"/>
        <c:crossAx val="134387968"/>
        <c:crosses val="autoZero"/>
        <c:auto val="1"/>
        <c:lblAlgn val="ctr"/>
        <c:lblOffset val="100"/>
        <c:noMultiLvlLbl val="0"/>
      </c:catAx>
      <c:valAx>
        <c:axId val="134387968"/>
        <c:scaling>
          <c:orientation val="minMax"/>
        </c:scaling>
        <c:delete val="0"/>
        <c:axPos val="l"/>
        <c:majorGridlines/>
        <c:numFmt formatCode="0%" sourceLinked="1"/>
        <c:majorTickMark val="out"/>
        <c:minorTickMark val="none"/>
        <c:tickLblPos val="nextTo"/>
        <c:crossAx val="134386432"/>
        <c:crosses val="autoZero"/>
        <c:crossBetween val="between"/>
      </c:valAx>
      <c:spPr>
        <a:solidFill>
          <a:schemeClr val="accent2">
            <a:lumMod val="20000"/>
            <a:lumOff val="80000"/>
          </a:schemeClr>
        </a:solidFill>
      </c:spPr>
    </c:plotArea>
    <c:legend>
      <c:legendPos val="r"/>
      <c:legendEntry>
        <c:idx val="0"/>
        <c:txPr>
          <a:bodyPr/>
          <a:lstStyle/>
          <a:p>
            <a:pPr>
              <a:defRPr b="1"/>
            </a:pPr>
            <a:endParaRPr lang="en-US"/>
          </a:p>
        </c:txPr>
      </c:legendEntry>
      <c:legendEntry>
        <c:idx val="1"/>
        <c:txPr>
          <a:bodyPr/>
          <a:lstStyle/>
          <a:p>
            <a:pPr>
              <a:defRPr b="1"/>
            </a:pPr>
            <a:endParaRPr lang="en-US"/>
          </a:p>
        </c:txPr>
      </c:legendEntry>
      <c:legendEntry>
        <c:idx val="2"/>
        <c:txPr>
          <a:bodyPr/>
          <a:lstStyle/>
          <a:p>
            <a:pPr>
              <a:defRPr b="1"/>
            </a:pPr>
            <a:endParaRPr lang="en-US"/>
          </a:p>
        </c:txPr>
      </c:legendEntry>
      <c:legendEntry>
        <c:idx val="3"/>
        <c:txPr>
          <a:bodyPr/>
          <a:lstStyle/>
          <a:p>
            <a:pPr>
              <a:defRPr b="1"/>
            </a:pPr>
            <a:endParaRPr lang="en-US"/>
          </a:p>
        </c:txPr>
      </c:legendEntry>
      <c:layout>
        <c:manualLayout>
          <c:xMode val="edge"/>
          <c:yMode val="edge"/>
          <c:x val="0.71773310098532761"/>
          <c:y val="3.2571748203605699E-2"/>
          <c:w val="0.27253915841165016"/>
          <c:h val="0.2863482638440687"/>
        </c:manualLayout>
      </c:layout>
      <c:overlay val="0"/>
    </c:legend>
    <c:plotVisOnly val="1"/>
    <c:dispBlanksAs val="gap"/>
    <c:showDLblsOverMax val="0"/>
  </c:chart>
  <c:spPr>
    <a:solidFill>
      <a:schemeClr val="accent5"/>
    </a:solidFill>
    <a:ln>
      <a:solidFill>
        <a:schemeClr val="tx1"/>
      </a:solidFill>
    </a:ln>
  </c:spPr>
  <c:txPr>
    <a:bodyPr/>
    <a:lstStyle/>
    <a:p>
      <a:pPr>
        <a:defRPr sz="1800"/>
      </a:pPr>
      <a:endParaRPr lang="en-US"/>
    </a:p>
  </c:txPr>
  <c:externalData r:id="rId1">
    <c:autoUpdate val="0"/>
  </c:externalData>
</c:chartSpace>
</file>

<file path=ppt/charts/chart4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Maryland</c:v>
                </c:pt>
              </c:strCache>
            </c:strRef>
          </c:tx>
          <c:invertIfNegative val="0"/>
          <c:dLbls>
            <c:showLegendKey val="0"/>
            <c:showVal val="1"/>
            <c:showCatName val="0"/>
            <c:showSerName val="0"/>
            <c:showPercent val="0"/>
            <c:showBubbleSize val="0"/>
            <c:showLeaderLines val="0"/>
          </c:dLbls>
          <c:cat>
            <c:numRef>
              <c:f>Sheet1!$A$2:$A$3</c:f>
              <c:numCache>
                <c:formatCode>General</c:formatCode>
                <c:ptCount val="2"/>
                <c:pt idx="0">
                  <c:v>2014</c:v>
                </c:pt>
                <c:pt idx="1">
                  <c:v>2016</c:v>
                </c:pt>
              </c:numCache>
            </c:numRef>
          </c:cat>
          <c:val>
            <c:numRef>
              <c:f>Sheet1!$B$2:$B$3</c:f>
              <c:numCache>
                <c:formatCode>General</c:formatCode>
                <c:ptCount val="2"/>
                <c:pt idx="0">
                  <c:v>16.399999999999999</c:v>
                </c:pt>
                <c:pt idx="1">
                  <c:v>14.4</c:v>
                </c:pt>
              </c:numCache>
            </c:numRef>
          </c:val>
        </c:ser>
        <c:ser>
          <c:idx val="1"/>
          <c:order val="1"/>
          <c:tx>
            <c:strRef>
              <c:f>Sheet1!$C$1</c:f>
              <c:strCache>
                <c:ptCount val="1"/>
                <c:pt idx="0">
                  <c:v>Garrett County</c:v>
                </c:pt>
              </c:strCache>
            </c:strRef>
          </c:tx>
          <c:spPr>
            <a:solidFill>
              <a:srgbClr val="0070C0"/>
            </a:solidFill>
          </c:spPr>
          <c:invertIfNegative val="0"/>
          <c:dLbls>
            <c:showLegendKey val="0"/>
            <c:showVal val="1"/>
            <c:showCatName val="0"/>
            <c:showSerName val="0"/>
            <c:showPercent val="0"/>
            <c:showBubbleSize val="0"/>
            <c:showLeaderLines val="0"/>
          </c:dLbls>
          <c:cat>
            <c:numRef>
              <c:f>Sheet1!$A$2:$A$3</c:f>
              <c:numCache>
                <c:formatCode>General</c:formatCode>
                <c:ptCount val="2"/>
                <c:pt idx="0">
                  <c:v>2014</c:v>
                </c:pt>
                <c:pt idx="1">
                  <c:v>2016</c:v>
                </c:pt>
              </c:numCache>
            </c:numRef>
          </c:cat>
          <c:val>
            <c:numRef>
              <c:f>Sheet1!$C$2:$C$3</c:f>
              <c:numCache>
                <c:formatCode>General</c:formatCode>
                <c:ptCount val="2"/>
                <c:pt idx="0">
                  <c:v>33</c:v>
                </c:pt>
                <c:pt idx="1">
                  <c:v>26.6</c:v>
                </c:pt>
              </c:numCache>
            </c:numRef>
          </c:val>
        </c:ser>
        <c:dLbls>
          <c:showLegendKey val="0"/>
          <c:showVal val="0"/>
          <c:showCatName val="0"/>
          <c:showSerName val="0"/>
          <c:showPercent val="0"/>
          <c:showBubbleSize val="0"/>
        </c:dLbls>
        <c:gapWidth val="150"/>
        <c:axId val="134519424"/>
        <c:axId val="134529408"/>
      </c:barChart>
      <c:catAx>
        <c:axId val="134519424"/>
        <c:scaling>
          <c:orientation val="minMax"/>
        </c:scaling>
        <c:delete val="0"/>
        <c:axPos val="b"/>
        <c:numFmt formatCode="General" sourceLinked="1"/>
        <c:majorTickMark val="out"/>
        <c:minorTickMark val="none"/>
        <c:tickLblPos val="nextTo"/>
        <c:crossAx val="134529408"/>
        <c:crosses val="autoZero"/>
        <c:auto val="1"/>
        <c:lblAlgn val="ctr"/>
        <c:lblOffset val="100"/>
        <c:noMultiLvlLbl val="0"/>
      </c:catAx>
      <c:valAx>
        <c:axId val="134529408"/>
        <c:scaling>
          <c:orientation val="minMax"/>
        </c:scaling>
        <c:delete val="0"/>
        <c:axPos val="l"/>
        <c:majorGridlines/>
        <c:numFmt formatCode="General" sourceLinked="1"/>
        <c:majorTickMark val="out"/>
        <c:minorTickMark val="none"/>
        <c:tickLblPos val="nextTo"/>
        <c:crossAx val="134519424"/>
        <c:crosses val="autoZero"/>
        <c:crossBetween val="between"/>
      </c:valAx>
      <c:spPr>
        <a:solidFill>
          <a:schemeClr val="accent2">
            <a:lumMod val="20000"/>
            <a:lumOff val="80000"/>
          </a:schemeClr>
        </a:solidFill>
      </c:spPr>
    </c:plotArea>
    <c:legend>
      <c:legendPos val="r"/>
      <c:legendEntry>
        <c:idx val="0"/>
        <c:txPr>
          <a:bodyPr/>
          <a:lstStyle/>
          <a:p>
            <a:pPr>
              <a:defRPr sz="2000" b="1"/>
            </a:pPr>
            <a:endParaRPr lang="en-US"/>
          </a:p>
        </c:txPr>
      </c:legendEntry>
      <c:legendEntry>
        <c:idx val="1"/>
        <c:txPr>
          <a:bodyPr/>
          <a:lstStyle/>
          <a:p>
            <a:pPr>
              <a:defRPr sz="2000" b="1"/>
            </a:pPr>
            <a:endParaRPr lang="en-US"/>
          </a:p>
        </c:txPr>
      </c:legendEntry>
      <c:overlay val="0"/>
    </c:legend>
    <c:plotVisOnly val="1"/>
    <c:dispBlanksAs val="gap"/>
    <c:showDLblsOverMax val="0"/>
  </c:chart>
  <c:spPr>
    <a:solidFill>
      <a:schemeClr val="accent5"/>
    </a:solidFill>
  </c:spPr>
  <c:txPr>
    <a:bodyPr/>
    <a:lstStyle/>
    <a:p>
      <a:pPr>
        <a:defRPr sz="1800"/>
      </a:pPr>
      <a:endParaRPr lang="en-US"/>
    </a:p>
  </c:txPr>
  <c:externalData r:id="rId1">
    <c:autoUpdate val="0"/>
  </c:externalData>
</c:chartSpace>
</file>

<file path=ppt/charts/chart4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Maryland</c:v>
                </c:pt>
              </c:strCache>
            </c:strRef>
          </c:tx>
          <c:invertIfNegative val="0"/>
          <c:dLbls>
            <c:showLegendKey val="0"/>
            <c:showVal val="1"/>
            <c:showCatName val="0"/>
            <c:showSerName val="0"/>
            <c:showPercent val="0"/>
            <c:showBubbleSize val="0"/>
            <c:showLeaderLines val="0"/>
          </c:dLbls>
          <c:cat>
            <c:numRef>
              <c:f>Sheet1!$A$2:$A$3</c:f>
              <c:numCache>
                <c:formatCode>General</c:formatCode>
                <c:ptCount val="2"/>
                <c:pt idx="0">
                  <c:v>2014</c:v>
                </c:pt>
                <c:pt idx="1">
                  <c:v>2016</c:v>
                </c:pt>
              </c:numCache>
            </c:numRef>
          </c:cat>
          <c:val>
            <c:numRef>
              <c:f>Sheet1!$B$2:$B$3</c:f>
              <c:numCache>
                <c:formatCode>General</c:formatCode>
                <c:ptCount val="2"/>
                <c:pt idx="0">
                  <c:v>11.5</c:v>
                </c:pt>
                <c:pt idx="1">
                  <c:v>12.6</c:v>
                </c:pt>
              </c:numCache>
            </c:numRef>
          </c:val>
        </c:ser>
        <c:ser>
          <c:idx val="1"/>
          <c:order val="1"/>
          <c:tx>
            <c:strRef>
              <c:f>Sheet1!$C$1</c:f>
              <c:strCache>
                <c:ptCount val="1"/>
                <c:pt idx="0">
                  <c:v>Garrett</c:v>
                </c:pt>
              </c:strCache>
            </c:strRef>
          </c:tx>
          <c:spPr>
            <a:solidFill>
              <a:srgbClr val="0070C0"/>
            </a:solidFill>
          </c:spPr>
          <c:invertIfNegative val="0"/>
          <c:dLbls>
            <c:showLegendKey val="0"/>
            <c:showVal val="1"/>
            <c:showCatName val="0"/>
            <c:showSerName val="0"/>
            <c:showPercent val="0"/>
            <c:showBubbleSize val="0"/>
            <c:showLeaderLines val="0"/>
          </c:dLbls>
          <c:cat>
            <c:numRef>
              <c:f>Sheet1!$A$2:$A$3</c:f>
              <c:numCache>
                <c:formatCode>General</c:formatCode>
                <c:ptCount val="2"/>
                <c:pt idx="0">
                  <c:v>2014</c:v>
                </c:pt>
                <c:pt idx="1">
                  <c:v>2016</c:v>
                </c:pt>
              </c:numCache>
            </c:numRef>
          </c:cat>
          <c:val>
            <c:numRef>
              <c:f>Sheet1!$C$2:$C$3</c:f>
              <c:numCache>
                <c:formatCode>General</c:formatCode>
                <c:ptCount val="2"/>
                <c:pt idx="0">
                  <c:v>16</c:v>
                </c:pt>
                <c:pt idx="1">
                  <c:v>13.5</c:v>
                </c:pt>
              </c:numCache>
            </c:numRef>
          </c:val>
        </c:ser>
        <c:dLbls>
          <c:showLegendKey val="0"/>
          <c:showVal val="0"/>
          <c:showCatName val="0"/>
          <c:showSerName val="0"/>
          <c:showPercent val="0"/>
          <c:showBubbleSize val="0"/>
        </c:dLbls>
        <c:gapWidth val="150"/>
        <c:axId val="134434176"/>
        <c:axId val="134440064"/>
      </c:barChart>
      <c:catAx>
        <c:axId val="134434176"/>
        <c:scaling>
          <c:orientation val="minMax"/>
        </c:scaling>
        <c:delete val="0"/>
        <c:axPos val="b"/>
        <c:numFmt formatCode="General" sourceLinked="1"/>
        <c:majorTickMark val="out"/>
        <c:minorTickMark val="none"/>
        <c:tickLblPos val="nextTo"/>
        <c:crossAx val="134440064"/>
        <c:crosses val="autoZero"/>
        <c:auto val="1"/>
        <c:lblAlgn val="ctr"/>
        <c:lblOffset val="100"/>
        <c:noMultiLvlLbl val="0"/>
      </c:catAx>
      <c:valAx>
        <c:axId val="134440064"/>
        <c:scaling>
          <c:orientation val="minMax"/>
        </c:scaling>
        <c:delete val="0"/>
        <c:axPos val="l"/>
        <c:majorGridlines/>
        <c:numFmt formatCode="General" sourceLinked="1"/>
        <c:majorTickMark val="out"/>
        <c:minorTickMark val="none"/>
        <c:tickLblPos val="nextTo"/>
        <c:crossAx val="134434176"/>
        <c:crosses val="autoZero"/>
        <c:crossBetween val="between"/>
      </c:valAx>
      <c:spPr>
        <a:solidFill>
          <a:schemeClr val="accent2">
            <a:lumMod val="20000"/>
            <a:lumOff val="80000"/>
          </a:schemeClr>
        </a:solidFill>
      </c:spPr>
    </c:plotArea>
    <c:legend>
      <c:legendPos val="r"/>
      <c:layout>
        <c:manualLayout>
          <c:xMode val="edge"/>
          <c:yMode val="edge"/>
          <c:x val="0.81702887139107616"/>
          <c:y val="5.8120887063030167E-2"/>
          <c:w val="0.17324890638670165"/>
          <c:h val="0.15912054471451939"/>
        </c:manualLayout>
      </c:layout>
      <c:overlay val="0"/>
      <c:txPr>
        <a:bodyPr/>
        <a:lstStyle/>
        <a:p>
          <a:pPr>
            <a:defRPr sz="2400" b="1"/>
          </a:pPr>
          <a:endParaRPr lang="en-US"/>
        </a:p>
      </c:txPr>
    </c:legend>
    <c:plotVisOnly val="1"/>
    <c:dispBlanksAs val="gap"/>
    <c:showDLblsOverMax val="0"/>
  </c:chart>
  <c:spPr>
    <a:solidFill>
      <a:schemeClr val="accent5"/>
    </a:solidFill>
  </c:spPr>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5375955289349702"/>
          <c:y val="4.1227172027225409E-2"/>
          <c:w val="0.64867295913965817"/>
          <c:h val="0.85598846923795546"/>
        </c:manualLayout>
      </c:layout>
      <c:barChart>
        <c:barDir val="col"/>
        <c:grouping val="clustered"/>
        <c:varyColors val="0"/>
        <c:ser>
          <c:idx val="0"/>
          <c:order val="0"/>
          <c:tx>
            <c:strRef>
              <c:f>Sheet1!$B$1</c:f>
              <c:strCache>
                <c:ptCount val="1"/>
                <c:pt idx="0">
                  <c:v>Allegany</c:v>
                </c:pt>
              </c:strCache>
            </c:strRef>
          </c:tx>
          <c:invertIfNegative val="0"/>
          <c:dLbls>
            <c:showLegendKey val="0"/>
            <c:showVal val="1"/>
            <c:showCatName val="0"/>
            <c:showSerName val="0"/>
            <c:showPercent val="0"/>
            <c:showBubbleSize val="0"/>
            <c:showLeaderLines val="0"/>
          </c:dLbls>
          <c:cat>
            <c:numRef>
              <c:f>Sheet1!$A$2:$A$4</c:f>
              <c:numCache>
                <c:formatCode>General</c:formatCode>
                <c:ptCount val="3"/>
                <c:pt idx="0">
                  <c:v>2017</c:v>
                </c:pt>
                <c:pt idx="1">
                  <c:v>2018</c:v>
                </c:pt>
                <c:pt idx="2">
                  <c:v>2019</c:v>
                </c:pt>
              </c:numCache>
            </c:numRef>
          </c:cat>
          <c:val>
            <c:numRef>
              <c:f>Sheet1!$B$2:$B$4</c:f>
              <c:numCache>
                <c:formatCode>0%</c:formatCode>
                <c:ptCount val="3"/>
                <c:pt idx="0">
                  <c:v>0.08</c:v>
                </c:pt>
                <c:pt idx="1">
                  <c:v>0.06</c:v>
                </c:pt>
                <c:pt idx="2">
                  <c:v>0.06</c:v>
                </c:pt>
              </c:numCache>
            </c:numRef>
          </c:val>
        </c:ser>
        <c:ser>
          <c:idx val="1"/>
          <c:order val="1"/>
          <c:tx>
            <c:strRef>
              <c:f>Sheet1!$C$1</c:f>
              <c:strCache>
                <c:ptCount val="1"/>
                <c:pt idx="0">
                  <c:v>Caroline</c:v>
                </c:pt>
              </c:strCache>
            </c:strRef>
          </c:tx>
          <c:spPr>
            <a:solidFill>
              <a:srgbClr val="C00000"/>
            </a:solidFill>
          </c:spPr>
          <c:invertIfNegative val="0"/>
          <c:dLbls>
            <c:showLegendKey val="0"/>
            <c:showVal val="1"/>
            <c:showCatName val="0"/>
            <c:showSerName val="0"/>
            <c:showPercent val="0"/>
            <c:showBubbleSize val="0"/>
            <c:showLeaderLines val="0"/>
          </c:dLbls>
          <c:cat>
            <c:numRef>
              <c:f>Sheet1!$A$2:$A$4</c:f>
              <c:numCache>
                <c:formatCode>General</c:formatCode>
                <c:ptCount val="3"/>
                <c:pt idx="0">
                  <c:v>2017</c:v>
                </c:pt>
                <c:pt idx="1">
                  <c:v>2018</c:v>
                </c:pt>
                <c:pt idx="2">
                  <c:v>2019</c:v>
                </c:pt>
              </c:numCache>
            </c:numRef>
          </c:cat>
          <c:val>
            <c:numRef>
              <c:f>Sheet1!$C$2:$C$4</c:f>
              <c:numCache>
                <c:formatCode>0%</c:formatCode>
                <c:ptCount val="3"/>
                <c:pt idx="0">
                  <c:v>0.11</c:v>
                </c:pt>
                <c:pt idx="1">
                  <c:v>0.09</c:v>
                </c:pt>
                <c:pt idx="2">
                  <c:v>0.09</c:v>
                </c:pt>
              </c:numCache>
            </c:numRef>
          </c:val>
        </c:ser>
        <c:ser>
          <c:idx val="2"/>
          <c:order val="2"/>
          <c:tx>
            <c:strRef>
              <c:f>Sheet1!$D$1</c:f>
              <c:strCache>
                <c:ptCount val="1"/>
                <c:pt idx="0">
                  <c:v>Worcester</c:v>
                </c:pt>
              </c:strCache>
            </c:strRef>
          </c:tx>
          <c:invertIfNegative val="0"/>
          <c:dLbls>
            <c:showLegendKey val="0"/>
            <c:showVal val="1"/>
            <c:showCatName val="0"/>
            <c:showSerName val="0"/>
            <c:showPercent val="0"/>
            <c:showBubbleSize val="0"/>
            <c:showLeaderLines val="0"/>
          </c:dLbls>
          <c:cat>
            <c:numRef>
              <c:f>Sheet1!$A$2:$A$4</c:f>
              <c:numCache>
                <c:formatCode>General</c:formatCode>
                <c:ptCount val="3"/>
                <c:pt idx="0">
                  <c:v>2017</c:v>
                </c:pt>
                <c:pt idx="1">
                  <c:v>2018</c:v>
                </c:pt>
                <c:pt idx="2">
                  <c:v>2019</c:v>
                </c:pt>
              </c:numCache>
            </c:numRef>
          </c:cat>
          <c:val>
            <c:numRef>
              <c:f>Sheet1!$D$2:$D$4</c:f>
              <c:numCache>
                <c:formatCode>0%</c:formatCode>
                <c:ptCount val="3"/>
                <c:pt idx="0">
                  <c:v>0.1</c:v>
                </c:pt>
                <c:pt idx="1">
                  <c:v>0.08</c:v>
                </c:pt>
                <c:pt idx="2">
                  <c:v>7.0000000000000007E-2</c:v>
                </c:pt>
              </c:numCache>
            </c:numRef>
          </c:val>
        </c:ser>
        <c:ser>
          <c:idx val="3"/>
          <c:order val="3"/>
          <c:tx>
            <c:strRef>
              <c:f>Sheet1!$E$1</c:f>
              <c:strCache>
                <c:ptCount val="1"/>
                <c:pt idx="0">
                  <c:v>Garrett</c:v>
                </c:pt>
              </c:strCache>
            </c:strRef>
          </c:tx>
          <c:spPr>
            <a:solidFill>
              <a:srgbClr val="0070C0"/>
            </a:solidFill>
          </c:spPr>
          <c:invertIfNegative val="0"/>
          <c:dLbls>
            <c:dLbl>
              <c:idx val="1"/>
              <c:layout>
                <c:manualLayout>
                  <c:x val="4.3715856399435565E-2"/>
                  <c:y val="-2.7118644067796612E-3"/>
                </c:manualLayout>
              </c:layout>
              <c:showLegendKey val="0"/>
              <c:showVal val="1"/>
              <c:showCatName val="0"/>
              <c:showSerName val="0"/>
              <c:showPercent val="0"/>
              <c:showBubbleSize val="0"/>
            </c:dLbl>
            <c:dLbl>
              <c:idx val="2"/>
              <c:layout>
                <c:manualLayout>
                  <c:x val="4.0983615374470844E-2"/>
                  <c:y val="5.4237288135593219E-2"/>
                </c:manualLayout>
              </c:layout>
              <c:showLegendKey val="0"/>
              <c:showVal val="1"/>
              <c:showCatName val="0"/>
              <c:showSerName val="0"/>
              <c:showPercent val="0"/>
              <c:showBubbleSize val="0"/>
            </c:dLbl>
            <c:showLegendKey val="0"/>
            <c:showVal val="1"/>
            <c:showCatName val="0"/>
            <c:showSerName val="0"/>
            <c:showPercent val="0"/>
            <c:showBubbleSize val="0"/>
            <c:showLeaderLines val="0"/>
          </c:dLbls>
          <c:cat>
            <c:numRef>
              <c:f>Sheet1!$A$2:$A$4</c:f>
              <c:numCache>
                <c:formatCode>General</c:formatCode>
                <c:ptCount val="3"/>
                <c:pt idx="0">
                  <c:v>2017</c:v>
                </c:pt>
                <c:pt idx="1">
                  <c:v>2018</c:v>
                </c:pt>
                <c:pt idx="2">
                  <c:v>2019</c:v>
                </c:pt>
              </c:numCache>
            </c:numRef>
          </c:cat>
          <c:val>
            <c:numRef>
              <c:f>Sheet1!$E$2:$E$4</c:f>
              <c:numCache>
                <c:formatCode>0%</c:formatCode>
                <c:ptCount val="3"/>
                <c:pt idx="0">
                  <c:v>0.09</c:v>
                </c:pt>
                <c:pt idx="1">
                  <c:v>0.08</c:v>
                </c:pt>
                <c:pt idx="2">
                  <c:v>7.0000000000000007E-2</c:v>
                </c:pt>
              </c:numCache>
            </c:numRef>
          </c:val>
        </c:ser>
        <c:dLbls>
          <c:showLegendKey val="0"/>
          <c:showVal val="0"/>
          <c:showCatName val="0"/>
          <c:showSerName val="0"/>
          <c:showPercent val="0"/>
          <c:showBubbleSize val="0"/>
        </c:dLbls>
        <c:gapWidth val="150"/>
        <c:axId val="61219200"/>
        <c:axId val="61220736"/>
      </c:barChart>
      <c:catAx>
        <c:axId val="61219200"/>
        <c:scaling>
          <c:orientation val="minMax"/>
        </c:scaling>
        <c:delete val="0"/>
        <c:axPos val="b"/>
        <c:numFmt formatCode="General" sourceLinked="1"/>
        <c:majorTickMark val="out"/>
        <c:minorTickMark val="none"/>
        <c:tickLblPos val="nextTo"/>
        <c:crossAx val="61220736"/>
        <c:crosses val="autoZero"/>
        <c:auto val="1"/>
        <c:lblAlgn val="ctr"/>
        <c:lblOffset val="100"/>
        <c:noMultiLvlLbl val="0"/>
      </c:catAx>
      <c:valAx>
        <c:axId val="61220736"/>
        <c:scaling>
          <c:orientation val="minMax"/>
        </c:scaling>
        <c:delete val="0"/>
        <c:axPos val="l"/>
        <c:majorGridlines/>
        <c:numFmt formatCode="0%" sourceLinked="1"/>
        <c:majorTickMark val="out"/>
        <c:minorTickMark val="none"/>
        <c:tickLblPos val="nextTo"/>
        <c:crossAx val="61219200"/>
        <c:crosses val="autoZero"/>
        <c:crossBetween val="between"/>
      </c:valAx>
      <c:spPr>
        <a:solidFill>
          <a:schemeClr val="accent2">
            <a:lumMod val="20000"/>
            <a:lumOff val="80000"/>
          </a:schemeClr>
        </a:solidFill>
      </c:spPr>
    </c:plotArea>
    <c:legend>
      <c:legendPos val="r"/>
      <c:legendEntry>
        <c:idx val="0"/>
        <c:txPr>
          <a:bodyPr/>
          <a:lstStyle/>
          <a:p>
            <a:pPr>
              <a:defRPr b="1"/>
            </a:pPr>
            <a:endParaRPr lang="en-US"/>
          </a:p>
        </c:txPr>
      </c:legendEntry>
      <c:legendEntry>
        <c:idx val="1"/>
        <c:txPr>
          <a:bodyPr/>
          <a:lstStyle/>
          <a:p>
            <a:pPr>
              <a:defRPr b="1"/>
            </a:pPr>
            <a:endParaRPr lang="en-US"/>
          </a:p>
        </c:txPr>
      </c:legendEntry>
      <c:legendEntry>
        <c:idx val="2"/>
        <c:txPr>
          <a:bodyPr/>
          <a:lstStyle/>
          <a:p>
            <a:pPr>
              <a:defRPr b="1"/>
            </a:pPr>
            <a:endParaRPr lang="en-US"/>
          </a:p>
        </c:txPr>
      </c:legendEntry>
      <c:legendEntry>
        <c:idx val="3"/>
        <c:txPr>
          <a:bodyPr/>
          <a:lstStyle/>
          <a:p>
            <a:pPr>
              <a:defRPr b="1"/>
            </a:pPr>
            <a:endParaRPr lang="en-US"/>
          </a:p>
        </c:txPr>
      </c:legendEntry>
      <c:layout>
        <c:manualLayout>
          <c:xMode val="edge"/>
          <c:yMode val="edge"/>
          <c:x val="0.72319752230917822"/>
          <c:y val="2.4334178566662219E-2"/>
          <c:w val="0.27680247769082178"/>
          <c:h val="0.28421278526624849"/>
        </c:manualLayout>
      </c:layout>
      <c:overlay val="0"/>
    </c:legend>
    <c:plotVisOnly val="1"/>
    <c:dispBlanksAs val="gap"/>
    <c:showDLblsOverMax val="0"/>
  </c:chart>
  <c:spPr>
    <a:solidFill>
      <a:schemeClr val="accent5"/>
    </a:solidFill>
    <a:ln>
      <a:solidFill>
        <a:schemeClr val="tx1"/>
      </a:solidFill>
    </a:ln>
  </c:spPr>
  <c:txPr>
    <a:bodyPr/>
    <a:lstStyle/>
    <a:p>
      <a:pPr>
        <a:defRPr sz="18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Maryland</c:v>
                </c:pt>
              </c:strCache>
            </c:strRef>
          </c:tx>
          <c:invertIfNegative val="0"/>
          <c:dLbls>
            <c:showLegendKey val="0"/>
            <c:showVal val="1"/>
            <c:showCatName val="0"/>
            <c:showSerName val="0"/>
            <c:showPercent val="0"/>
            <c:showBubbleSize val="0"/>
            <c:showLeaderLines val="0"/>
          </c:dLbls>
          <c:cat>
            <c:numRef>
              <c:f>Sheet1!$A$2:$A$4</c:f>
              <c:numCache>
                <c:formatCode>General</c:formatCode>
                <c:ptCount val="3"/>
                <c:pt idx="0">
                  <c:v>2016</c:v>
                </c:pt>
                <c:pt idx="1">
                  <c:v>2017</c:v>
                </c:pt>
                <c:pt idx="2">
                  <c:v>2018</c:v>
                </c:pt>
              </c:numCache>
            </c:numRef>
          </c:cat>
          <c:val>
            <c:numRef>
              <c:f>Sheet1!$B$2:$B$4</c:f>
              <c:numCache>
                <c:formatCode>0.00%</c:formatCode>
                <c:ptCount val="3"/>
                <c:pt idx="0">
                  <c:v>8.5999999999999993E-2</c:v>
                </c:pt>
                <c:pt idx="1">
                  <c:v>8.8999999999999996E-2</c:v>
                </c:pt>
                <c:pt idx="2">
                  <c:v>8.8999999999999996E-2</c:v>
                </c:pt>
              </c:numCache>
            </c:numRef>
          </c:val>
        </c:ser>
        <c:ser>
          <c:idx val="1"/>
          <c:order val="1"/>
          <c:tx>
            <c:strRef>
              <c:f>Sheet1!$C$1</c:f>
              <c:strCache>
                <c:ptCount val="1"/>
                <c:pt idx="0">
                  <c:v>Garrett County</c:v>
                </c:pt>
              </c:strCache>
            </c:strRef>
          </c:tx>
          <c:spPr>
            <a:solidFill>
              <a:schemeClr val="accent4">
                <a:lumMod val="75000"/>
              </a:schemeClr>
            </a:solidFill>
          </c:spPr>
          <c:invertIfNegative val="0"/>
          <c:dLbls>
            <c:showLegendKey val="0"/>
            <c:showVal val="1"/>
            <c:showCatName val="0"/>
            <c:showSerName val="0"/>
            <c:showPercent val="0"/>
            <c:showBubbleSize val="0"/>
            <c:showLeaderLines val="0"/>
          </c:dLbls>
          <c:cat>
            <c:numRef>
              <c:f>Sheet1!$A$2:$A$4</c:f>
              <c:numCache>
                <c:formatCode>General</c:formatCode>
                <c:ptCount val="3"/>
                <c:pt idx="0">
                  <c:v>2016</c:v>
                </c:pt>
                <c:pt idx="1">
                  <c:v>2017</c:v>
                </c:pt>
                <c:pt idx="2">
                  <c:v>2018</c:v>
                </c:pt>
              </c:numCache>
            </c:numRef>
          </c:cat>
          <c:val>
            <c:numRef>
              <c:f>Sheet1!$C$2:$C$4</c:f>
              <c:numCache>
                <c:formatCode>0.00%</c:formatCode>
                <c:ptCount val="3"/>
                <c:pt idx="0">
                  <c:v>0.1</c:v>
                </c:pt>
                <c:pt idx="1">
                  <c:v>0.11</c:v>
                </c:pt>
                <c:pt idx="2">
                  <c:v>5.8000000000000003E-2</c:v>
                </c:pt>
              </c:numCache>
            </c:numRef>
          </c:val>
        </c:ser>
        <c:dLbls>
          <c:showLegendKey val="0"/>
          <c:showVal val="0"/>
          <c:showCatName val="0"/>
          <c:showSerName val="0"/>
          <c:showPercent val="0"/>
          <c:showBubbleSize val="0"/>
        </c:dLbls>
        <c:gapWidth val="150"/>
        <c:axId val="61262080"/>
        <c:axId val="61263872"/>
      </c:barChart>
      <c:catAx>
        <c:axId val="61262080"/>
        <c:scaling>
          <c:orientation val="minMax"/>
        </c:scaling>
        <c:delete val="0"/>
        <c:axPos val="b"/>
        <c:numFmt formatCode="General" sourceLinked="1"/>
        <c:majorTickMark val="out"/>
        <c:minorTickMark val="none"/>
        <c:tickLblPos val="nextTo"/>
        <c:crossAx val="61263872"/>
        <c:crosses val="autoZero"/>
        <c:auto val="1"/>
        <c:lblAlgn val="ctr"/>
        <c:lblOffset val="100"/>
        <c:noMultiLvlLbl val="0"/>
      </c:catAx>
      <c:valAx>
        <c:axId val="61263872"/>
        <c:scaling>
          <c:orientation val="minMax"/>
        </c:scaling>
        <c:delete val="0"/>
        <c:axPos val="l"/>
        <c:majorGridlines/>
        <c:numFmt formatCode="0.00%" sourceLinked="1"/>
        <c:majorTickMark val="out"/>
        <c:minorTickMark val="none"/>
        <c:tickLblPos val="nextTo"/>
        <c:crossAx val="61262080"/>
        <c:crosses val="autoZero"/>
        <c:crossBetween val="between"/>
      </c:valAx>
      <c:spPr>
        <a:solidFill>
          <a:schemeClr val="accent2">
            <a:lumMod val="20000"/>
            <a:lumOff val="80000"/>
          </a:schemeClr>
        </a:solidFill>
      </c:spPr>
    </c:plotArea>
    <c:legend>
      <c:legendPos val="r"/>
      <c:legendEntry>
        <c:idx val="0"/>
        <c:txPr>
          <a:bodyPr/>
          <a:lstStyle/>
          <a:p>
            <a:pPr>
              <a:defRPr sz="2400" b="1"/>
            </a:pPr>
            <a:endParaRPr lang="en-US"/>
          </a:p>
        </c:txPr>
      </c:legendEntry>
      <c:legendEntry>
        <c:idx val="1"/>
        <c:txPr>
          <a:bodyPr/>
          <a:lstStyle/>
          <a:p>
            <a:pPr>
              <a:defRPr sz="2400" b="1"/>
            </a:pPr>
            <a:endParaRPr lang="en-US"/>
          </a:p>
        </c:txPr>
      </c:legendEntry>
      <c:layout/>
      <c:overlay val="0"/>
    </c:legend>
    <c:plotVisOnly val="1"/>
    <c:dispBlanksAs val="gap"/>
    <c:showDLblsOverMax val="0"/>
  </c:chart>
  <c:spPr>
    <a:solidFill>
      <a:schemeClr val="accent5"/>
    </a:solidFill>
  </c:spPr>
  <c:txPr>
    <a:bodyPr/>
    <a:lstStyle/>
    <a:p>
      <a:pPr>
        <a:defRPr sz="1800"/>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Maryland</c:v>
                </c:pt>
              </c:strCache>
            </c:strRef>
          </c:tx>
          <c:invertIfNegative val="0"/>
          <c:dLbls>
            <c:showLegendKey val="0"/>
            <c:showVal val="1"/>
            <c:showCatName val="0"/>
            <c:showSerName val="0"/>
            <c:showPercent val="0"/>
            <c:showBubbleSize val="0"/>
            <c:showLeaderLines val="0"/>
          </c:dLbls>
          <c:cat>
            <c:numRef>
              <c:f>Sheet1!$A$2:$A$4</c:f>
              <c:numCache>
                <c:formatCode>General</c:formatCode>
                <c:ptCount val="3"/>
                <c:pt idx="0">
                  <c:v>2016</c:v>
                </c:pt>
                <c:pt idx="1">
                  <c:v>2017</c:v>
                </c:pt>
                <c:pt idx="2">
                  <c:v>2018</c:v>
                </c:pt>
              </c:numCache>
            </c:numRef>
          </c:cat>
          <c:val>
            <c:numRef>
              <c:f>Sheet1!$B$2:$B$4</c:f>
              <c:numCache>
                <c:formatCode>General</c:formatCode>
                <c:ptCount val="3"/>
                <c:pt idx="0">
                  <c:v>15.9</c:v>
                </c:pt>
                <c:pt idx="1">
                  <c:v>14.2</c:v>
                </c:pt>
                <c:pt idx="2">
                  <c:v>14.1</c:v>
                </c:pt>
              </c:numCache>
            </c:numRef>
          </c:val>
        </c:ser>
        <c:ser>
          <c:idx val="1"/>
          <c:order val="1"/>
          <c:tx>
            <c:strRef>
              <c:f>Sheet1!$C$1</c:f>
              <c:strCache>
                <c:ptCount val="1"/>
                <c:pt idx="0">
                  <c:v>Garrett County</c:v>
                </c:pt>
              </c:strCache>
            </c:strRef>
          </c:tx>
          <c:spPr>
            <a:solidFill>
              <a:schemeClr val="accent4">
                <a:lumMod val="75000"/>
              </a:schemeClr>
            </a:solidFill>
          </c:spPr>
          <c:invertIfNegative val="0"/>
          <c:dLbls>
            <c:showLegendKey val="0"/>
            <c:showVal val="1"/>
            <c:showCatName val="0"/>
            <c:showSerName val="0"/>
            <c:showPercent val="0"/>
            <c:showBubbleSize val="0"/>
            <c:showLeaderLines val="0"/>
          </c:dLbls>
          <c:cat>
            <c:numRef>
              <c:f>Sheet1!$A$2:$A$4</c:f>
              <c:numCache>
                <c:formatCode>General</c:formatCode>
                <c:ptCount val="3"/>
                <c:pt idx="0">
                  <c:v>2016</c:v>
                </c:pt>
                <c:pt idx="1">
                  <c:v>2017</c:v>
                </c:pt>
                <c:pt idx="2">
                  <c:v>2018</c:v>
                </c:pt>
              </c:numCache>
            </c:numRef>
          </c:cat>
          <c:val>
            <c:numRef>
              <c:f>Sheet1!$C$2:$C$4</c:f>
              <c:numCache>
                <c:formatCode>General</c:formatCode>
                <c:ptCount val="3"/>
                <c:pt idx="0">
                  <c:v>25.2</c:v>
                </c:pt>
                <c:pt idx="1">
                  <c:v>17.899999999999999</c:v>
                </c:pt>
                <c:pt idx="2">
                  <c:v>13.9</c:v>
                </c:pt>
              </c:numCache>
            </c:numRef>
          </c:val>
        </c:ser>
        <c:dLbls>
          <c:showLegendKey val="0"/>
          <c:showVal val="0"/>
          <c:showCatName val="0"/>
          <c:showSerName val="0"/>
          <c:showPercent val="0"/>
          <c:showBubbleSize val="0"/>
        </c:dLbls>
        <c:gapWidth val="150"/>
        <c:axId val="60975744"/>
        <c:axId val="60989824"/>
      </c:barChart>
      <c:catAx>
        <c:axId val="60975744"/>
        <c:scaling>
          <c:orientation val="minMax"/>
        </c:scaling>
        <c:delete val="0"/>
        <c:axPos val="b"/>
        <c:numFmt formatCode="General" sourceLinked="1"/>
        <c:majorTickMark val="out"/>
        <c:minorTickMark val="none"/>
        <c:tickLblPos val="nextTo"/>
        <c:crossAx val="60989824"/>
        <c:crosses val="autoZero"/>
        <c:auto val="1"/>
        <c:lblAlgn val="ctr"/>
        <c:lblOffset val="100"/>
        <c:noMultiLvlLbl val="0"/>
      </c:catAx>
      <c:valAx>
        <c:axId val="60989824"/>
        <c:scaling>
          <c:orientation val="minMax"/>
        </c:scaling>
        <c:delete val="0"/>
        <c:axPos val="l"/>
        <c:majorGridlines/>
        <c:numFmt formatCode="General" sourceLinked="1"/>
        <c:majorTickMark val="out"/>
        <c:minorTickMark val="none"/>
        <c:tickLblPos val="nextTo"/>
        <c:crossAx val="60975744"/>
        <c:crosses val="autoZero"/>
        <c:crossBetween val="between"/>
      </c:valAx>
      <c:spPr>
        <a:solidFill>
          <a:schemeClr val="accent2">
            <a:lumMod val="20000"/>
            <a:lumOff val="80000"/>
          </a:schemeClr>
        </a:solidFill>
      </c:spPr>
    </c:plotArea>
    <c:legend>
      <c:legendPos val="r"/>
      <c:legendEntry>
        <c:idx val="0"/>
        <c:txPr>
          <a:bodyPr/>
          <a:lstStyle/>
          <a:p>
            <a:pPr>
              <a:defRPr sz="2400" b="1"/>
            </a:pPr>
            <a:endParaRPr lang="en-US"/>
          </a:p>
        </c:txPr>
      </c:legendEntry>
      <c:legendEntry>
        <c:idx val="1"/>
        <c:txPr>
          <a:bodyPr/>
          <a:lstStyle/>
          <a:p>
            <a:pPr>
              <a:defRPr sz="2400" b="1"/>
            </a:pPr>
            <a:endParaRPr lang="en-US"/>
          </a:p>
        </c:txPr>
      </c:legendEntry>
      <c:layout/>
      <c:overlay val="0"/>
    </c:legend>
    <c:plotVisOnly val="1"/>
    <c:dispBlanksAs val="gap"/>
    <c:showDLblsOverMax val="0"/>
  </c:chart>
  <c:spPr>
    <a:solidFill>
      <a:schemeClr val="accent5"/>
    </a:solidFill>
  </c:spPr>
  <c:txPr>
    <a:bodyPr/>
    <a:lstStyle/>
    <a:p>
      <a:pPr>
        <a:defRPr sz="1800"/>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Maryland</c:v>
                </c:pt>
              </c:strCache>
            </c:strRef>
          </c:tx>
          <c:invertIfNegative val="0"/>
          <c:dLbls>
            <c:showLegendKey val="0"/>
            <c:showVal val="1"/>
            <c:showCatName val="0"/>
            <c:showSerName val="0"/>
            <c:showPercent val="0"/>
            <c:showBubbleSize val="0"/>
            <c:showLeaderLines val="0"/>
          </c:dLbls>
          <c:cat>
            <c:numRef>
              <c:f>Sheet1!$A$2:$A$4</c:f>
              <c:numCache>
                <c:formatCode>General</c:formatCode>
                <c:ptCount val="3"/>
                <c:pt idx="0">
                  <c:v>2016</c:v>
                </c:pt>
                <c:pt idx="1">
                  <c:v>2017</c:v>
                </c:pt>
                <c:pt idx="2">
                  <c:v>2018</c:v>
                </c:pt>
              </c:numCache>
            </c:numRef>
          </c:cat>
          <c:val>
            <c:numRef>
              <c:f>Sheet1!$B$2:$B$4</c:f>
              <c:numCache>
                <c:formatCode>General</c:formatCode>
                <c:ptCount val="3"/>
                <c:pt idx="0">
                  <c:v>478</c:v>
                </c:pt>
                <c:pt idx="1">
                  <c:v>462</c:v>
                </c:pt>
                <c:pt idx="2">
                  <c:v>432</c:v>
                </c:pt>
              </c:numCache>
            </c:numRef>
          </c:val>
        </c:ser>
        <c:ser>
          <c:idx val="1"/>
          <c:order val="1"/>
          <c:tx>
            <c:strRef>
              <c:f>Sheet1!$C$1</c:f>
              <c:strCache>
                <c:ptCount val="1"/>
                <c:pt idx="0">
                  <c:v>Garrett</c:v>
                </c:pt>
              </c:strCache>
            </c:strRef>
          </c:tx>
          <c:spPr>
            <a:solidFill>
              <a:srgbClr val="0070C0"/>
            </a:solidFill>
          </c:spPr>
          <c:invertIfNegative val="0"/>
          <c:dLbls>
            <c:showLegendKey val="0"/>
            <c:showVal val="1"/>
            <c:showCatName val="0"/>
            <c:showSerName val="0"/>
            <c:showPercent val="0"/>
            <c:showBubbleSize val="0"/>
            <c:showLeaderLines val="0"/>
          </c:dLbls>
          <c:cat>
            <c:numRef>
              <c:f>Sheet1!$A$2:$A$4</c:f>
              <c:numCache>
                <c:formatCode>General</c:formatCode>
                <c:ptCount val="3"/>
                <c:pt idx="0">
                  <c:v>2016</c:v>
                </c:pt>
                <c:pt idx="1">
                  <c:v>2017</c:v>
                </c:pt>
                <c:pt idx="2">
                  <c:v>2018</c:v>
                </c:pt>
              </c:numCache>
            </c:numRef>
          </c:cat>
          <c:val>
            <c:numRef>
              <c:f>Sheet1!$C$2:$C$4</c:f>
              <c:numCache>
                <c:formatCode>General</c:formatCode>
                <c:ptCount val="3"/>
                <c:pt idx="0">
                  <c:v>1</c:v>
                </c:pt>
                <c:pt idx="1">
                  <c:v>2</c:v>
                </c:pt>
                <c:pt idx="2">
                  <c:v>1.8</c:v>
                </c:pt>
              </c:numCache>
            </c:numRef>
          </c:val>
        </c:ser>
        <c:dLbls>
          <c:showLegendKey val="0"/>
          <c:showVal val="0"/>
          <c:showCatName val="0"/>
          <c:showSerName val="0"/>
          <c:showPercent val="0"/>
          <c:showBubbleSize val="0"/>
        </c:dLbls>
        <c:gapWidth val="150"/>
        <c:axId val="61070336"/>
        <c:axId val="61076224"/>
      </c:barChart>
      <c:catAx>
        <c:axId val="61070336"/>
        <c:scaling>
          <c:orientation val="minMax"/>
        </c:scaling>
        <c:delete val="0"/>
        <c:axPos val="b"/>
        <c:numFmt formatCode="General" sourceLinked="1"/>
        <c:majorTickMark val="out"/>
        <c:minorTickMark val="none"/>
        <c:tickLblPos val="nextTo"/>
        <c:crossAx val="61076224"/>
        <c:crosses val="autoZero"/>
        <c:auto val="1"/>
        <c:lblAlgn val="ctr"/>
        <c:lblOffset val="100"/>
        <c:noMultiLvlLbl val="0"/>
      </c:catAx>
      <c:valAx>
        <c:axId val="61076224"/>
        <c:scaling>
          <c:orientation val="minMax"/>
        </c:scaling>
        <c:delete val="0"/>
        <c:axPos val="l"/>
        <c:majorGridlines/>
        <c:numFmt formatCode="General" sourceLinked="1"/>
        <c:majorTickMark val="out"/>
        <c:minorTickMark val="none"/>
        <c:tickLblPos val="nextTo"/>
        <c:crossAx val="61070336"/>
        <c:crosses val="autoZero"/>
        <c:crossBetween val="between"/>
      </c:valAx>
      <c:spPr>
        <a:solidFill>
          <a:schemeClr val="accent2">
            <a:lumMod val="20000"/>
            <a:lumOff val="80000"/>
          </a:schemeClr>
        </a:solidFill>
      </c:spPr>
    </c:plotArea>
    <c:legend>
      <c:legendPos val="r"/>
      <c:legendEntry>
        <c:idx val="0"/>
        <c:txPr>
          <a:bodyPr/>
          <a:lstStyle/>
          <a:p>
            <a:pPr>
              <a:defRPr b="1"/>
            </a:pPr>
            <a:endParaRPr lang="en-US"/>
          </a:p>
        </c:txPr>
      </c:legendEntry>
      <c:legendEntry>
        <c:idx val="1"/>
        <c:txPr>
          <a:bodyPr/>
          <a:lstStyle/>
          <a:p>
            <a:pPr>
              <a:defRPr b="1"/>
            </a:pPr>
            <a:endParaRPr lang="en-US"/>
          </a:p>
        </c:txPr>
      </c:legendEntry>
      <c:overlay val="0"/>
    </c:legend>
    <c:plotVisOnly val="1"/>
    <c:dispBlanksAs val="gap"/>
    <c:showDLblsOverMax val="0"/>
  </c:chart>
  <c:spPr>
    <a:solidFill>
      <a:schemeClr val="accent5"/>
    </a:solidFill>
    <a:ln>
      <a:solidFill>
        <a:schemeClr val="tx1"/>
      </a:solidFill>
    </a:ln>
  </c:spPr>
  <c:txPr>
    <a:bodyPr/>
    <a:lstStyle/>
    <a:p>
      <a:pPr>
        <a:defRPr sz="1800"/>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0415254237288137"/>
          <c:y val="3.3966316710411198E-2"/>
          <c:w val="0.67550853018372703"/>
          <c:h val="0.83404921259842524"/>
        </c:manualLayout>
      </c:layout>
      <c:barChart>
        <c:barDir val="col"/>
        <c:grouping val="clustered"/>
        <c:varyColors val="0"/>
        <c:ser>
          <c:idx val="0"/>
          <c:order val="0"/>
          <c:tx>
            <c:strRef>
              <c:f>Sheet1!$B$1</c:f>
              <c:strCache>
                <c:ptCount val="1"/>
                <c:pt idx="0">
                  <c:v>Caroline</c:v>
                </c:pt>
              </c:strCache>
            </c:strRef>
          </c:tx>
          <c:invertIfNegative val="0"/>
          <c:dLbls>
            <c:showLegendKey val="0"/>
            <c:showVal val="1"/>
            <c:showCatName val="0"/>
            <c:showSerName val="0"/>
            <c:showPercent val="0"/>
            <c:showBubbleSize val="0"/>
            <c:showLeaderLines val="0"/>
          </c:dLbls>
          <c:cat>
            <c:numRef>
              <c:f>Sheet1!$A$2:$A$4</c:f>
              <c:numCache>
                <c:formatCode>General</c:formatCode>
                <c:ptCount val="3"/>
                <c:pt idx="0">
                  <c:v>2016</c:v>
                </c:pt>
                <c:pt idx="1">
                  <c:v>2017</c:v>
                </c:pt>
                <c:pt idx="2">
                  <c:v>2018</c:v>
                </c:pt>
              </c:numCache>
            </c:numRef>
          </c:cat>
          <c:val>
            <c:numRef>
              <c:f>Sheet1!$B$2:$B$4</c:f>
              <c:numCache>
                <c:formatCode>General</c:formatCode>
                <c:ptCount val="3"/>
                <c:pt idx="0">
                  <c:v>4</c:v>
                </c:pt>
                <c:pt idx="1">
                  <c:v>2</c:v>
                </c:pt>
                <c:pt idx="2">
                  <c:v>5</c:v>
                </c:pt>
              </c:numCache>
            </c:numRef>
          </c:val>
        </c:ser>
        <c:ser>
          <c:idx val="1"/>
          <c:order val="1"/>
          <c:tx>
            <c:strRef>
              <c:f>Sheet1!$C$1</c:f>
              <c:strCache>
                <c:ptCount val="1"/>
                <c:pt idx="0">
                  <c:v>Dorchester</c:v>
                </c:pt>
              </c:strCache>
            </c:strRef>
          </c:tx>
          <c:spPr>
            <a:solidFill>
              <a:srgbClr val="C00000"/>
            </a:solidFill>
          </c:spPr>
          <c:invertIfNegative val="0"/>
          <c:dLbls>
            <c:showLegendKey val="0"/>
            <c:showVal val="1"/>
            <c:showCatName val="0"/>
            <c:showSerName val="0"/>
            <c:showPercent val="0"/>
            <c:showBubbleSize val="0"/>
            <c:showLeaderLines val="0"/>
          </c:dLbls>
          <c:cat>
            <c:numRef>
              <c:f>Sheet1!$A$2:$A$4</c:f>
              <c:numCache>
                <c:formatCode>General</c:formatCode>
                <c:ptCount val="3"/>
                <c:pt idx="0">
                  <c:v>2016</c:v>
                </c:pt>
                <c:pt idx="1">
                  <c:v>2017</c:v>
                </c:pt>
                <c:pt idx="2">
                  <c:v>2018</c:v>
                </c:pt>
              </c:numCache>
            </c:numRef>
          </c:cat>
          <c:val>
            <c:numRef>
              <c:f>Sheet1!$C$2:$C$4</c:f>
              <c:numCache>
                <c:formatCode>General</c:formatCode>
                <c:ptCount val="3"/>
                <c:pt idx="0">
                  <c:v>1</c:v>
                </c:pt>
                <c:pt idx="1">
                  <c:v>1</c:v>
                </c:pt>
                <c:pt idx="2">
                  <c:v>8</c:v>
                </c:pt>
              </c:numCache>
            </c:numRef>
          </c:val>
        </c:ser>
        <c:ser>
          <c:idx val="2"/>
          <c:order val="2"/>
          <c:tx>
            <c:strRef>
              <c:f>Sheet1!$D$1</c:f>
              <c:strCache>
                <c:ptCount val="1"/>
                <c:pt idx="0">
                  <c:v>Kent</c:v>
                </c:pt>
              </c:strCache>
            </c:strRef>
          </c:tx>
          <c:invertIfNegative val="0"/>
          <c:dLbls>
            <c:showLegendKey val="0"/>
            <c:showVal val="1"/>
            <c:showCatName val="0"/>
            <c:showSerName val="0"/>
            <c:showPercent val="0"/>
            <c:showBubbleSize val="0"/>
            <c:showLeaderLines val="0"/>
          </c:dLbls>
          <c:cat>
            <c:numRef>
              <c:f>Sheet1!$A$2:$A$4</c:f>
              <c:numCache>
                <c:formatCode>General</c:formatCode>
                <c:ptCount val="3"/>
                <c:pt idx="0">
                  <c:v>2016</c:v>
                </c:pt>
                <c:pt idx="1">
                  <c:v>2017</c:v>
                </c:pt>
                <c:pt idx="2">
                  <c:v>2018</c:v>
                </c:pt>
              </c:numCache>
            </c:numRef>
          </c:cat>
          <c:val>
            <c:numRef>
              <c:f>Sheet1!$D$2:$D$4</c:f>
              <c:numCache>
                <c:formatCode>General</c:formatCode>
                <c:ptCount val="3"/>
                <c:pt idx="0">
                  <c:v>2</c:v>
                </c:pt>
                <c:pt idx="1">
                  <c:v>2</c:v>
                </c:pt>
                <c:pt idx="2">
                  <c:v>3</c:v>
                </c:pt>
              </c:numCache>
            </c:numRef>
          </c:val>
        </c:ser>
        <c:ser>
          <c:idx val="3"/>
          <c:order val="3"/>
          <c:tx>
            <c:strRef>
              <c:f>Sheet1!$E$1</c:f>
              <c:strCache>
                <c:ptCount val="1"/>
                <c:pt idx="0">
                  <c:v>Garrett</c:v>
                </c:pt>
              </c:strCache>
            </c:strRef>
          </c:tx>
          <c:spPr>
            <a:solidFill>
              <a:srgbClr val="0070C0"/>
            </a:solidFill>
          </c:spPr>
          <c:invertIfNegative val="0"/>
          <c:dLbls>
            <c:showLegendKey val="0"/>
            <c:showVal val="1"/>
            <c:showCatName val="0"/>
            <c:showSerName val="0"/>
            <c:showPercent val="0"/>
            <c:showBubbleSize val="0"/>
            <c:showLeaderLines val="0"/>
          </c:dLbls>
          <c:cat>
            <c:numRef>
              <c:f>Sheet1!$A$2:$A$4</c:f>
              <c:numCache>
                <c:formatCode>General</c:formatCode>
                <c:ptCount val="3"/>
                <c:pt idx="0">
                  <c:v>2016</c:v>
                </c:pt>
                <c:pt idx="1">
                  <c:v>2017</c:v>
                </c:pt>
                <c:pt idx="2">
                  <c:v>2018</c:v>
                </c:pt>
              </c:numCache>
            </c:numRef>
          </c:cat>
          <c:val>
            <c:numRef>
              <c:f>Sheet1!$E$2:$E$4</c:f>
              <c:numCache>
                <c:formatCode>General</c:formatCode>
                <c:ptCount val="3"/>
                <c:pt idx="0">
                  <c:v>1</c:v>
                </c:pt>
                <c:pt idx="1">
                  <c:v>2</c:v>
                </c:pt>
                <c:pt idx="2">
                  <c:v>1</c:v>
                </c:pt>
              </c:numCache>
            </c:numRef>
          </c:val>
        </c:ser>
        <c:dLbls>
          <c:showLegendKey val="0"/>
          <c:showVal val="0"/>
          <c:showCatName val="0"/>
          <c:showSerName val="0"/>
          <c:showPercent val="0"/>
          <c:showBubbleSize val="0"/>
        </c:dLbls>
        <c:gapWidth val="150"/>
        <c:axId val="61117568"/>
        <c:axId val="61119104"/>
      </c:barChart>
      <c:catAx>
        <c:axId val="61117568"/>
        <c:scaling>
          <c:orientation val="minMax"/>
        </c:scaling>
        <c:delete val="0"/>
        <c:axPos val="b"/>
        <c:numFmt formatCode="General" sourceLinked="1"/>
        <c:majorTickMark val="out"/>
        <c:minorTickMark val="none"/>
        <c:tickLblPos val="nextTo"/>
        <c:crossAx val="61119104"/>
        <c:crosses val="autoZero"/>
        <c:auto val="1"/>
        <c:lblAlgn val="ctr"/>
        <c:lblOffset val="100"/>
        <c:noMultiLvlLbl val="0"/>
      </c:catAx>
      <c:valAx>
        <c:axId val="61119104"/>
        <c:scaling>
          <c:orientation val="minMax"/>
        </c:scaling>
        <c:delete val="0"/>
        <c:axPos val="l"/>
        <c:majorGridlines/>
        <c:numFmt formatCode="General" sourceLinked="1"/>
        <c:majorTickMark val="out"/>
        <c:minorTickMark val="none"/>
        <c:tickLblPos val="nextTo"/>
        <c:crossAx val="61117568"/>
        <c:crosses val="autoZero"/>
        <c:crossBetween val="between"/>
      </c:valAx>
      <c:spPr>
        <a:solidFill>
          <a:schemeClr val="accent2">
            <a:lumMod val="20000"/>
            <a:lumOff val="80000"/>
          </a:schemeClr>
        </a:solidFill>
      </c:spPr>
    </c:plotArea>
    <c:legend>
      <c:legendPos val="r"/>
      <c:legendEntry>
        <c:idx val="0"/>
        <c:txPr>
          <a:bodyPr/>
          <a:lstStyle/>
          <a:p>
            <a:pPr>
              <a:defRPr b="1"/>
            </a:pPr>
            <a:endParaRPr lang="en-US"/>
          </a:p>
        </c:txPr>
      </c:legendEntry>
      <c:legendEntry>
        <c:idx val="1"/>
        <c:txPr>
          <a:bodyPr/>
          <a:lstStyle/>
          <a:p>
            <a:pPr>
              <a:defRPr b="1"/>
            </a:pPr>
            <a:endParaRPr lang="en-US"/>
          </a:p>
        </c:txPr>
      </c:legendEntry>
      <c:legendEntry>
        <c:idx val="2"/>
        <c:txPr>
          <a:bodyPr/>
          <a:lstStyle/>
          <a:p>
            <a:pPr>
              <a:defRPr b="1"/>
            </a:pPr>
            <a:endParaRPr lang="en-US"/>
          </a:p>
        </c:txPr>
      </c:legendEntry>
      <c:legendEntry>
        <c:idx val="3"/>
        <c:txPr>
          <a:bodyPr/>
          <a:lstStyle/>
          <a:p>
            <a:pPr>
              <a:defRPr b="1"/>
            </a:pPr>
            <a:endParaRPr lang="en-US"/>
          </a:p>
        </c:txPr>
      </c:legendEntry>
      <c:layout>
        <c:manualLayout>
          <c:xMode val="edge"/>
          <c:yMode val="edge"/>
          <c:x val="0.68937942079273984"/>
          <c:y val="0.21894056675119"/>
          <c:w val="0.30497086169313581"/>
          <c:h val="0.34125272476533652"/>
        </c:manualLayout>
      </c:layout>
      <c:overlay val="0"/>
    </c:legend>
    <c:plotVisOnly val="1"/>
    <c:dispBlanksAs val="gap"/>
    <c:showDLblsOverMax val="0"/>
  </c:chart>
  <c:spPr>
    <a:solidFill>
      <a:schemeClr val="accent5"/>
    </a:solidFill>
    <a:ln>
      <a:solidFill>
        <a:schemeClr val="tx1"/>
      </a:solidFill>
    </a:ln>
  </c:spPr>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0B23F7D7-C392-4158-8BFD-2FCA38C5DB87}" type="datetimeFigureOut">
              <a:rPr lang="en-US" smtClean="0"/>
              <a:t>2/25/2020</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EA993447-B159-4FF0-92DA-567B238C8988}" type="slidenum">
              <a:rPr lang="en-US" smtClean="0"/>
              <a:t>‹#›</a:t>
            </a:fld>
            <a:endParaRPr lang="en-US"/>
          </a:p>
        </p:txBody>
      </p:sp>
    </p:spTree>
    <p:extLst>
      <p:ext uri="{BB962C8B-B14F-4D97-AF65-F5344CB8AC3E}">
        <p14:creationId xmlns:p14="http://schemas.microsoft.com/office/powerpoint/2010/main" val="3166881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FCECC4AD-880E-49C9-9A24-89162E25A738}" type="datetimeFigureOut">
              <a:rPr lang="en-US" smtClean="0"/>
              <a:t>2/25/2020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E0618588-22EF-4CA2-8113-301D520F9DC7}" type="slidenum">
              <a:rPr lang="en-US" smtClean="0"/>
              <a:t>‹#›</a:t>
            </a:fld>
            <a:endParaRPr lang="en-US"/>
          </a:p>
        </p:txBody>
      </p:sp>
    </p:spTree>
    <p:extLst>
      <p:ext uri="{BB962C8B-B14F-4D97-AF65-F5344CB8AC3E}">
        <p14:creationId xmlns:p14="http://schemas.microsoft.com/office/powerpoint/2010/main" val="2065307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Informational slide </a:t>
            </a:r>
            <a:endParaRPr lang="en-US" dirty="0"/>
          </a:p>
        </p:txBody>
      </p:sp>
      <p:sp>
        <p:nvSpPr>
          <p:cNvPr id="4" name="Slide Number Placeholder 3"/>
          <p:cNvSpPr>
            <a:spLocks noGrp="1"/>
          </p:cNvSpPr>
          <p:nvPr>
            <p:ph type="sldNum" sz="quarter" idx="10"/>
          </p:nvPr>
        </p:nvSpPr>
        <p:spPr/>
        <p:txBody>
          <a:bodyPr/>
          <a:lstStyle/>
          <a:p>
            <a:fld id="{E0618588-22EF-4CA2-8113-301D520F9DC7}" type="slidenum">
              <a:rPr lang="en-US" smtClean="0"/>
              <a:t>2</a:t>
            </a:fld>
            <a:endParaRPr lang="en-US"/>
          </a:p>
        </p:txBody>
      </p:sp>
    </p:spTree>
    <p:extLst>
      <p:ext uri="{BB962C8B-B14F-4D97-AF65-F5344CB8AC3E}">
        <p14:creationId xmlns:p14="http://schemas.microsoft.com/office/powerpoint/2010/main" val="27282621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State’s Child Well Being Results from</a:t>
            </a:r>
            <a:r>
              <a:rPr lang="en-US" baseline="0" dirty="0" smtClean="0"/>
              <a:t> the Governor’s Office for Children</a:t>
            </a:r>
            <a:endParaRPr lang="en-US" dirty="0"/>
          </a:p>
        </p:txBody>
      </p:sp>
      <p:sp>
        <p:nvSpPr>
          <p:cNvPr id="4" name="Slide Number Placeholder 3"/>
          <p:cNvSpPr>
            <a:spLocks noGrp="1"/>
          </p:cNvSpPr>
          <p:nvPr>
            <p:ph type="sldNum" sz="quarter" idx="10"/>
          </p:nvPr>
        </p:nvSpPr>
        <p:spPr/>
        <p:txBody>
          <a:bodyPr/>
          <a:lstStyle/>
          <a:p>
            <a:fld id="{E0618588-22EF-4CA2-8113-301D520F9DC7}" type="slidenum">
              <a:rPr lang="en-US" smtClean="0"/>
              <a:t>3</a:t>
            </a:fld>
            <a:endParaRPr lang="en-US"/>
          </a:p>
        </p:txBody>
      </p:sp>
    </p:spTree>
    <p:extLst>
      <p:ext uri="{BB962C8B-B14F-4D97-AF65-F5344CB8AC3E}">
        <p14:creationId xmlns:p14="http://schemas.microsoft.com/office/powerpoint/2010/main" val="30131054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displays a complete list of the State’s Child well being Results and Indicators.</a:t>
            </a:r>
            <a:endParaRPr lang="en-US" dirty="0"/>
          </a:p>
        </p:txBody>
      </p:sp>
      <p:sp>
        <p:nvSpPr>
          <p:cNvPr id="4" name="Slide Number Placeholder 3"/>
          <p:cNvSpPr>
            <a:spLocks noGrp="1"/>
          </p:cNvSpPr>
          <p:nvPr>
            <p:ph type="sldNum" sz="quarter" idx="10"/>
          </p:nvPr>
        </p:nvSpPr>
        <p:spPr/>
        <p:txBody>
          <a:bodyPr/>
          <a:lstStyle/>
          <a:p>
            <a:fld id="{E0618588-22EF-4CA2-8113-301D520F9DC7}" type="slidenum">
              <a:rPr lang="en-US" smtClean="0"/>
              <a:t>4</a:t>
            </a:fld>
            <a:endParaRPr lang="en-US"/>
          </a:p>
        </p:txBody>
      </p:sp>
    </p:spTree>
    <p:extLst>
      <p:ext uri="{BB962C8B-B14F-4D97-AF65-F5344CB8AC3E}">
        <p14:creationId xmlns:p14="http://schemas.microsoft.com/office/powerpoint/2010/main" val="9146151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Local Management Boards are specifically</a:t>
            </a:r>
            <a:r>
              <a:rPr lang="en-US" baseline="0" dirty="0" smtClean="0"/>
              <a:t> encouraged to focus on the following Children’s Cabinet priorities….</a:t>
            </a:r>
            <a:endParaRPr lang="en-US" dirty="0"/>
          </a:p>
        </p:txBody>
      </p:sp>
      <p:sp>
        <p:nvSpPr>
          <p:cNvPr id="4" name="Slide Number Placeholder 3"/>
          <p:cNvSpPr>
            <a:spLocks noGrp="1"/>
          </p:cNvSpPr>
          <p:nvPr>
            <p:ph type="sldNum" sz="quarter" idx="10"/>
          </p:nvPr>
        </p:nvSpPr>
        <p:spPr/>
        <p:txBody>
          <a:bodyPr/>
          <a:lstStyle/>
          <a:p>
            <a:fld id="{E0618588-22EF-4CA2-8113-301D520F9DC7}" type="slidenum">
              <a:rPr lang="en-US" smtClean="0"/>
              <a:t>5</a:t>
            </a:fld>
            <a:endParaRPr lang="en-US"/>
          </a:p>
        </p:txBody>
      </p:sp>
    </p:spTree>
    <p:extLst>
      <p:ext uri="{BB962C8B-B14F-4D97-AF65-F5344CB8AC3E}">
        <p14:creationId xmlns:p14="http://schemas.microsoft.com/office/powerpoint/2010/main" val="26254542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what the LMB decided to</a:t>
            </a:r>
            <a:r>
              <a:rPr lang="en-US" baseline="0" dirty="0" smtClean="0"/>
              <a:t> prioritize for FY20</a:t>
            </a:r>
            <a:endParaRPr lang="en-US" dirty="0"/>
          </a:p>
        </p:txBody>
      </p:sp>
      <p:sp>
        <p:nvSpPr>
          <p:cNvPr id="4" name="Slide Number Placeholder 3"/>
          <p:cNvSpPr>
            <a:spLocks noGrp="1"/>
          </p:cNvSpPr>
          <p:nvPr>
            <p:ph type="sldNum" sz="quarter" idx="10"/>
          </p:nvPr>
        </p:nvSpPr>
        <p:spPr/>
        <p:txBody>
          <a:bodyPr/>
          <a:lstStyle/>
          <a:p>
            <a:fld id="{E0618588-22EF-4CA2-8113-301D520F9DC7}" type="slidenum">
              <a:rPr lang="en-US" smtClean="0"/>
              <a:t>12</a:t>
            </a:fld>
            <a:endParaRPr lang="en-US"/>
          </a:p>
        </p:txBody>
      </p:sp>
    </p:spTree>
    <p:extLst>
      <p:ext uri="{BB962C8B-B14F-4D97-AF65-F5344CB8AC3E}">
        <p14:creationId xmlns:p14="http://schemas.microsoft.com/office/powerpoint/2010/main" val="9374864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0618588-22EF-4CA2-8113-301D520F9DC7}" type="slidenum">
              <a:rPr lang="en-US" smtClean="0"/>
              <a:t>26</a:t>
            </a:fld>
            <a:endParaRPr lang="en-US"/>
          </a:p>
        </p:txBody>
      </p:sp>
    </p:spTree>
    <p:extLst>
      <p:ext uri="{BB962C8B-B14F-4D97-AF65-F5344CB8AC3E}">
        <p14:creationId xmlns:p14="http://schemas.microsoft.com/office/powerpoint/2010/main" val="27087284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0618588-22EF-4CA2-8113-301D520F9DC7}" type="slidenum">
              <a:rPr lang="en-US" smtClean="0"/>
              <a:t>31</a:t>
            </a:fld>
            <a:endParaRPr lang="en-US"/>
          </a:p>
        </p:txBody>
      </p:sp>
    </p:spTree>
    <p:extLst>
      <p:ext uri="{BB962C8B-B14F-4D97-AF65-F5344CB8AC3E}">
        <p14:creationId xmlns:p14="http://schemas.microsoft.com/office/powerpoint/2010/main" val="25325366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0618588-22EF-4CA2-8113-301D520F9DC7}" type="slidenum">
              <a:rPr lang="en-US" smtClean="0"/>
              <a:t>41</a:t>
            </a:fld>
            <a:endParaRPr lang="en-US"/>
          </a:p>
        </p:txBody>
      </p:sp>
    </p:spTree>
    <p:extLst>
      <p:ext uri="{BB962C8B-B14F-4D97-AF65-F5344CB8AC3E}">
        <p14:creationId xmlns:p14="http://schemas.microsoft.com/office/powerpoint/2010/main" val="19558622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10" name="Rectangle 9"/>
          <p:cNvSpPr/>
          <p:nvPr/>
        </p:nvSpPr>
        <p:spPr>
          <a:xfrm>
            <a:off x="-1" y="2545080"/>
            <a:ext cx="9144000" cy="3255264"/>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1" y="2667000"/>
            <a:ext cx="9144000" cy="2739571"/>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 y="5479143"/>
            <a:ext cx="9144000" cy="235857"/>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228599" y="2819400"/>
            <a:ext cx="8686800" cy="1470025"/>
          </a:xfrm>
        </p:spPr>
        <p:txBody>
          <a:bodyPr anchor="b">
            <a:noAutofit/>
          </a:bodyPr>
          <a:lstStyle>
            <a:lvl1pPr>
              <a:defRPr sz="7200" b="0" cap="none" spc="0">
                <a:ln w="13970" cmpd="sng">
                  <a:solidFill>
                    <a:srgbClr val="FFFFFF"/>
                  </a:solidFill>
                  <a:prstDash val="solid"/>
                </a:ln>
                <a:solidFill>
                  <a:srgbClr val="FFFFFF"/>
                </a:solidFill>
                <a:effectLst>
                  <a:outerShdw blurRad="63500" dir="3600000" algn="tl" rotWithShape="0">
                    <a:srgbClr val="000000">
                      <a:alpha val="70000"/>
                    </a:srgb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571499" y="4800600"/>
            <a:ext cx="8001000" cy="5334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1762CEE-D015-4D24-A8A4-48B5F107C2BE}" type="datetimeFigureOut">
              <a:rPr lang="en-US" smtClean="0"/>
              <a:t>2/25/2020</a:t>
            </a:fld>
            <a:endParaRPr lang="en-US"/>
          </a:p>
        </p:txBody>
      </p:sp>
      <p:sp>
        <p:nvSpPr>
          <p:cNvPr id="5" name="Footer Placeholder 4"/>
          <p:cNvSpPr>
            <a:spLocks noGrp="1"/>
          </p:cNvSpPr>
          <p:nvPr>
            <p:ph type="ftr" sz="quarter" idx="11"/>
          </p:nvPr>
        </p:nvSpPr>
        <p:spPr>
          <a:xfrm>
            <a:off x="5791200" y="6356350"/>
            <a:ext cx="2895600" cy="365125"/>
          </a:xfrm>
        </p:spPr>
        <p:txBody>
          <a:bodyPr/>
          <a:lstStyle>
            <a:lvl1pPr algn="r">
              <a:defRPr/>
            </a:lvl1pPr>
          </a:lstStyle>
          <a:p>
            <a:endParaRPr lang="en-US"/>
          </a:p>
        </p:txBody>
      </p:sp>
      <p:sp>
        <p:nvSpPr>
          <p:cNvPr id="11" name="TextBox 10"/>
          <p:cNvSpPr txBox="1"/>
          <p:nvPr/>
        </p:nvSpPr>
        <p:spPr>
          <a:xfrm>
            <a:off x="3148584" y="4261104"/>
            <a:ext cx="1219200" cy="584775"/>
          </a:xfrm>
          <a:prstGeom prst="rect">
            <a:avLst/>
          </a:prstGeom>
          <a:noFill/>
        </p:spPr>
        <p:txBody>
          <a:bodyPr wrap="square" rtlCol="0">
            <a:spAutoFit/>
          </a:bodyPr>
          <a:lstStyle/>
          <a:p>
            <a:pPr algn="r"/>
            <a:r>
              <a:rPr lang="en-US" sz="3200" spc="150" dirty="0" smtClean="0">
                <a:solidFill>
                  <a:schemeClr val="accent1"/>
                </a:solidFill>
                <a:sym typeface="Wingdings"/>
              </a:rPr>
              <a:t></a:t>
            </a:r>
            <a:endParaRPr lang="en-US" sz="3200" spc="150" dirty="0">
              <a:solidFill>
                <a:schemeClr val="accent1"/>
              </a:solidFill>
            </a:endParaRPr>
          </a:p>
        </p:txBody>
      </p:sp>
      <p:sp>
        <p:nvSpPr>
          <p:cNvPr id="6" name="Slide Number Placeholder 5"/>
          <p:cNvSpPr>
            <a:spLocks noGrp="1"/>
          </p:cNvSpPr>
          <p:nvPr>
            <p:ph type="sldNum" sz="quarter" idx="12"/>
          </p:nvPr>
        </p:nvSpPr>
        <p:spPr>
          <a:xfrm>
            <a:off x="3962399" y="4392168"/>
            <a:ext cx="1219200" cy="365125"/>
          </a:xfrm>
        </p:spPr>
        <p:txBody>
          <a:bodyPr/>
          <a:lstStyle>
            <a:lvl1pPr algn="ctr">
              <a:defRPr sz="2400">
                <a:latin typeface="+mj-lt"/>
              </a:defRPr>
            </a:lvl1pPr>
          </a:lstStyle>
          <a:p>
            <a:fld id="{F85B5BB1-C8F2-4846-8F2D-B6F8E4A5B904}" type="slidenum">
              <a:rPr lang="en-US" smtClean="0"/>
              <a:t>‹#›</a:t>
            </a:fld>
            <a:endParaRPr lang="en-US"/>
          </a:p>
        </p:txBody>
      </p:sp>
      <p:sp>
        <p:nvSpPr>
          <p:cNvPr id="15" name="TextBox 14"/>
          <p:cNvSpPr txBox="1"/>
          <p:nvPr/>
        </p:nvSpPr>
        <p:spPr>
          <a:xfrm>
            <a:off x="4818888" y="4261104"/>
            <a:ext cx="1219200" cy="584775"/>
          </a:xfrm>
          <a:prstGeom prst="rect">
            <a:avLst/>
          </a:prstGeom>
          <a:noFill/>
        </p:spPr>
        <p:txBody>
          <a:bodyPr wrap="square" rtlCol="0">
            <a:spAutoFit/>
          </a:bodyPr>
          <a:lstStyle/>
          <a:p>
            <a:pPr algn="l"/>
            <a:r>
              <a:rPr lang="en-US" sz="3200" spc="150" dirty="0" smtClean="0">
                <a:solidFill>
                  <a:schemeClr val="accent1"/>
                </a:solidFill>
                <a:sym typeface="Wingdings"/>
              </a:rPr>
              <a:t></a:t>
            </a:r>
            <a:endParaRPr lang="en-US" sz="3200" spc="150" dirty="0">
              <a:solidFill>
                <a:schemeClr val="accent1"/>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762CEE-D015-4D24-A8A4-48B5F107C2BE}" type="datetimeFigureOut">
              <a:rPr lang="en-US" smtClean="0"/>
              <a:t>2/25/2020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5B5BB1-C8F2-4846-8F2D-B6F8E4A5B90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7" name="Rectangle 6"/>
          <p:cNvSpPr/>
          <p:nvPr/>
        </p:nvSpPr>
        <p:spPr>
          <a:xfrm rot="5400000">
            <a:off x="4591050" y="2409824"/>
            <a:ext cx="6858000" cy="2038351"/>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rot="5400000">
            <a:off x="4668203" y="2570797"/>
            <a:ext cx="6858000" cy="1716405"/>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Vertical Title 1"/>
          <p:cNvSpPr>
            <a:spLocks noGrp="1"/>
          </p:cNvSpPr>
          <p:nvPr>
            <p:ph type="title" orient="vert"/>
          </p:nvPr>
        </p:nvSpPr>
        <p:spPr>
          <a:xfrm>
            <a:off x="7315200" y="274638"/>
            <a:ext cx="1447800" cy="5851525"/>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199" y="274638"/>
            <a:ext cx="6353175"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762CEE-D015-4D24-A8A4-48B5F107C2BE}" type="datetimeFigureOut">
              <a:rPr lang="en-US" smtClean="0"/>
              <a:t>2/25/2020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6096000" y="6356350"/>
            <a:ext cx="762000" cy="365125"/>
          </a:xfrm>
        </p:spPr>
        <p:txBody>
          <a:bodyPr/>
          <a:lstStyle/>
          <a:p>
            <a:fld id="{F85B5BB1-C8F2-4846-8F2D-B6F8E4A5B904}" type="slidenum">
              <a:rPr lang="en-US" smtClean="0"/>
              <a:t>‹#›</a:t>
            </a:fld>
            <a:endParaRPr lang="en-US"/>
          </a:p>
        </p:txBody>
      </p:sp>
      <p:sp>
        <p:nvSpPr>
          <p:cNvPr id="9" name="Rectangle 8"/>
          <p:cNvSpPr/>
          <p:nvPr/>
        </p:nvSpPr>
        <p:spPr>
          <a:xfrm rot="5400000">
            <a:off x="3681476" y="3354324"/>
            <a:ext cx="6858000" cy="149352"/>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1762CEE-D015-4D24-A8A4-48B5F107C2BE}" type="datetimeFigureOut">
              <a:rPr lang="en-US" smtClean="0"/>
              <a:t>2/25/2020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5B5BB1-C8F2-4846-8F2D-B6F8E4A5B90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Rectangle 6"/>
          <p:cNvSpPr/>
          <p:nvPr/>
        </p:nvSpPr>
        <p:spPr>
          <a:xfrm>
            <a:off x="-1" y="2545080"/>
            <a:ext cx="9144000" cy="3255264"/>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 y="2667000"/>
            <a:ext cx="9144000" cy="2739571"/>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1" y="5479143"/>
            <a:ext cx="9144000" cy="235857"/>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28599" y="2819400"/>
            <a:ext cx="8686800" cy="1463040"/>
          </a:xfrm>
        </p:spPr>
        <p:txBody>
          <a:bodyPr anchor="b" anchorCtr="0">
            <a:noAutofit/>
          </a:bodyPr>
          <a:lstStyle>
            <a:lvl1pPr algn="ctr">
              <a:defRPr sz="72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571499" y="4800600"/>
            <a:ext cx="8001000" cy="548640"/>
          </a:xfrm>
        </p:spPr>
        <p:txBody>
          <a:bodyPr anchor="b"/>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1762CEE-D015-4D24-A8A4-48B5F107C2BE}" type="datetimeFigureOut">
              <a:rPr lang="en-US" smtClean="0"/>
              <a:t>2/25/2020</a:t>
            </a:fld>
            <a:endParaRPr lang="en-US"/>
          </a:p>
        </p:txBody>
      </p:sp>
      <p:sp>
        <p:nvSpPr>
          <p:cNvPr id="5" name="Footer Placeholder 4"/>
          <p:cNvSpPr>
            <a:spLocks noGrp="1"/>
          </p:cNvSpPr>
          <p:nvPr>
            <p:ph type="ftr" sz="quarter" idx="11"/>
          </p:nvPr>
        </p:nvSpPr>
        <p:spPr>
          <a:xfrm>
            <a:off x="5791200" y="6356350"/>
            <a:ext cx="2895600" cy="365125"/>
          </a:xfrm>
        </p:spPr>
        <p:txBody>
          <a:bodyPr/>
          <a:lstStyle/>
          <a:p>
            <a:endParaRPr lang="en-US"/>
          </a:p>
        </p:txBody>
      </p:sp>
      <p:sp>
        <p:nvSpPr>
          <p:cNvPr id="6" name="Slide Number Placeholder 5"/>
          <p:cNvSpPr>
            <a:spLocks noGrp="1"/>
          </p:cNvSpPr>
          <p:nvPr>
            <p:ph type="sldNum" sz="quarter" idx="12"/>
          </p:nvPr>
        </p:nvSpPr>
        <p:spPr>
          <a:xfrm>
            <a:off x="3959352" y="4389120"/>
            <a:ext cx="1216152" cy="365125"/>
          </a:xfrm>
        </p:spPr>
        <p:txBody>
          <a:bodyPr/>
          <a:lstStyle>
            <a:lvl1pPr algn="ctr">
              <a:defRPr sz="2400">
                <a:solidFill>
                  <a:srgbClr val="FFFFFF"/>
                </a:solidFill>
              </a:defRPr>
            </a:lvl1pPr>
          </a:lstStyle>
          <a:p>
            <a:fld id="{F85B5BB1-C8F2-4846-8F2D-B6F8E4A5B904}" type="slidenum">
              <a:rPr lang="en-US" smtClean="0"/>
              <a:t>‹#›</a:t>
            </a:fld>
            <a:endParaRPr lang="en-US"/>
          </a:p>
        </p:txBody>
      </p:sp>
      <p:sp>
        <p:nvSpPr>
          <p:cNvPr id="11" name="TextBox 10"/>
          <p:cNvSpPr txBox="1"/>
          <p:nvPr/>
        </p:nvSpPr>
        <p:spPr>
          <a:xfrm>
            <a:off x="4818888" y="4261104"/>
            <a:ext cx="1219200" cy="584775"/>
          </a:xfrm>
          <a:prstGeom prst="rect">
            <a:avLst/>
          </a:prstGeom>
          <a:noFill/>
        </p:spPr>
        <p:txBody>
          <a:bodyPr wrap="square" rtlCol="0">
            <a:spAutoFit/>
          </a:bodyPr>
          <a:lstStyle/>
          <a:p>
            <a:pPr algn="l"/>
            <a:r>
              <a:rPr lang="en-US" sz="3200" spc="150" dirty="0" smtClean="0">
                <a:solidFill>
                  <a:srgbClr val="FFFFFF"/>
                </a:solidFill>
                <a:sym typeface="Wingdings"/>
              </a:rPr>
              <a:t></a:t>
            </a:r>
            <a:endParaRPr lang="en-US" sz="3200" spc="150" dirty="0">
              <a:solidFill>
                <a:srgbClr val="FFFFFF"/>
              </a:solidFill>
            </a:endParaRPr>
          </a:p>
        </p:txBody>
      </p:sp>
      <p:sp>
        <p:nvSpPr>
          <p:cNvPr id="12" name="TextBox 11"/>
          <p:cNvSpPr txBox="1"/>
          <p:nvPr/>
        </p:nvSpPr>
        <p:spPr>
          <a:xfrm>
            <a:off x="3148584" y="4261104"/>
            <a:ext cx="1219200" cy="584775"/>
          </a:xfrm>
          <a:prstGeom prst="rect">
            <a:avLst/>
          </a:prstGeom>
          <a:noFill/>
        </p:spPr>
        <p:txBody>
          <a:bodyPr wrap="square" rtlCol="0">
            <a:spAutoFit/>
          </a:bodyPr>
          <a:lstStyle/>
          <a:p>
            <a:pPr algn="r"/>
            <a:r>
              <a:rPr lang="en-US" sz="3200" spc="150" dirty="0" smtClean="0">
                <a:solidFill>
                  <a:srgbClr val="FFFFFF"/>
                </a:solidFill>
                <a:sym typeface="Wingdings"/>
              </a:rPr>
              <a:t></a:t>
            </a:r>
            <a:endParaRPr lang="en-US" sz="3200" spc="150" dirty="0">
              <a:solidFill>
                <a:srgbClr val="FFFFFF"/>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1762CEE-D015-4D24-A8A4-48B5F107C2BE}" type="datetimeFigureOut">
              <a:rPr lang="en-US" smtClean="0"/>
              <a:t>2/25/2020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5B5BB1-C8F2-4846-8F2D-B6F8E4A5B90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1762CEE-D015-4D24-A8A4-48B5F107C2BE}" type="datetimeFigureOut">
              <a:rPr lang="en-US" smtClean="0"/>
              <a:t>2/25/2020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85B5BB1-C8F2-4846-8F2D-B6F8E4A5B90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1762CEE-D015-4D24-A8A4-48B5F107C2BE}" type="datetimeFigureOut">
              <a:rPr lang="en-US" smtClean="0"/>
              <a:t>2/25/2020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85B5BB1-C8F2-4846-8F2D-B6F8E4A5B90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762CEE-D015-4D24-A8A4-48B5F107C2BE}" type="datetimeFigureOut">
              <a:rPr lang="en-US" smtClean="0"/>
              <a:t>2/25/2020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85B5BB1-C8F2-4846-8F2D-B6F8E4A5B90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5638800" cy="946150"/>
          </a:xfrm>
        </p:spPr>
        <p:txBody>
          <a:bodyPr anchor="ctr">
            <a:noAutofit/>
          </a:bodyPr>
          <a:lstStyle>
            <a:lvl1pPr algn="l">
              <a:defRPr sz="4000" b="0"/>
            </a:lvl1pPr>
          </a:lstStyle>
          <a:p>
            <a:r>
              <a:rPr lang="en-US" smtClean="0"/>
              <a:t>Click to edit Master title style</a:t>
            </a:r>
            <a:endParaRPr lang="en-US" dirty="0"/>
          </a:p>
        </p:txBody>
      </p:sp>
      <p:sp>
        <p:nvSpPr>
          <p:cNvPr id="3" name="Content Placeholder 2"/>
          <p:cNvSpPr>
            <a:spLocks noGrp="1"/>
          </p:cNvSpPr>
          <p:nvPr>
            <p:ph idx="1"/>
          </p:nvPr>
        </p:nvSpPr>
        <p:spPr>
          <a:xfrm>
            <a:off x="438912" y="1719072"/>
            <a:ext cx="8247888" cy="45354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1762CEE-D015-4D24-A8A4-48B5F107C2BE}" type="datetimeFigureOut">
              <a:rPr lang="en-US" smtClean="0"/>
              <a:t>2/25/2020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5B5BB1-C8F2-4846-8F2D-B6F8E4A5B904}" type="slidenum">
              <a:rPr lang="en-US" smtClean="0"/>
              <a:t>‹#›</a:t>
            </a:fld>
            <a:endParaRPr lang="en-US"/>
          </a:p>
        </p:txBody>
      </p:sp>
      <p:sp>
        <p:nvSpPr>
          <p:cNvPr id="8" name="Rectangle 7"/>
          <p:cNvSpPr/>
          <p:nvPr/>
        </p:nvSpPr>
        <p:spPr>
          <a:xfrm>
            <a:off x="6172200" y="161544"/>
            <a:ext cx="2971800" cy="11521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6248400" y="274320"/>
            <a:ext cx="2743200" cy="944880"/>
          </a:xfrm>
        </p:spPr>
        <p:txBody>
          <a:bodyPr anchor="ctr">
            <a:normAutofit/>
          </a:bodyPr>
          <a:lstStyle>
            <a:lvl1pPr marL="0" indent="0">
              <a:buNone/>
              <a:defRPr sz="16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Rectangle 8"/>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436880" y="1717040"/>
            <a:ext cx="8249920" cy="4531360"/>
          </a:xfrm>
          <a:solidFill>
            <a:schemeClr val="bg2">
              <a:lumMod val="60000"/>
              <a:lumOff val="40000"/>
            </a:schemeClr>
          </a:solidFill>
          <a:effectLst>
            <a:outerShdw blurRad="76200" dist="38100" dir="3600000" algn="ctr" rotWithShape="0">
              <a:srgbClr val="000000">
                <a:alpha val="50000"/>
              </a:srgb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fld id="{C1762CEE-D015-4D24-A8A4-48B5F107C2BE}" type="datetimeFigureOut">
              <a:rPr lang="en-US" smtClean="0"/>
              <a:t>2/25/2020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5B5BB1-C8F2-4846-8F2D-B6F8E4A5B904}" type="slidenum">
              <a:rPr lang="en-US" smtClean="0"/>
              <a:t>‹#›</a:t>
            </a:fld>
            <a:endParaRPr lang="en-US"/>
          </a:p>
        </p:txBody>
      </p:sp>
      <p:sp>
        <p:nvSpPr>
          <p:cNvPr id="8" name="Rectangle 7"/>
          <p:cNvSpPr/>
          <p:nvPr/>
        </p:nvSpPr>
        <p:spPr>
          <a:xfrm>
            <a:off x="6172200" y="161544"/>
            <a:ext cx="2971800" cy="11521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9" name="Rectangle 8"/>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81000" y="228600"/>
            <a:ext cx="5638800" cy="1005840"/>
          </a:xfrm>
        </p:spPr>
        <p:txBody>
          <a:bodyPr anchor="ctr">
            <a:noAutofit/>
          </a:bodyPr>
          <a:lstStyle>
            <a:lvl1pPr algn="l">
              <a:defRPr sz="40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6248400" y="228600"/>
            <a:ext cx="2819400" cy="1005840"/>
          </a:xfrm>
        </p:spPr>
        <p:txBody>
          <a:bodyPr anchor="ctr">
            <a:normAutofit/>
          </a:bodyPr>
          <a:lstStyle>
            <a:lvl1pPr marL="0" indent="0">
              <a:buNone/>
              <a:defRPr sz="16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Rectangle 10"/>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100584"/>
            <a:ext cx="9144000" cy="1453896"/>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167641"/>
            <a:ext cx="9144000" cy="1154314"/>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182880"/>
            <a:ext cx="8229600" cy="1111664"/>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C1762CEE-D015-4D24-A8A4-48B5F107C2BE}" type="datetimeFigureOut">
              <a:rPr lang="en-US" smtClean="0"/>
              <a:t>2/25/2020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F85B5BB1-C8F2-4846-8F2D-B6F8E4A5B904}" type="slidenum">
              <a:rPr lang="en-US" smtClean="0"/>
              <a:t>‹#›</a:t>
            </a:fld>
            <a:endParaRPr lang="en-US"/>
          </a:p>
        </p:txBody>
      </p:sp>
      <p:sp>
        <p:nvSpPr>
          <p:cNvPr id="9" name="Rectangle 8"/>
          <p:cNvSpPr/>
          <p:nvPr/>
        </p:nvSpPr>
        <p:spPr>
          <a:xfrm>
            <a:off x="0" y="1368552"/>
            <a:ext cx="9144000" cy="149352"/>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5400" b="0" kern="1200" cap="none" spc="0">
          <a:ln w="13970" cmpd="sng">
            <a:solidFill>
              <a:srgbClr val="FFFFFF"/>
            </a:solidFill>
            <a:prstDash val="solid"/>
          </a:ln>
          <a:solidFill>
            <a:srgbClr val="FFFFFF"/>
          </a:solidFill>
          <a:effectLst>
            <a:outerShdw blurRad="63500" dir="3600000" algn="tl" rotWithShape="0">
              <a:srgbClr val="000000">
                <a:alpha val="70000"/>
              </a:srgbClr>
            </a:outerShdw>
          </a:effectLst>
          <a:latin typeface="+mj-lt"/>
          <a:ea typeface="+mj-ea"/>
          <a:cs typeface="+mj-cs"/>
        </a:defRPr>
      </a:lvl1pPr>
    </p:titleStyle>
    <p:bodyStyle>
      <a:lvl1pPr marL="342900" indent="-342900" algn="l" defTabSz="914400" rtl="0" eaLnBrk="1" latinLnBrk="0" hangingPunct="1">
        <a:spcBef>
          <a:spcPct val="20000"/>
        </a:spcBef>
        <a:buClr>
          <a:schemeClr val="accent1"/>
        </a:buClr>
        <a:buSzPct val="75000"/>
        <a:buFont typeface="Wingdings" pitchFamily="2" charset="2"/>
        <a:buChar char=""/>
        <a:defRPr sz="2400" kern="1200">
          <a:solidFill>
            <a:schemeClr val="tx2"/>
          </a:solidFill>
          <a:latin typeface="+mn-lt"/>
          <a:ea typeface="+mn-ea"/>
          <a:cs typeface="+mn-cs"/>
        </a:defRPr>
      </a:lvl1pPr>
      <a:lvl2pPr marL="742950" indent="-285750" algn="l" defTabSz="914400" rtl="0" eaLnBrk="1" latinLnBrk="0" hangingPunct="1">
        <a:spcBef>
          <a:spcPct val="20000"/>
        </a:spcBef>
        <a:buClr>
          <a:schemeClr val="accent2"/>
        </a:buClr>
        <a:buSzPct val="85000"/>
        <a:buFont typeface="Courier New" pitchFamily="49" charset="0"/>
        <a:buChar char="o"/>
        <a:defRPr sz="2000" kern="1200">
          <a:solidFill>
            <a:schemeClr val="tx2"/>
          </a:solidFill>
          <a:latin typeface="+mn-lt"/>
          <a:ea typeface="+mn-ea"/>
          <a:cs typeface="+mn-cs"/>
        </a:defRPr>
      </a:lvl2pPr>
      <a:lvl3pPr marL="11430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60020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2057400" indent="-228600" algn="l" defTabSz="914400" rtl="0" eaLnBrk="1" latinLnBrk="0" hangingPunct="1">
        <a:spcBef>
          <a:spcPct val="20000"/>
        </a:spcBef>
        <a:buClr>
          <a:schemeClr val="accent5"/>
        </a:buClr>
        <a:buFont typeface="Arial" pitchFamily="34" charset="0"/>
        <a:buChar char="•"/>
        <a:defRPr sz="1400" kern="1200" baseline="0">
          <a:solidFill>
            <a:schemeClr val="tx2"/>
          </a:solidFill>
          <a:latin typeface="+mn-lt"/>
          <a:ea typeface="+mn-ea"/>
          <a:cs typeface="+mn-cs"/>
        </a:defRPr>
      </a:lvl5pPr>
      <a:lvl6pPr marL="2514600" indent="-228600" algn="l" defTabSz="914400" rtl="0" eaLnBrk="1" latinLnBrk="0" hangingPunct="1">
        <a:spcBef>
          <a:spcPct val="20000"/>
        </a:spcBef>
        <a:buClr>
          <a:schemeClr val="accent6"/>
        </a:buClr>
        <a:buFont typeface="Arial" pitchFamily="34" charset="0"/>
        <a:buChar char="•"/>
        <a:defRPr sz="1400" kern="1200">
          <a:solidFill>
            <a:schemeClr val="tx2"/>
          </a:solidFill>
          <a:latin typeface="+mn-lt"/>
          <a:ea typeface="+mn-ea"/>
          <a:cs typeface="+mn-cs"/>
        </a:defRPr>
      </a:lvl6pPr>
      <a:lvl7pPr marL="2971800" indent="-22860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3429000" indent="-22860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8pPr>
      <a:lvl9pPr marL="3886200" indent="-228600" algn="l" defTabSz="914400" rtl="0" eaLnBrk="1" latinLnBrk="0" hangingPunct="1">
        <a:spcBef>
          <a:spcPct val="20000"/>
        </a:spcBef>
        <a:buClr>
          <a:schemeClr val="accent5"/>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chart" Target="../charts/chart8.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chart" Target="../charts/chart10.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chart" Target="../charts/chart1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chart" Target="../charts/chart15.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chart" Target="../charts/chart1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chart" Target="../charts/chart18.xml"/><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chart" Target="../charts/chart19.xml"/></Relationships>
</file>

<file path=ppt/slides/_rels/slide27.xml.rels><?xml version="1.0" encoding="UTF-8" standalone="yes"?>
<Relationships xmlns="http://schemas.openxmlformats.org/package/2006/relationships"><Relationship Id="rId3" Type="http://schemas.openxmlformats.org/officeDocument/2006/relationships/chart" Target="../charts/chart21.xml"/><Relationship Id="rId2" Type="http://schemas.openxmlformats.org/officeDocument/2006/relationships/chart" Target="../charts/chart20.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chart" Target="../charts/chart23.xml"/><Relationship Id="rId2" Type="http://schemas.openxmlformats.org/officeDocument/2006/relationships/chart" Target="../charts/chart22.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chart" Target="../charts/chart25.xml"/><Relationship Id="rId2" Type="http://schemas.openxmlformats.org/officeDocument/2006/relationships/chart" Target="../charts/chart24.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chart" Target="../charts/chart2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chart" Target="../charts/chart27.xml"/><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chart" Target="../charts/chart28.xml"/></Relationships>
</file>

<file path=ppt/slides/_rels/slide32.xml.rels><?xml version="1.0" encoding="UTF-8" standalone="yes"?>
<Relationships xmlns="http://schemas.openxmlformats.org/package/2006/relationships"><Relationship Id="rId2" Type="http://schemas.openxmlformats.org/officeDocument/2006/relationships/chart" Target="../charts/chart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chart" Target="../charts/chart3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chart" Target="../charts/chart3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chart" Target="../charts/chart3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chart" Target="../charts/chart34.xml"/><Relationship Id="rId2" Type="http://schemas.openxmlformats.org/officeDocument/2006/relationships/chart" Target="../charts/chart33.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chart" Target="../charts/chart36.xml"/><Relationship Id="rId2" Type="http://schemas.openxmlformats.org/officeDocument/2006/relationships/chart" Target="../charts/chart35.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chart" Target="../charts/chart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chart" Target="../charts/chart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chart" Target="../charts/chart40.xml"/><Relationship Id="rId2" Type="http://schemas.openxmlformats.org/officeDocument/2006/relationships/chart" Target="../charts/chart39.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3" Type="http://schemas.openxmlformats.org/officeDocument/2006/relationships/chart" Target="../charts/chart41.xml"/><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chart" Target="../charts/chart42.xml"/></Relationships>
</file>

<file path=ppt/slides/_rels/slide42.xml.rels><?xml version="1.0" encoding="UTF-8" standalone="yes"?>
<Relationships xmlns="http://schemas.openxmlformats.org/package/2006/relationships"><Relationship Id="rId3" Type="http://schemas.openxmlformats.org/officeDocument/2006/relationships/chart" Target="../charts/chart44.xml"/><Relationship Id="rId2" Type="http://schemas.openxmlformats.org/officeDocument/2006/relationships/chart" Target="../charts/chart43.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2" Type="http://schemas.openxmlformats.org/officeDocument/2006/relationships/chart" Target="../charts/chart45.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chart" Target="../charts/chart4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8800" dirty="0" smtClean="0"/>
              <a:t>NOFA Planning</a:t>
            </a:r>
            <a:endParaRPr lang="en-US" sz="8800" dirty="0"/>
          </a:p>
        </p:txBody>
      </p:sp>
      <p:sp>
        <p:nvSpPr>
          <p:cNvPr id="3" name="Subtitle 2"/>
          <p:cNvSpPr>
            <a:spLocks noGrp="1"/>
          </p:cNvSpPr>
          <p:nvPr>
            <p:ph type="subTitle" idx="1"/>
          </p:nvPr>
        </p:nvSpPr>
        <p:spPr/>
        <p:txBody>
          <a:bodyPr>
            <a:noAutofit/>
          </a:bodyPr>
          <a:lstStyle/>
          <a:p>
            <a:r>
              <a:rPr lang="en-US" sz="3600" dirty="0" smtClean="0"/>
              <a:t>Garrett County</a:t>
            </a:r>
            <a:endParaRPr lang="en-US" sz="3600" dirty="0"/>
          </a:p>
        </p:txBody>
      </p:sp>
    </p:spTree>
    <p:extLst>
      <p:ext uri="{BB962C8B-B14F-4D97-AF65-F5344CB8AC3E}">
        <p14:creationId xmlns:p14="http://schemas.microsoft.com/office/powerpoint/2010/main" val="10013655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smtClean="0">
                <a:latin typeface="Tahoma" panose="020B0604030504040204" pitchFamily="34" charset="0"/>
                <a:ea typeface="Tahoma" panose="020B0604030504040204" pitchFamily="34" charset="0"/>
                <a:cs typeface="Tahoma" panose="020B0604030504040204" pitchFamily="34" charset="0"/>
              </a:rPr>
              <a:t>Mandatory Performance Measures Continued</a:t>
            </a:r>
            <a:endParaRPr lang="en-US" sz="4000" dirty="0">
              <a:latin typeface="Tahoma" panose="020B0604030504040204" pitchFamily="34" charset="0"/>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a:solidFill>
            <a:schemeClr val="bg1">
              <a:lumMod val="95000"/>
            </a:schemeClr>
          </a:solidFill>
        </p:spPr>
        <p:txBody>
          <a:bodyPr>
            <a:normAutofit lnSpcReduction="10000"/>
          </a:bodyPr>
          <a:lstStyle/>
          <a:p>
            <a:r>
              <a:rPr lang="en-US" sz="1600" b="1" dirty="0" smtClean="0">
                <a:latin typeface="Tahoma" panose="020B0604030504040204" pitchFamily="34" charset="0"/>
                <a:ea typeface="Tahoma" panose="020B0604030504040204" pitchFamily="34" charset="0"/>
                <a:cs typeface="Tahoma" panose="020B0604030504040204" pitchFamily="34" charset="0"/>
              </a:rPr>
              <a:t>Reducing Youth Homelessness</a:t>
            </a:r>
          </a:p>
          <a:p>
            <a:pPr lvl="1"/>
            <a:r>
              <a:rPr lang="en-US" sz="1600" dirty="0" smtClean="0">
                <a:latin typeface="Tahoma" panose="020B0604030504040204" pitchFamily="34" charset="0"/>
                <a:ea typeface="Tahoma" panose="020B0604030504040204" pitchFamily="34" charset="0"/>
                <a:cs typeface="Tahoma" panose="020B0604030504040204" pitchFamily="34" charset="0"/>
              </a:rPr>
              <a:t>Number and percentage of participants who report improved housing stability</a:t>
            </a:r>
          </a:p>
          <a:p>
            <a:pPr lvl="1"/>
            <a:r>
              <a:rPr lang="en-US" sz="1600" dirty="0" smtClean="0">
                <a:latin typeface="Tahoma" panose="020B0604030504040204" pitchFamily="34" charset="0"/>
                <a:ea typeface="Tahoma" panose="020B0604030504040204" pitchFamily="34" charset="0"/>
                <a:cs typeface="Tahoma" panose="020B0604030504040204" pitchFamily="34" charset="0"/>
              </a:rPr>
              <a:t>Number and percentage of participants provided with services to obtain housing stability</a:t>
            </a:r>
          </a:p>
          <a:p>
            <a:pPr lvl="1"/>
            <a:endParaRPr lang="en-US" sz="1600" dirty="0">
              <a:latin typeface="Tahoma" panose="020B0604030504040204" pitchFamily="34" charset="0"/>
              <a:ea typeface="Tahoma" panose="020B0604030504040204" pitchFamily="34" charset="0"/>
              <a:cs typeface="Tahoma" panose="020B0604030504040204" pitchFamily="34" charset="0"/>
            </a:endParaRPr>
          </a:p>
          <a:p>
            <a:pPr marL="457200" lvl="1" indent="0">
              <a:buNone/>
            </a:pPr>
            <a:r>
              <a:rPr lang="en-US" sz="1600" b="1" dirty="0" smtClean="0">
                <a:latin typeface="Tahoma" panose="020B0604030504040204" pitchFamily="34" charset="0"/>
                <a:ea typeface="Tahoma" panose="020B0604030504040204" pitchFamily="34" charset="0"/>
                <a:cs typeface="Tahoma" panose="020B0604030504040204" pitchFamily="34" charset="0"/>
              </a:rPr>
              <a:t>Improving Outcomes for Disconnected/Opportunity Youth</a:t>
            </a:r>
          </a:p>
          <a:p>
            <a:pPr lvl="1"/>
            <a:r>
              <a:rPr lang="en-US" sz="1600" dirty="0" smtClean="0">
                <a:latin typeface="Tahoma" panose="020B0604030504040204" pitchFamily="34" charset="0"/>
                <a:ea typeface="Tahoma" panose="020B0604030504040204" pitchFamily="34" charset="0"/>
                <a:cs typeface="Tahoma" panose="020B0604030504040204" pitchFamily="34" charset="0"/>
              </a:rPr>
              <a:t>Number and percentage of participants not working or in school who report a connection to work/school</a:t>
            </a:r>
          </a:p>
          <a:p>
            <a:pPr lvl="1"/>
            <a:r>
              <a:rPr lang="en-US" sz="1600" dirty="0" smtClean="0">
                <a:latin typeface="Tahoma" panose="020B0604030504040204" pitchFamily="34" charset="0"/>
                <a:ea typeface="Tahoma" panose="020B0604030504040204" pitchFamily="34" charset="0"/>
                <a:cs typeface="Tahoma" panose="020B0604030504040204" pitchFamily="34" charset="0"/>
              </a:rPr>
              <a:t>Number and percentage of participants at-risk of disconnection who report maintaining the connection</a:t>
            </a:r>
          </a:p>
          <a:p>
            <a:pPr marL="457200" lvl="1" indent="0">
              <a:buNone/>
            </a:pPr>
            <a:endParaRPr lang="en-US" sz="1600" b="1" dirty="0">
              <a:latin typeface="Tahoma" panose="020B0604030504040204" pitchFamily="34" charset="0"/>
              <a:ea typeface="Tahoma" panose="020B0604030504040204" pitchFamily="34" charset="0"/>
              <a:cs typeface="Tahoma" panose="020B0604030504040204" pitchFamily="34" charset="0"/>
            </a:endParaRPr>
          </a:p>
          <a:p>
            <a:pPr marL="457200" lvl="1" indent="0">
              <a:buNone/>
            </a:pPr>
            <a:r>
              <a:rPr lang="en-US" sz="1600" b="1" dirty="0" smtClean="0">
                <a:latin typeface="Tahoma" panose="020B0604030504040204" pitchFamily="34" charset="0"/>
                <a:ea typeface="Tahoma" panose="020B0604030504040204" pitchFamily="34" charset="0"/>
                <a:cs typeface="Tahoma" panose="020B0604030504040204" pitchFamily="34" charset="0"/>
              </a:rPr>
              <a:t>Reducing Childhood Hunger</a:t>
            </a:r>
          </a:p>
          <a:p>
            <a:pPr lvl="1"/>
            <a:r>
              <a:rPr lang="en-US" sz="1600" dirty="0" smtClean="0">
                <a:latin typeface="Tahoma" panose="020B0604030504040204" pitchFamily="34" charset="0"/>
                <a:ea typeface="Tahoma" panose="020B0604030504040204" pitchFamily="34" charset="0"/>
                <a:cs typeface="Tahoma" panose="020B0604030504040204" pitchFamily="34" charset="0"/>
              </a:rPr>
              <a:t>Number and percentage of participants who report increase in self-sufficiency</a:t>
            </a:r>
          </a:p>
          <a:p>
            <a:pPr lvl="1"/>
            <a:r>
              <a:rPr lang="en-US" sz="1600" dirty="0" smtClean="0">
                <a:latin typeface="Tahoma" panose="020B0604030504040204" pitchFamily="34" charset="0"/>
                <a:ea typeface="Tahoma" panose="020B0604030504040204" pitchFamily="34" charset="0"/>
                <a:cs typeface="Tahoma" panose="020B0604030504040204" pitchFamily="34" charset="0"/>
              </a:rPr>
              <a:t>Number and percentage of participants who report a reduction of food insecurity</a:t>
            </a:r>
          </a:p>
          <a:p>
            <a:pPr lvl="1"/>
            <a:r>
              <a:rPr lang="en-US" sz="1600" dirty="0" smtClean="0">
                <a:latin typeface="Tahoma" panose="020B0604030504040204" pitchFamily="34" charset="0"/>
                <a:ea typeface="Tahoma" panose="020B0604030504040204" pitchFamily="34" charset="0"/>
                <a:cs typeface="Tahoma" panose="020B0604030504040204" pitchFamily="34" charset="0"/>
              </a:rPr>
              <a:t>Number and percentage of participants who report an increase in food/meal availability</a:t>
            </a:r>
            <a:endParaRPr lang="en-US" sz="16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1164452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4000" dirty="0" smtClean="0">
                <a:latin typeface="Tahoma" panose="020B0604030504040204" pitchFamily="34" charset="0"/>
                <a:ea typeface="Tahoma" panose="020B0604030504040204" pitchFamily="34" charset="0"/>
                <a:cs typeface="Tahoma" panose="020B0604030504040204" pitchFamily="34" charset="0"/>
              </a:rPr>
              <a:t>Mandatory Performance Measures Continued</a:t>
            </a:r>
            <a:endParaRPr lang="en-US" sz="4000" dirty="0">
              <a:latin typeface="Tahoma" panose="020B0604030504040204" pitchFamily="34" charset="0"/>
              <a:ea typeface="Tahoma" panose="020B0604030504040204" pitchFamily="34" charset="0"/>
              <a:cs typeface="Tahoma" panose="020B0604030504040204" pitchFamily="34" charset="0"/>
            </a:endParaRPr>
          </a:p>
        </p:txBody>
      </p:sp>
      <p:sp>
        <p:nvSpPr>
          <p:cNvPr id="5" name="Content Placeholder 4"/>
          <p:cNvSpPr>
            <a:spLocks noGrp="1"/>
          </p:cNvSpPr>
          <p:nvPr>
            <p:ph idx="1"/>
          </p:nvPr>
        </p:nvSpPr>
        <p:spPr>
          <a:solidFill>
            <a:schemeClr val="bg1">
              <a:lumMod val="95000"/>
            </a:schemeClr>
          </a:solidFill>
        </p:spPr>
        <p:txBody>
          <a:bodyPr>
            <a:normAutofit lnSpcReduction="10000"/>
          </a:bodyPr>
          <a:lstStyle/>
          <a:p>
            <a:pPr marL="457200" lvl="1" indent="0">
              <a:buNone/>
            </a:pPr>
            <a:r>
              <a:rPr lang="en-US" sz="1600" b="1" dirty="0" smtClean="0">
                <a:latin typeface="Tahoma" panose="020B0604030504040204" pitchFamily="34" charset="0"/>
                <a:ea typeface="Tahoma" panose="020B0604030504040204" pitchFamily="34" charset="0"/>
                <a:cs typeface="Tahoma" panose="020B0604030504040204" pitchFamily="34" charset="0"/>
              </a:rPr>
              <a:t>Increasing Opportunities for Diversion from the Juvenile Justice System</a:t>
            </a:r>
          </a:p>
          <a:p>
            <a:pPr lvl="1"/>
            <a:r>
              <a:rPr lang="en-US" sz="1600" dirty="0" smtClean="0">
                <a:latin typeface="Tahoma" panose="020B0604030504040204" pitchFamily="34" charset="0"/>
                <a:ea typeface="Tahoma" panose="020B0604030504040204" pitchFamily="34" charset="0"/>
                <a:cs typeface="Tahoma" panose="020B0604030504040204" pitchFamily="34" charset="0"/>
              </a:rPr>
              <a:t>Number and percentage of participants at risk on entering the juvenile justice system who were alternatively provided supportive services within their community</a:t>
            </a:r>
          </a:p>
          <a:p>
            <a:pPr lvl="1"/>
            <a:r>
              <a:rPr lang="en-US" sz="1600" dirty="0" smtClean="0">
                <a:latin typeface="Tahoma" panose="020B0604030504040204" pitchFamily="34" charset="0"/>
                <a:ea typeface="Tahoma" panose="020B0604030504040204" pitchFamily="34" charset="0"/>
                <a:cs typeface="Tahoma" panose="020B0604030504040204" pitchFamily="34" charset="0"/>
              </a:rPr>
              <a:t>Number and percentage of youth referred to diversion program by law enforcement</a:t>
            </a:r>
          </a:p>
          <a:p>
            <a:pPr lvl="1"/>
            <a:r>
              <a:rPr lang="en-US" sz="1600" dirty="0" smtClean="0">
                <a:latin typeface="Tahoma" panose="020B0604030504040204" pitchFamily="34" charset="0"/>
                <a:ea typeface="Tahoma" panose="020B0604030504040204" pitchFamily="34" charset="0"/>
                <a:cs typeface="Tahoma" panose="020B0604030504040204" pitchFamily="34" charset="0"/>
              </a:rPr>
              <a:t>Number and percentage of youth referred to a diversion program by the Department of Juvenile Services</a:t>
            </a:r>
          </a:p>
          <a:p>
            <a:pPr lvl="1"/>
            <a:r>
              <a:rPr lang="en-US" sz="1600" dirty="0" smtClean="0">
                <a:latin typeface="Tahoma" panose="020B0604030504040204" pitchFamily="34" charset="0"/>
                <a:ea typeface="Tahoma" panose="020B0604030504040204" pitchFamily="34" charset="0"/>
                <a:cs typeface="Tahoma" panose="020B0604030504040204" pitchFamily="34" charset="0"/>
              </a:rPr>
              <a:t>Number and percentage of youth who successfully complete the diversion program (verses formal system processing)</a:t>
            </a:r>
          </a:p>
          <a:p>
            <a:pPr marL="0" indent="0">
              <a:buNone/>
            </a:pPr>
            <a:endParaRPr lang="en-US" sz="1600" b="1" dirty="0" smtClean="0">
              <a:latin typeface="Tahoma" panose="020B0604030504040204" pitchFamily="34" charset="0"/>
              <a:ea typeface="Tahoma" panose="020B0604030504040204" pitchFamily="34" charset="0"/>
              <a:cs typeface="Tahoma" panose="020B0604030504040204" pitchFamily="34" charset="0"/>
            </a:endParaRPr>
          </a:p>
          <a:p>
            <a:r>
              <a:rPr lang="en-US" sz="1600" b="1" dirty="0">
                <a:latin typeface="Tahoma" panose="020B0604030504040204" pitchFamily="34" charset="0"/>
                <a:ea typeface="Tahoma" panose="020B0604030504040204" pitchFamily="34" charset="0"/>
                <a:cs typeface="Tahoma" panose="020B0604030504040204" pitchFamily="34" charset="0"/>
              </a:rPr>
              <a:t>Preventing Out-of-State Placements</a:t>
            </a:r>
          </a:p>
          <a:p>
            <a:pPr lvl="1"/>
            <a:r>
              <a:rPr lang="en-US" sz="1600" dirty="0" smtClean="0">
                <a:latin typeface="Tahoma" panose="020B0604030504040204" pitchFamily="34" charset="0"/>
                <a:ea typeface="Tahoma" panose="020B0604030504040204" pitchFamily="34" charset="0"/>
                <a:cs typeface="Tahoma" panose="020B0604030504040204" pitchFamily="34" charset="0"/>
              </a:rPr>
              <a:t>Number </a:t>
            </a:r>
            <a:r>
              <a:rPr lang="en-US" sz="1600" dirty="0">
                <a:latin typeface="Tahoma" panose="020B0604030504040204" pitchFamily="34" charset="0"/>
                <a:ea typeface="Tahoma" panose="020B0604030504040204" pitchFamily="34" charset="0"/>
                <a:cs typeface="Tahoma" panose="020B0604030504040204" pitchFamily="34" charset="0"/>
              </a:rPr>
              <a:t>and percentage of new cases referred for in-State residential placements that are alternatively served through community-based services</a:t>
            </a:r>
          </a:p>
          <a:p>
            <a:pPr lvl="1"/>
            <a:r>
              <a:rPr lang="en-US" sz="1600" dirty="0">
                <a:latin typeface="Tahoma" panose="020B0604030504040204" pitchFamily="34" charset="0"/>
                <a:ea typeface="Tahoma" panose="020B0604030504040204" pitchFamily="34" charset="0"/>
                <a:cs typeface="Tahoma" panose="020B0604030504040204" pitchFamily="34" charset="0"/>
              </a:rPr>
              <a:t>Number and percentage of new cases referred for out-of-State placement that are alternatively served through in-State community based services or in-State residential placements</a:t>
            </a:r>
          </a:p>
          <a:p>
            <a:pPr marL="0" indent="0">
              <a:buNone/>
            </a:pPr>
            <a:endParaRPr lang="en-US" sz="16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41939884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1388871942"/>
              </p:ext>
            </p:extLst>
          </p:nvPr>
        </p:nvGraphicFramePr>
        <p:xfrm>
          <a:off x="0" y="76200"/>
          <a:ext cx="9144000" cy="6858029"/>
        </p:xfrm>
        <a:graphic>
          <a:graphicData uri="http://schemas.openxmlformats.org/drawingml/2006/table">
            <a:tbl>
              <a:tblPr firstRow="1" bandRow="1">
                <a:tableStyleId>{5C22544A-7EE6-4342-B048-85BDC9FD1C3A}</a:tableStyleId>
              </a:tblPr>
              <a:tblGrid>
                <a:gridCol w="1828800"/>
                <a:gridCol w="1828800"/>
                <a:gridCol w="1828800"/>
                <a:gridCol w="1828800"/>
                <a:gridCol w="1828800"/>
              </a:tblGrid>
              <a:tr h="381000">
                <a:tc gridSpan="5">
                  <a:txBody>
                    <a:bodyPr/>
                    <a:lstStyle/>
                    <a:p>
                      <a:pPr algn="ctr"/>
                      <a:r>
                        <a:rPr lang="en-US" dirty="0" smtClean="0"/>
                        <a:t>FY20 NOFA Programs, Results, Indicators and Priorities</a:t>
                      </a:r>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1630738">
                <a:tc>
                  <a:txBody>
                    <a:bodyPr/>
                    <a:lstStyle/>
                    <a:p>
                      <a:r>
                        <a:rPr lang="en-US" sz="1800" b="1" dirty="0" smtClean="0"/>
                        <a:t>Result</a:t>
                      </a:r>
                      <a:endParaRPr lang="en-US" sz="1800" b="1" dirty="0"/>
                    </a:p>
                  </a:txBody>
                  <a:tcPr/>
                </a:tc>
                <a:tc>
                  <a:txBody>
                    <a:bodyPr/>
                    <a:lstStyle/>
                    <a:p>
                      <a:r>
                        <a:rPr lang="en-US" sz="1100" dirty="0" smtClean="0"/>
                        <a:t>Children Enter School Ready to Learn</a:t>
                      </a:r>
                      <a:endParaRPr lang="en-US" sz="1100" dirty="0"/>
                    </a:p>
                  </a:txBody>
                  <a:tcPr/>
                </a:tc>
                <a:tc>
                  <a:txBody>
                    <a:bodyPr/>
                    <a:lstStyle/>
                    <a:p>
                      <a:r>
                        <a:rPr lang="en-US" sz="1100" dirty="0" smtClean="0"/>
                        <a:t>Children</a:t>
                      </a:r>
                      <a:r>
                        <a:rPr lang="en-US" sz="1100" baseline="0" dirty="0" smtClean="0"/>
                        <a:t> are Successful in School</a:t>
                      </a:r>
                      <a:endParaRPr lang="en-US" sz="1100" dirty="0"/>
                    </a:p>
                  </a:txBody>
                  <a:tcPr/>
                </a:tc>
                <a:tc>
                  <a:txBody>
                    <a:bodyPr/>
                    <a:lstStyle/>
                    <a:p>
                      <a:r>
                        <a:rPr lang="en-US" sz="1100" dirty="0" smtClean="0"/>
                        <a:t>Youth have</a:t>
                      </a:r>
                      <a:r>
                        <a:rPr lang="en-US" sz="1100" baseline="0" dirty="0" smtClean="0"/>
                        <a:t> Opportunities for Employment and Career Readiness</a:t>
                      </a:r>
                      <a:endParaRPr lang="en-US" sz="1100" dirty="0"/>
                    </a:p>
                  </a:txBody>
                  <a:tcPr/>
                </a:tc>
                <a:tc>
                  <a:txBody>
                    <a:bodyPr/>
                    <a:lstStyle/>
                    <a:p>
                      <a:r>
                        <a:rPr lang="en-US" sz="1100" dirty="0" smtClean="0"/>
                        <a:t>Families are Safe</a:t>
                      </a:r>
                      <a:r>
                        <a:rPr lang="en-US" sz="1100" baseline="0" dirty="0" smtClean="0"/>
                        <a:t> and Economically Stable</a:t>
                      </a:r>
                      <a:endParaRPr lang="en-US" sz="1100" dirty="0"/>
                    </a:p>
                  </a:txBody>
                  <a:tcPr/>
                </a:tc>
              </a:tr>
              <a:tr h="1630738">
                <a:tc>
                  <a:txBody>
                    <a:bodyPr/>
                    <a:lstStyle/>
                    <a:p>
                      <a:r>
                        <a:rPr lang="en-US" b="1" dirty="0" smtClean="0"/>
                        <a:t>Program(s)</a:t>
                      </a:r>
                      <a:endParaRPr lang="en-US" b="1" dirty="0"/>
                    </a:p>
                  </a:txBody>
                  <a:tcPr/>
                </a:tc>
                <a:tc>
                  <a:txBody>
                    <a:bodyPr/>
                    <a:lstStyle/>
                    <a:p>
                      <a:r>
                        <a:rPr lang="en-US" sz="1100" dirty="0" smtClean="0"/>
                        <a:t>Early</a:t>
                      </a:r>
                      <a:r>
                        <a:rPr lang="en-US" sz="1100" baseline="0" dirty="0" smtClean="0"/>
                        <a:t> Care Healthy Families</a:t>
                      </a:r>
                      <a:endParaRPr lang="en-US" sz="1100" dirty="0"/>
                    </a:p>
                  </a:txBody>
                  <a:tcPr/>
                </a:tc>
                <a:tc>
                  <a:txBody>
                    <a:bodyPr/>
                    <a:lstStyle/>
                    <a:p>
                      <a:r>
                        <a:rPr lang="en-US" sz="1100" dirty="0" smtClean="0"/>
                        <a:t>Partners After School</a:t>
                      </a:r>
                      <a:endParaRPr lang="en-US" sz="1100" dirty="0"/>
                    </a:p>
                  </a:txBody>
                  <a:tcPr/>
                </a:tc>
                <a:tc>
                  <a:txBody>
                    <a:bodyPr/>
                    <a:lstStyle/>
                    <a:p>
                      <a:r>
                        <a:rPr lang="en-US" sz="1100" dirty="0" smtClean="0"/>
                        <a:t>Youth Employment Initiative</a:t>
                      </a:r>
                      <a:endParaRPr lang="en-US" sz="1100" dirty="0"/>
                    </a:p>
                  </a:txBody>
                  <a:tcPr/>
                </a:tc>
                <a:tc>
                  <a:txBody>
                    <a:bodyPr/>
                    <a:lstStyle/>
                    <a:p>
                      <a:r>
                        <a:rPr lang="en-US" sz="1100" dirty="0" smtClean="0"/>
                        <a:t>Learning Beyond the Classroom</a:t>
                      </a:r>
                    </a:p>
                    <a:p>
                      <a:endParaRPr lang="en-US" sz="1100" dirty="0" smtClean="0"/>
                    </a:p>
                    <a:p>
                      <a:r>
                        <a:rPr lang="en-US" sz="1100" dirty="0" smtClean="0"/>
                        <a:t>Partners After School</a:t>
                      </a:r>
                      <a:endParaRPr lang="en-US" sz="1100" dirty="0"/>
                    </a:p>
                  </a:txBody>
                  <a:tcPr/>
                </a:tc>
              </a:tr>
              <a:tr h="944793">
                <a:tc>
                  <a:txBody>
                    <a:bodyPr/>
                    <a:lstStyle/>
                    <a:p>
                      <a:r>
                        <a:rPr lang="en-US" b="1" dirty="0" smtClean="0"/>
                        <a:t>Indicator(s)</a:t>
                      </a:r>
                      <a:endParaRPr lang="en-US" b="1" dirty="0"/>
                    </a:p>
                  </a:txBody>
                  <a:tcPr/>
                </a:tc>
                <a:tc>
                  <a:txBody>
                    <a:bodyPr/>
                    <a:lstStyle/>
                    <a:p>
                      <a:r>
                        <a:rPr lang="en-US" sz="1100" dirty="0" smtClean="0"/>
                        <a:t>Kindergarten Readiness Assessment</a:t>
                      </a:r>
                      <a:endParaRPr lang="en-US" sz="1100" dirty="0"/>
                    </a:p>
                  </a:txBody>
                  <a:tcPr/>
                </a:tc>
                <a:tc>
                  <a:txBody>
                    <a:bodyPr/>
                    <a:lstStyle/>
                    <a:p>
                      <a:r>
                        <a:rPr lang="en-US" sz="1100" dirty="0" smtClean="0"/>
                        <a:t>PARCC/MCAP;</a:t>
                      </a:r>
                      <a:r>
                        <a:rPr lang="en-US" sz="1100" baseline="0" dirty="0" smtClean="0"/>
                        <a:t> Alternative Maryland School Assessment (report cards); Truancy</a:t>
                      </a:r>
                      <a:endParaRPr lang="en-US" sz="1100" dirty="0"/>
                    </a:p>
                  </a:txBody>
                  <a:tcPr/>
                </a:tc>
                <a:tc>
                  <a:txBody>
                    <a:bodyPr/>
                    <a:lstStyle/>
                    <a:p>
                      <a:r>
                        <a:rPr lang="en-US" sz="1100" dirty="0" smtClean="0"/>
                        <a:t>Youth ages 16-24 not in school and not working</a:t>
                      </a:r>
                      <a:endParaRPr lang="en-US" sz="1100" dirty="0"/>
                    </a:p>
                  </a:txBody>
                  <a:tcPr/>
                </a:tc>
                <a:tc>
                  <a:txBody>
                    <a:bodyPr/>
                    <a:lstStyle/>
                    <a:p>
                      <a:r>
                        <a:rPr lang="en-US" sz="1100" dirty="0" smtClean="0"/>
                        <a:t>Hunger; Child poverty;</a:t>
                      </a:r>
                      <a:r>
                        <a:rPr lang="en-US" sz="1100" baseline="0" dirty="0" smtClean="0"/>
                        <a:t> Homelessness</a:t>
                      </a:r>
                      <a:endParaRPr lang="en-US" sz="1100" dirty="0"/>
                    </a:p>
                  </a:txBody>
                  <a:tcPr/>
                </a:tc>
              </a:tr>
              <a:tr h="1630738">
                <a:tc>
                  <a:txBody>
                    <a:bodyPr/>
                    <a:lstStyle/>
                    <a:p>
                      <a:r>
                        <a:rPr lang="en-US" b="1" dirty="0" smtClean="0"/>
                        <a:t>Priority  Area(s)</a:t>
                      </a:r>
                      <a:endParaRPr lang="en-US" b="1" dirty="0"/>
                    </a:p>
                  </a:txBody>
                  <a:tcPr/>
                </a:tc>
                <a:tc>
                  <a:txBody>
                    <a:bodyPr/>
                    <a:lstStyle/>
                    <a:p>
                      <a:r>
                        <a:rPr lang="en-US" sz="1100" dirty="0" smtClean="0"/>
                        <a:t>Increasing</a:t>
                      </a:r>
                      <a:r>
                        <a:rPr lang="en-US" sz="1100" baseline="0" dirty="0" smtClean="0"/>
                        <a:t> trauma-informed services and preventing Adverse Childhood Experiences (ACEs); Reducing the impact of parental incarceration on children, youth, families &amp; communities; Reducing youth homelessness; Improving outcomes for disconnected/opportunity youth; Reducing childhood hunger</a:t>
                      </a:r>
                      <a:endParaRPr lang="en-US" sz="1100" dirty="0"/>
                    </a:p>
                  </a:txBody>
                  <a:tcPr/>
                </a:tc>
                <a:tc>
                  <a:txBody>
                    <a:bodyPr/>
                    <a:lstStyle/>
                    <a:p>
                      <a:r>
                        <a:rPr lang="en-US" sz="1100" dirty="0" smtClean="0"/>
                        <a:t>Reducing the impact of parental incarceration on children, youth, families and communities; Reducing childhood hunger</a:t>
                      </a:r>
                      <a:endParaRPr lang="en-US" sz="1100" dirty="0"/>
                    </a:p>
                  </a:txBody>
                  <a:tcPr/>
                </a:tc>
                <a:tc>
                  <a:txBody>
                    <a:bodyPr/>
                    <a:lstStyle/>
                    <a:p>
                      <a:r>
                        <a:rPr lang="en-US" sz="1100" dirty="0" smtClean="0"/>
                        <a:t>Improving outcomes for disconnected/opportunity youth</a:t>
                      </a:r>
                      <a:endParaRPr lang="en-US" sz="1100" dirty="0"/>
                    </a:p>
                  </a:txBody>
                  <a:tcPr/>
                </a:tc>
                <a:tc>
                  <a:txBody>
                    <a:bodyPr/>
                    <a:lstStyle/>
                    <a:p>
                      <a:r>
                        <a:rPr lang="en-US" sz="1100" dirty="0" smtClean="0"/>
                        <a:t>Reducing</a:t>
                      </a:r>
                      <a:r>
                        <a:rPr lang="en-US" sz="1100" baseline="0" dirty="0" smtClean="0"/>
                        <a:t> the impact of parental incarceration on children, youth, families and communities; Reducing childhood hunger; Reducing youth homelessness</a:t>
                      </a:r>
                      <a:endParaRPr lang="en-US" sz="1100" dirty="0"/>
                    </a:p>
                  </a:txBody>
                  <a:tcPr/>
                </a:tc>
              </a:tr>
            </a:tbl>
          </a:graphicData>
        </a:graphic>
      </p:graphicFrame>
    </p:spTree>
    <p:extLst>
      <p:ext uri="{BB962C8B-B14F-4D97-AF65-F5344CB8AC3E}">
        <p14:creationId xmlns:p14="http://schemas.microsoft.com/office/powerpoint/2010/main" val="151644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ahoma" panose="020B0604030504040204" pitchFamily="34" charset="0"/>
                <a:ea typeface="Tahoma" panose="020B0604030504040204" pitchFamily="34" charset="0"/>
                <a:cs typeface="Tahoma" panose="020B0604030504040204" pitchFamily="34" charset="0"/>
              </a:rPr>
              <a:t>Data Section</a:t>
            </a:r>
            <a:endParaRPr lang="en-US" dirty="0">
              <a:latin typeface="Tahoma" panose="020B0604030504040204" pitchFamily="34" charset="0"/>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a:solidFill>
            <a:schemeClr val="bg1">
              <a:lumMod val="95000"/>
            </a:schemeClr>
          </a:solidFill>
        </p:spPr>
        <p:txBody>
          <a:bodyPr>
            <a:normAutofit/>
          </a:bodyPr>
          <a:lstStyle/>
          <a:p>
            <a:r>
              <a:rPr lang="en-US" sz="1600" b="1" dirty="0" smtClean="0">
                <a:latin typeface="Tahoma" panose="020B0604030504040204" pitchFamily="34" charset="0"/>
                <a:ea typeface="Tahoma" panose="020B0604030504040204" pitchFamily="34" charset="0"/>
                <a:cs typeface="Tahoma" panose="020B0604030504040204" pitchFamily="34" charset="0"/>
              </a:rPr>
              <a:t>Data for this section was collected from the following sources:</a:t>
            </a:r>
          </a:p>
          <a:p>
            <a:endParaRPr lang="en-US" sz="1600" dirty="0">
              <a:latin typeface="Tahoma" panose="020B0604030504040204" pitchFamily="34" charset="0"/>
              <a:ea typeface="Tahoma" panose="020B0604030504040204" pitchFamily="34" charset="0"/>
              <a:cs typeface="Tahoma" panose="020B0604030504040204" pitchFamily="34" charset="0"/>
            </a:endParaRPr>
          </a:p>
          <a:p>
            <a:pPr lvl="1"/>
            <a:r>
              <a:rPr lang="en-US" sz="1600" dirty="0" smtClean="0">
                <a:latin typeface="Tahoma" panose="020B0604030504040204" pitchFamily="34" charset="0"/>
                <a:ea typeface="Tahoma" panose="020B0604030504040204" pitchFamily="34" charset="0"/>
                <a:cs typeface="Tahoma" panose="020B0604030504040204" pitchFamily="34" charset="0"/>
              </a:rPr>
              <a:t>Kids Count data center</a:t>
            </a:r>
          </a:p>
          <a:p>
            <a:pPr lvl="1"/>
            <a:r>
              <a:rPr lang="en-US" sz="1600" dirty="0" smtClean="0">
                <a:latin typeface="Tahoma" panose="020B0604030504040204" pitchFamily="34" charset="0"/>
                <a:ea typeface="Tahoma" panose="020B0604030504040204" pitchFamily="34" charset="0"/>
                <a:cs typeface="Tahoma" panose="020B0604030504040204" pitchFamily="34" charset="0"/>
              </a:rPr>
              <a:t>County Health Rankings &amp; Roadmaps</a:t>
            </a:r>
          </a:p>
          <a:p>
            <a:pPr lvl="1"/>
            <a:r>
              <a:rPr lang="en-US" sz="1600" dirty="0" smtClean="0">
                <a:latin typeface="Tahoma" panose="020B0604030504040204" pitchFamily="34" charset="0"/>
                <a:ea typeface="Tahoma" panose="020B0604030504040204" pitchFamily="34" charset="0"/>
                <a:cs typeface="Tahoma" panose="020B0604030504040204" pitchFamily="34" charset="0"/>
              </a:rPr>
              <a:t>United States Census Bureau</a:t>
            </a:r>
          </a:p>
          <a:p>
            <a:pPr lvl="1"/>
            <a:r>
              <a:rPr lang="en-US" sz="1600" dirty="0">
                <a:latin typeface="Tahoma" panose="020B0604030504040204" pitchFamily="34" charset="0"/>
                <a:ea typeface="Tahoma" panose="020B0604030504040204" pitchFamily="34" charset="0"/>
                <a:cs typeface="Tahoma" panose="020B0604030504040204" pitchFamily="34" charset="0"/>
              </a:rPr>
              <a:t>Mygarrettcounty.com</a:t>
            </a:r>
          </a:p>
          <a:p>
            <a:pPr lvl="1"/>
            <a:r>
              <a:rPr lang="en-US" sz="1600" dirty="0" smtClean="0">
                <a:latin typeface="Tahoma" panose="020B0604030504040204" pitchFamily="34" charset="0"/>
                <a:ea typeface="Tahoma" panose="020B0604030504040204" pitchFamily="34" charset="0"/>
                <a:cs typeface="Tahoma" panose="020B0604030504040204" pitchFamily="34" charset="0"/>
              </a:rPr>
              <a:t>World Population Review</a:t>
            </a:r>
          </a:p>
          <a:p>
            <a:pPr lvl="1"/>
            <a:r>
              <a:rPr lang="en-US" sz="1600" dirty="0" smtClean="0">
                <a:latin typeface="Tahoma" panose="020B0604030504040204" pitchFamily="34" charset="0"/>
                <a:ea typeface="Tahoma" panose="020B0604030504040204" pitchFamily="34" charset="0"/>
                <a:cs typeface="Tahoma" panose="020B0604030504040204" pitchFamily="34" charset="0"/>
              </a:rPr>
              <a:t>National Institute of Diabetes and Digestive and Kidney Diseases</a:t>
            </a:r>
          </a:p>
          <a:p>
            <a:pPr lvl="1"/>
            <a:r>
              <a:rPr lang="en-US" sz="1600" dirty="0" smtClean="0">
                <a:latin typeface="Tahoma" panose="020B0604030504040204" pitchFamily="34" charset="0"/>
                <a:ea typeface="Tahoma" panose="020B0604030504040204" pitchFamily="34" charset="0"/>
                <a:cs typeface="Tahoma" panose="020B0604030504040204" pitchFamily="34" charset="0"/>
              </a:rPr>
              <a:t>U.S. Department of Housing and Urban Development</a:t>
            </a:r>
          </a:p>
          <a:p>
            <a:pPr lvl="1"/>
            <a:r>
              <a:rPr lang="en-US" sz="1600" dirty="0" smtClean="0">
                <a:latin typeface="Tahoma" panose="020B0604030504040204" pitchFamily="34" charset="0"/>
                <a:ea typeface="Tahoma" panose="020B0604030504040204" pitchFamily="34" charset="0"/>
                <a:cs typeface="Tahoma" panose="020B0604030504040204" pitchFamily="34" charset="0"/>
              </a:rPr>
              <a:t>State of Maryland FY2017 Out-of-Home Placement Report and Resource Guide</a:t>
            </a:r>
          </a:p>
          <a:p>
            <a:pPr lvl="1"/>
            <a:r>
              <a:rPr lang="en-US" sz="1600" dirty="0" smtClean="0">
                <a:latin typeface="Tahoma" panose="020B0604030504040204" pitchFamily="34" charset="0"/>
                <a:ea typeface="Tahoma" panose="020B0604030504040204" pitchFamily="34" charset="0"/>
                <a:cs typeface="Tahoma" panose="020B0604030504040204" pitchFamily="34" charset="0"/>
              </a:rPr>
              <a:t>Opportunity Index</a:t>
            </a:r>
          </a:p>
          <a:p>
            <a:pPr lvl="1"/>
            <a:r>
              <a:rPr lang="en-US" sz="1600" dirty="0" smtClean="0">
                <a:latin typeface="Tahoma" panose="020B0604030504040204" pitchFamily="34" charset="0"/>
                <a:ea typeface="Tahoma" panose="020B0604030504040204" pitchFamily="34" charset="0"/>
                <a:cs typeface="Tahoma" panose="020B0604030504040204" pitchFamily="34" charset="0"/>
              </a:rPr>
              <a:t>Maryland Rural Health Plan</a:t>
            </a:r>
          </a:p>
          <a:p>
            <a:pPr lvl="1"/>
            <a:r>
              <a:rPr lang="en-US" sz="1600" dirty="0" smtClean="0">
                <a:latin typeface="Tahoma" panose="020B0604030504040204" pitchFamily="34" charset="0"/>
                <a:ea typeface="Tahoma" panose="020B0604030504040204" pitchFamily="34" charset="0"/>
                <a:cs typeface="Tahoma" panose="020B0604030504040204" pitchFamily="34" charset="0"/>
              </a:rPr>
              <a:t>U.S. Bureau of Labor Statistics</a:t>
            </a:r>
            <a:endParaRPr lang="en-US" sz="16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2402584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E66C253-1CD9-42D7-8A8B-2657456A24CB}"/>
              </a:ext>
            </a:extLst>
          </p:cNvPr>
          <p:cNvSpPr>
            <a:spLocks noGrp="1"/>
          </p:cNvSpPr>
          <p:nvPr>
            <p:ph type="title"/>
          </p:nvPr>
        </p:nvSpPr>
        <p:spPr>
          <a:xfrm>
            <a:off x="457200" y="304800"/>
            <a:ext cx="8335963" cy="1036638"/>
          </a:xfrm>
        </p:spPr>
        <p:txBody>
          <a:bodyPr>
            <a:normAutofit fontScale="90000"/>
          </a:bodyPr>
          <a:lstStyle/>
          <a:p>
            <a:pPr eaLnBrk="1" hangingPunct="1"/>
            <a:r>
              <a:rPr lang="en-US" sz="3600" dirty="0" smtClean="0">
                <a:latin typeface="Tahoma" panose="020B0604030504040204" pitchFamily="34" charset="0"/>
                <a:ea typeface="Tahoma" panose="020B0604030504040204" pitchFamily="34" charset="0"/>
                <a:cs typeface="Tahoma" panose="020B0604030504040204" pitchFamily="34" charset="0"/>
              </a:rPr>
              <a:t>Kindergarten Readiness Assessment  </a:t>
            </a:r>
            <a:br>
              <a:rPr lang="en-US" sz="3600" dirty="0" smtClean="0">
                <a:latin typeface="Tahoma" panose="020B0604030504040204" pitchFamily="34" charset="0"/>
                <a:ea typeface="Tahoma" panose="020B0604030504040204" pitchFamily="34" charset="0"/>
                <a:cs typeface="Tahoma" panose="020B0604030504040204" pitchFamily="34" charset="0"/>
              </a:rPr>
            </a:br>
            <a:r>
              <a:rPr lang="en-US" sz="3600" dirty="0" smtClean="0">
                <a:latin typeface="Tahoma" panose="020B0604030504040204" pitchFamily="34" charset="0"/>
                <a:ea typeface="Tahoma" panose="020B0604030504040204" pitchFamily="34" charset="0"/>
                <a:cs typeface="Tahoma" panose="020B0604030504040204" pitchFamily="34" charset="0"/>
              </a:rPr>
              <a:t>SY 2018-2019</a:t>
            </a:r>
            <a:endParaRPr lang="en-US" sz="3600" dirty="0">
              <a:latin typeface="Tahoma" panose="020B0604030504040204" pitchFamily="34" charset="0"/>
              <a:ea typeface="Tahoma" panose="020B0604030504040204" pitchFamily="34" charset="0"/>
              <a:cs typeface="Tahoma" panose="020B0604030504040204" pitchFamily="34" charset="0"/>
            </a:endParaRPr>
          </a:p>
        </p:txBody>
      </p:sp>
      <p:graphicFrame>
        <p:nvGraphicFramePr>
          <p:cNvPr id="5" name="Chart 4">
            <a:extLst>
              <a:ext uri="{FF2B5EF4-FFF2-40B4-BE49-F238E27FC236}">
                <a16:creationId xmlns:a16="http://schemas.microsoft.com/office/drawing/2014/main" xmlns="" id="{BB6546B1-A55E-4D3F-ACD3-256CE3CDE013}"/>
              </a:ext>
            </a:extLst>
          </p:cNvPr>
          <p:cNvGraphicFramePr>
            <a:graphicFrameLocks/>
          </p:cNvGraphicFramePr>
          <p:nvPr>
            <p:extLst>
              <p:ext uri="{D42A27DB-BD31-4B8C-83A1-F6EECF244321}">
                <p14:modId xmlns:p14="http://schemas.microsoft.com/office/powerpoint/2010/main" val="3579287427"/>
              </p:ext>
            </p:extLst>
          </p:nvPr>
        </p:nvGraphicFramePr>
        <p:xfrm>
          <a:off x="381000" y="1600199"/>
          <a:ext cx="8229600" cy="510540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2707176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4400" dirty="0" smtClean="0">
                <a:latin typeface="Tahoma" panose="020B0604030504040204" pitchFamily="34" charset="0"/>
                <a:ea typeface="Tahoma" panose="020B0604030504040204" pitchFamily="34" charset="0"/>
                <a:cs typeface="Tahoma" panose="020B0604030504040204" pitchFamily="34" charset="0"/>
              </a:rPr>
              <a:t>Graduation Rate</a:t>
            </a:r>
            <a:endParaRPr lang="en-US" sz="4400" dirty="0">
              <a:latin typeface="Tahoma" panose="020B0604030504040204" pitchFamily="34" charset="0"/>
              <a:ea typeface="Tahoma" panose="020B0604030504040204" pitchFamily="34" charset="0"/>
              <a:cs typeface="Tahoma" panose="020B0604030504040204" pitchFamily="34" charset="0"/>
            </a:endParaRPr>
          </a:p>
        </p:txBody>
      </p:sp>
      <p:sp>
        <p:nvSpPr>
          <p:cNvPr id="5" name="Text Placeholder 4"/>
          <p:cNvSpPr>
            <a:spLocks noGrp="1"/>
          </p:cNvSpPr>
          <p:nvPr>
            <p:ph type="body" idx="1"/>
          </p:nvPr>
        </p:nvSpPr>
        <p:spPr/>
        <p:txBody>
          <a:bodyPr/>
          <a:lstStyle/>
          <a:p>
            <a:r>
              <a:rPr lang="en-US" dirty="0" smtClean="0"/>
              <a:t>Maryland &amp; Garrett County</a:t>
            </a:r>
            <a:endParaRPr lang="en-US" dirty="0"/>
          </a:p>
        </p:txBody>
      </p:sp>
      <p:graphicFrame>
        <p:nvGraphicFramePr>
          <p:cNvPr id="9" name="Content Placeholder 8"/>
          <p:cNvGraphicFramePr>
            <a:graphicFrameLocks noGrp="1"/>
          </p:cNvGraphicFramePr>
          <p:nvPr>
            <p:ph sz="half" idx="2"/>
            <p:extLst>
              <p:ext uri="{D42A27DB-BD31-4B8C-83A1-F6EECF244321}">
                <p14:modId xmlns:p14="http://schemas.microsoft.com/office/powerpoint/2010/main" val="843876050"/>
              </p:ext>
            </p:extLst>
          </p:nvPr>
        </p:nvGraphicFramePr>
        <p:xfrm>
          <a:off x="0" y="2174874"/>
          <a:ext cx="4495800" cy="4683125"/>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 Placeholder 6"/>
          <p:cNvSpPr>
            <a:spLocks noGrp="1"/>
          </p:cNvSpPr>
          <p:nvPr>
            <p:ph type="body" sz="quarter" idx="3"/>
          </p:nvPr>
        </p:nvSpPr>
        <p:spPr/>
        <p:txBody>
          <a:bodyPr/>
          <a:lstStyle/>
          <a:p>
            <a:r>
              <a:rPr lang="en-US" dirty="0" smtClean="0"/>
              <a:t>Similar County Data</a:t>
            </a:r>
            <a:endParaRPr lang="en-US" dirty="0"/>
          </a:p>
        </p:txBody>
      </p:sp>
      <p:graphicFrame>
        <p:nvGraphicFramePr>
          <p:cNvPr id="10" name="Content Placeholder 9"/>
          <p:cNvGraphicFramePr>
            <a:graphicFrameLocks noGrp="1"/>
          </p:cNvGraphicFramePr>
          <p:nvPr>
            <p:ph sz="quarter" idx="4"/>
            <p:extLst>
              <p:ext uri="{D42A27DB-BD31-4B8C-83A1-F6EECF244321}">
                <p14:modId xmlns:p14="http://schemas.microsoft.com/office/powerpoint/2010/main" val="1097708424"/>
              </p:ext>
            </p:extLst>
          </p:nvPr>
        </p:nvGraphicFramePr>
        <p:xfrm>
          <a:off x="3810000" y="2174874"/>
          <a:ext cx="5333999" cy="468312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618199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sz="4400" dirty="0" smtClean="0">
                <a:latin typeface="Tahoma" panose="020B0604030504040204" pitchFamily="34" charset="0"/>
                <a:ea typeface="Tahoma" panose="020B0604030504040204" pitchFamily="34" charset="0"/>
                <a:cs typeface="Tahoma" panose="020B0604030504040204" pitchFamily="34" charset="0"/>
              </a:rPr>
              <a:t>Bachelor Degree or Higher</a:t>
            </a:r>
            <a:endParaRPr lang="en-US" sz="4400" dirty="0">
              <a:latin typeface="Tahoma" panose="020B0604030504040204" pitchFamily="34" charset="0"/>
              <a:ea typeface="Tahoma" panose="020B0604030504040204" pitchFamily="34" charset="0"/>
              <a:cs typeface="Tahoma" panose="020B0604030504040204" pitchFamily="34"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1759604"/>
            <a:ext cx="5867400" cy="456499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5670692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latin typeface="Tahoma" panose="020B0604030504040204" pitchFamily="34" charset="0"/>
                <a:ea typeface="Tahoma" panose="020B0604030504040204" pitchFamily="34" charset="0"/>
                <a:cs typeface="Tahoma" panose="020B0604030504040204" pitchFamily="34" charset="0"/>
              </a:rPr>
              <a:t>Uninsured</a:t>
            </a:r>
            <a:endParaRPr lang="en-US" sz="4400" dirty="0">
              <a:latin typeface="Tahoma" panose="020B0604030504040204" pitchFamily="34" charset="0"/>
              <a:ea typeface="Tahoma" panose="020B0604030504040204" pitchFamily="34" charset="0"/>
              <a:cs typeface="Tahoma" panose="020B0604030504040204" pitchFamily="34" charset="0"/>
            </a:endParaRPr>
          </a:p>
        </p:txBody>
      </p:sp>
      <p:sp>
        <p:nvSpPr>
          <p:cNvPr id="3" name="Text Placeholder 2"/>
          <p:cNvSpPr>
            <a:spLocks noGrp="1"/>
          </p:cNvSpPr>
          <p:nvPr>
            <p:ph type="body" idx="1"/>
          </p:nvPr>
        </p:nvSpPr>
        <p:spPr/>
        <p:txBody>
          <a:bodyPr/>
          <a:lstStyle/>
          <a:p>
            <a:r>
              <a:rPr lang="en-US" dirty="0" smtClean="0"/>
              <a:t>Maryland &amp; Garrett County</a:t>
            </a:r>
            <a:endParaRPr lang="en-US" dirty="0"/>
          </a:p>
        </p:txBody>
      </p:sp>
      <p:graphicFrame>
        <p:nvGraphicFramePr>
          <p:cNvPr id="7" name="Content Placeholder 6"/>
          <p:cNvGraphicFramePr>
            <a:graphicFrameLocks noGrp="1"/>
          </p:cNvGraphicFramePr>
          <p:nvPr>
            <p:ph sz="half" idx="2"/>
            <p:extLst>
              <p:ext uri="{D42A27DB-BD31-4B8C-83A1-F6EECF244321}">
                <p14:modId xmlns:p14="http://schemas.microsoft.com/office/powerpoint/2010/main" val="3993679768"/>
              </p:ext>
            </p:extLst>
          </p:nvPr>
        </p:nvGraphicFramePr>
        <p:xfrm>
          <a:off x="0" y="2174874"/>
          <a:ext cx="4497388" cy="4683125"/>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 Placeholder 4"/>
          <p:cNvSpPr>
            <a:spLocks noGrp="1"/>
          </p:cNvSpPr>
          <p:nvPr>
            <p:ph type="body" sz="quarter" idx="3"/>
          </p:nvPr>
        </p:nvSpPr>
        <p:spPr/>
        <p:txBody>
          <a:bodyPr/>
          <a:lstStyle/>
          <a:p>
            <a:r>
              <a:rPr lang="en-US" dirty="0" smtClean="0"/>
              <a:t>Similar County Data</a:t>
            </a:r>
            <a:endParaRPr lang="en-US" dirty="0"/>
          </a:p>
        </p:txBody>
      </p:sp>
      <p:graphicFrame>
        <p:nvGraphicFramePr>
          <p:cNvPr id="8" name="Content Placeholder 7"/>
          <p:cNvGraphicFramePr>
            <a:graphicFrameLocks noGrp="1"/>
          </p:cNvGraphicFramePr>
          <p:nvPr>
            <p:ph sz="quarter" idx="4"/>
            <p:extLst>
              <p:ext uri="{D42A27DB-BD31-4B8C-83A1-F6EECF244321}">
                <p14:modId xmlns:p14="http://schemas.microsoft.com/office/powerpoint/2010/main" val="1965028170"/>
              </p:ext>
            </p:extLst>
          </p:nvPr>
        </p:nvGraphicFramePr>
        <p:xfrm>
          <a:off x="4495800" y="2174874"/>
          <a:ext cx="4648199" cy="468312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78226166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latin typeface="Tahoma" panose="020B0604030504040204" pitchFamily="34" charset="0"/>
                <a:ea typeface="Tahoma" panose="020B0604030504040204" pitchFamily="34" charset="0"/>
                <a:cs typeface="Tahoma" panose="020B0604030504040204" pitchFamily="34" charset="0"/>
              </a:rPr>
              <a:t>Low Birthweight</a:t>
            </a:r>
            <a:endParaRPr lang="en-US" sz="4400" dirty="0">
              <a:latin typeface="Tahoma" panose="020B0604030504040204" pitchFamily="34" charset="0"/>
              <a:ea typeface="Tahoma" panose="020B0604030504040204" pitchFamily="34" charset="0"/>
              <a:cs typeface="Tahoma" panose="020B0604030504040204" pitchFamily="34" charset="0"/>
            </a:endParaRPr>
          </a:p>
        </p:txBody>
      </p:sp>
      <p:graphicFrame>
        <p:nvGraphicFramePr>
          <p:cNvPr id="26" name="Content Placeholder 25"/>
          <p:cNvGraphicFramePr>
            <a:graphicFrameLocks noGrp="1"/>
          </p:cNvGraphicFramePr>
          <p:nvPr>
            <p:ph idx="1"/>
            <p:extLst>
              <p:ext uri="{D42A27DB-BD31-4B8C-83A1-F6EECF244321}">
                <p14:modId xmlns:p14="http://schemas.microsoft.com/office/powerpoint/2010/main" val="3300032912"/>
              </p:ext>
            </p:extLst>
          </p:nvPr>
        </p:nvGraphicFramePr>
        <p:xfrm>
          <a:off x="76200" y="1524000"/>
          <a:ext cx="8991600" cy="5257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09786082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latin typeface="Tahoma" panose="020B0604030504040204" pitchFamily="34" charset="0"/>
                <a:ea typeface="Tahoma" panose="020B0604030504040204" pitchFamily="34" charset="0"/>
                <a:cs typeface="Tahoma" panose="020B0604030504040204" pitchFamily="34" charset="0"/>
              </a:rPr>
              <a:t>Teen Birth Rates</a:t>
            </a:r>
            <a:endParaRPr lang="en-US" sz="4400" dirty="0">
              <a:latin typeface="Tahoma" panose="020B0604030504040204" pitchFamily="34" charset="0"/>
              <a:ea typeface="Tahoma" panose="020B0604030504040204" pitchFamily="34" charset="0"/>
              <a:cs typeface="Tahoma" panose="020B0604030504040204" pitchFamily="34" charset="0"/>
            </a:endParaRPr>
          </a:p>
        </p:txBody>
      </p:sp>
      <p:graphicFrame>
        <p:nvGraphicFramePr>
          <p:cNvPr id="3" name="Chart 2"/>
          <p:cNvGraphicFramePr/>
          <p:nvPr>
            <p:extLst>
              <p:ext uri="{D42A27DB-BD31-4B8C-83A1-F6EECF244321}">
                <p14:modId xmlns:p14="http://schemas.microsoft.com/office/powerpoint/2010/main" val="4068931558"/>
              </p:ext>
            </p:extLst>
          </p:nvPr>
        </p:nvGraphicFramePr>
        <p:xfrm>
          <a:off x="0" y="1524000"/>
          <a:ext cx="9144000" cy="5334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5038103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latin typeface="Tahoma" panose="020B0604030504040204" pitchFamily="34" charset="0"/>
                <a:ea typeface="Tahoma" panose="020B0604030504040204" pitchFamily="34" charset="0"/>
                <a:cs typeface="Tahoma" panose="020B0604030504040204" pitchFamily="34" charset="0"/>
              </a:rPr>
              <a:t>Governor’s Office for Children</a:t>
            </a:r>
            <a:endParaRPr lang="en-US" sz="4800" dirty="0">
              <a:latin typeface="Tahoma" panose="020B0604030504040204" pitchFamily="34" charset="0"/>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a:solidFill>
            <a:schemeClr val="bg1">
              <a:lumMod val="95000"/>
            </a:schemeClr>
          </a:solidFill>
          <a:ln>
            <a:solidFill>
              <a:schemeClr val="bg1">
                <a:lumMod val="95000"/>
              </a:schemeClr>
            </a:solidFill>
          </a:ln>
        </p:spPr>
        <p:txBody>
          <a:bodyPr>
            <a:normAutofit fontScale="25000" lnSpcReduction="20000"/>
          </a:bodyPr>
          <a:lstStyle/>
          <a:p>
            <a:r>
              <a:rPr lang="en-US" sz="4300" b="1" dirty="0">
                <a:latin typeface="Tahoma" panose="020B0604030504040204" pitchFamily="34" charset="0"/>
                <a:ea typeface="Tahoma" panose="020B0604030504040204" pitchFamily="34" charset="0"/>
                <a:cs typeface="Tahoma" panose="020B0604030504040204" pitchFamily="34" charset="0"/>
              </a:rPr>
              <a:t>Mission and </a:t>
            </a:r>
            <a:r>
              <a:rPr lang="en-US" sz="4300" b="1" dirty="0" smtClean="0">
                <a:latin typeface="Tahoma" panose="020B0604030504040204" pitchFamily="34" charset="0"/>
                <a:ea typeface="Tahoma" panose="020B0604030504040204" pitchFamily="34" charset="0"/>
                <a:cs typeface="Tahoma" panose="020B0604030504040204" pitchFamily="34" charset="0"/>
              </a:rPr>
              <a:t>Vision</a:t>
            </a:r>
          </a:p>
          <a:p>
            <a:endParaRPr lang="en-US" sz="4300" b="1" dirty="0">
              <a:latin typeface="Tahoma" panose="020B0604030504040204" pitchFamily="34" charset="0"/>
              <a:ea typeface="Tahoma" panose="020B0604030504040204" pitchFamily="34" charset="0"/>
              <a:cs typeface="Tahoma" panose="020B0604030504040204" pitchFamily="34" charset="0"/>
            </a:endParaRPr>
          </a:p>
          <a:p>
            <a:r>
              <a:rPr lang="en-US" sz="4300" b="1" dirty="0">
                <a:latin typeface="Tahoma" panose="020B0604030504040204" pitchFamily="34" charset="0"/>
                <a:ea typeface="Tahoma" panose="020B0604030504040204" pitchFamily="34" charset="0"/>
                <a:cs typeface="Tahoma" panose="020B0604030504040204" pitchFamily="34" charset="0"/>
              </a:rPr>
              <a:t>Governor’s Office for Children’s Vision:</a:t>
            </a:r>
            <a:endParaRPr lang="en-US" sz="4300" dirty="0">
              <a:latin typeface="Tahoma" panose="020B0604030504040204" pitchFamily="34" charset="0"/>
              <a:ea typeface="Tahoma" panose="020B0604030504040204" pitchFamily="34" charset="0"/>
              <a:cs typeface="Tahoma" panose="020B0604030504040204" pitchFamily="34" charset="0"/>
            </a:endParaRPr>
          </a:p>
          <a:p>
            <a:r>
              <a:rPr lang="en-US" sz="4300" dirty="0">
                <a:latin typeface="Tahoma" panose="020B0604030504040204" pitchFamily="34" charset="0"/>
                <a:ea typeface="Tahoma" panose="020B0604030504040204" pitchFamily="34" charset="0"/>
                <a:cs typeface="Tahoma" panose="020B0604030504040204" pitchFamily="34" charset="0"/>
              </a:rPr>
              <a:t>All Maryland children, youth, and families will live and prosper in healthy, safe, and thriving communities.</a:t>
            </a:r>
          </a:p>
          <a:p>
            <a:endParaRPr lang="en-US" sz="4300" b="1" dirty="0" smtClean="0">
              <a:latin typeface="Tahoma" panose="020B0604030504040204" pitchFamily="34" charset="0"/>
              <a:ea typeface="Tahoma" panose="020B0604030504040204" pitchFamily="34" charset="0"/>
              <a:cs typeface="Tahoma" panose="020B0604030504040204" pitchFamily="34" charset="0"/>
            </a:endParaRPr>
          </a:p>
          <a:p>
            <a:r>
              <a:rPr lang="en-US" sz="4300" b="1" dirty="0" smtClean="0">
                <a:latin typeface="Tahoma" panose="020B0604030504040204" pitchFamily="34" charset="0"/>
                <a:ea typeface="Tahoma" panose="020B0604030504040204" pitchFamily="34" charset="0"/>
                <a:cs typeface="Tahoma" panose="020B0604030504040204" pitchFamily="34" charset="0"/>
              </a:rPr>
              <a:t>Governor’s </a:t>
            </a:r>
            <a:r>
              <a:rPr lang="en-US" sz="4300" b="1" dirty="0">
                <a:latin typeface="Tahoma" panose="020B0604030504040204" pitchFamily="34" charset="0"/>
                <a:ea typeface="Tahoma" panose="020B0604030504040204" pitchFamily="34" charset="0"/>
                <a:cs typeface="Tahoma" panose="020B0604030504040204" pitchFamily="34" charset="0"/>
              </a:rPr>
              <a:t>Office for Children’s Mission</a:t>
            </a:r>
            <a:r>
              <a:rPr lang="en-US" sz="4300" b="1" dirty="0" smtClean="0">
                <a:latin typeface="Tahoma" panose="020B0604030504040204" pitchFamily="34" charset="0"/>
                <a:ea typeface="Tahoma" panose="020B0604030504040204" pitchFamily="34" charset="0"/>
                <a:cs typeface="Tahoma" panose="020B0604030504040204" pitchFamily="34" charset="0"/>
              </a:rPr>
              <a:t>:</a:t>
            </a:r>
          </a:p>
          <a:p>
            <a:r>
              <a:rPr lang="en-US" sz="4300" dirty="0" smtClean="0">
                <a:latin typeface="Tahoma" panose="020B0604030504040204" pitchFamily="34" charset="0"/>
                <a:ea typeface="Tahoma" panose="020B0604030504040204" pitchFamily="34" charset="0"/>
                <a:cs typeface="Tahoma" panose="020B0604030504040204" pitchFamily="34" charset="0"/>
              </a:rPr>
              <a:t>The </a:t>
            </a:r>
            <a:r>
              <a:rPr lang="en-US" sz="4300" dirty="0">
                <a:latin typeface="Tahoma" panose="020B0604030504040204" pitchFamily="34" charset="0"/>
                <a:ea typeface="Tahoma" panose="020B0604030504040204" pitchFamily="34" charset="0"/>
                <a:cs typeface="Tahoma" panose="020B0604030504040204" pitchFamily="34" charset="0"/>
              </a:rPr>
              <a:t>Governor’s Office for Children promotes the well-being of Maryland’s children, youth, and families through data-driven policies and collective solutions.</a:t>
            </a:r>
          </a:p>
          <a:p>
            <a:endParaRPr lang="en-US" sz="4300" b="1" dirty="0" smtClean="0">
              <a:latin typeface="Tahoma" panose="020B0604030504040204" pitchFamily="34" charset="0"/>
              <a:ea typeface="Tahoma" panose="020B0604030504040204" pitchFamily="34" charset="0"/>
              <a:cs typeface="Tahoma" panose="020B0604030504040204" pitchFamily="34" charset="0"/>
            </a:endParaRPr>
          </a:p>
          <a:p>
            <a:r>
              <a:rPr lang="en-US" sz="4300" b="1" dirty="0" smtClean="0">
                <a:latin typeface="Tahoma" panose="020B0604030504040204" pitchFamily="34" charset="0"/>
                <a:ea typeface="Tahoma" panose="020B0604030504040204" pitchFamily="34" charset="0"/>
                <a:cs typeface="Tahoma" panose="020B0604030504040204" pitchFamily="34" charset="0"/>
              </a:rPr>
              <a:t>Role </a:t>
            </a:r>
            <a:r>
              <a:rPr lang="en-US" sz="4300" b="1" dirty="0">
                <a:latin typeface="Tahoma" panose="020B0604030504040204" pitchFamily="34" charset="0"/>
                <a:ea typeface="Tahoma" panose="020B0604030504040204" pitchFamily="34" charset="0"/>
                <a:cs typeface="Tahoma" panose="020B0604030504040204" pitchFamily="34" charset="0"/>
              </a:rPr>
              <a:t>and History</a:t>
            </a:r>
          </a:p>
          <a:p>
            <a:r>
              <a:rPr lang="en-US" sz="4300" dirty="0">
                <a:latin typeface="Tahoma" panose="020B0604030504040204" pitchFamily="34" charset="0"/>
                <a:ea typeface="Tahoma" panose="020B0604030504040204" pitchFamily="34" charset="0"/>
                <a:cs typeface="Tahoma" panose="020B0604030504040204" pitchFamily="34" charset="0"/>
              </a:rPr>
              <a:t>Since 1978, the Governor’s Office for Children and the Children’s Cabinet have worked to ensure that Maryland’s children, youth and families can flourish and achieve their potential. The Governor’s Office for Children has historically accomplished its work through a firm commitment to bringing together senior officials from State Agencies, community organizations, and local jurisdictions to overcome barriers and establish clear outcomes for improving the lives of children, youth, and families across the State</a:t>
            </a:r>
            <a:r>
              <a:rPr lang="en-US" sz="4300" dirty="0" smtClean="0">
                <a:latin typeface="Tahoma" panose="020B0604030504040204" pitchFamily="34" charset="0"/>
                <a:ea typeface="Tahoma" panose="020B0604030504040204" pitchFamily="34" charset="0"/>
                <a:cs typeface="Tahoma" panose="020B0604030504040204" pitchFamily="34" charset="0"/>
              </a:rPr>
              <a:t>.</a:t>
            </a:r>
          </a:p>
          <a:p>
            <a:endParaRPr lang="en-US" sz="4300" dirty="0">
              <a:latin typeface="Tahoma" panose="020B0604030504040204" pitchFamily="34" charset="0"/>
              <a:ea typeface="Tahoma" panose="020B0604030504040204" pitchFamily="34" charset="0"/>
              <a:cs typeface="Tahoma" panose="020B0604030504040204" pitchFamily="34" charset="0"/>
            </a:endParaRPr>
          </a:p>
          <a:p>
            <a:r>
              <a:rPr lang="en-US" sz="4300" dirty="0">
                <a:latin typeface="Tahoma" panose="020B0604030504040204" pitchFamily="34" charset="0"/>
                <a:ea typeface="Tahoma" panose="020B0604030504040204" pitchFamily="34" charset="0"/>
                <a:cs typeface="Tahoma" panose="020B0604030504040204" pitchFamily="34" charset="0"/>
              </a:rPr>
              <a:t>Today, the Governor’s Office for Children operationalizes Governor Hogan’s vision for economic opportunity for all and advances that vision by focusing on </a:t>
            </a:r>
            <a:r>
              <a:rPr lang="en-US" sz="4300" dirty="0" smtClean="0">
                <a:latin typeface="Tahoma" panose="020B0604030504040204" pitchFamily="34" charset="0"/>
                <a:ea typeface="Tahoma" panose="020B0604030504040204" pitchFamily="34" charset="0"/>
                <a:cs typeface="Tahoma" panose="020B0604030504040204" pitchFamily="34" charset="0"/>
              </a:rPr>
              <a:t>seven </a:t>
            </a:r>
            <a:r>
              <a:rPr lang="en-US" sz="4300" dirty="0">
                <a:latin typeface="Tahoma" panose="020B0604030504040204" pitchFamily="34" charset="0"/>
                <a:ea typeface="Tahoma" panose="020B0604030504040204" pitchFamily="34" charset="0"/>
                <a:cs typeface="Tahoma" panose="020B0604030504040204" pitchFamily="34" charset="0"/>
              </a:rPr>
              <a:t>Strategic Goals: reducing the impact of parental incarceration on children, families, and communities; i</a:t>
            </a:r>
            <a:r>
              <a:rPr lang="en-US" sz="4300" dirty="0" smtClean="0">
                <a:latin typeface="Tahoma" panose="020B0604030504040204" pitchFamily="34" charset="0"/>
                <a:ea typeface="Tahoma" panose="020B0604030504040204" pitchFamily="34" charset="0"/>
                <a:cs typeface="Tahoma" panose="020B0604030504040204" pitchFamily="34" charset="0"/>
              </a:rPr>
              <a:t>mproving outcomes for disconnected/opportunity youth; </a:t>
            </a:r>
            <a:r>
              <a:rPr lang="en-US" sz="4300" dirty="0">
                <a:latin typeface="Tahoma" panose="020B0604030504040204" pitchFamily="34" charset="0"/>
                <a:ea typeface="Tahoma" panose="020B0604030504040204" pitchFamily="34" charset="0"/>
                <a:cs typeface="Tahoma" panose="020B0604030504040204" pitchFamily="34" charset="0"/>
              </a:rPr>
              <a:t>reducing childhood hunger; reducing youth </a:t>
            </a:r>
            <a:r>
              <a:rPr lang="en-US" sz="4300" dirty="0" smtClean="0">
                <a:latin typeface="Tahoma" panose="020B0604030504040204" pitchFamily="34" charset="0"/>
                <a:ea typeface="Tahoma" panose="020B0604030504040204" pitchFamily="34" charset="0"/>
                <a:cs typeface="Tahoma" panose="020B0604030504040204" pitchFamily="34" charset="0"/>
              </a:rPr>
              <a:t>homelessness; increasing trauma-informed services and preventing Adverse Childhood Experiences (ACEs); increasing opportunities for diversion from the juvenile justice system; and/or preventing out of State placements.  </a:t>
            </a:r>
            <a:r>
              <a:rPr lang="en-US" sz="4300" dirty="0">
                <a:latin typeface="Tahoma" panose="020B0604030504040204" pitchFamily="34" charset="0"/>
                <a:ea typeface="Tahoma" panose="020B0604030504040204" pitchFamily="34" charset="0"/>
                <a:cs typeface="Tahoma" panose="020B0604030504040204" pitchFamily="34" charset="0"/>
              </a:rPr>
              <a:t>Focusing on these </a:t>
            </a:r>
            <a:r>
              <a:rPr lang="en-US" sz="4300" dirty="0" smtClean="0">
                <a:latin typeface="Tahoma" panose="020B0604030504040204" pitchFamily="34" charset="0"/>
                <a:ea typeface="Tahoma" panose="020B0604030504040204" pitchFamily="34" charset="0"/>
                <a:cs typeface="Tahoma" panose="020B0604030504040204" pitchFamily="34" charset="0"/>
              </a:rPr>
              <a:t>seven </a:t>
            </a:r>
            <a:r>
              <a:rPr lang="en-US" sz="4300" dirty="0">
                <a:latin typeface="Tahoma" panose="020B0604030504040204" pitchFamily="34" charset="0"/>
                <a:ea typeface="Tahoma" panose="020B0604030504040204" pitchFamily="34" charset="0"/>
                <a:cs typeface="Tahoma" panose="020B0604030504040204" pitchFamily="34" charset="0"/>
              </a:rPr>
              <a:t>goals will lead to a stable, safe, and healthy environment for children and families. Working at the direction of the Governor, the Office facilitates the work of the Maryland Children’s Cabinet and supports child well-being by</a:t>
            </a:r>
            <a:r>
              <a:rPr lang="en-US" sz="4300" dirty="0" smtClean="0">
                <a:latin typeface="Tahoma" panose="020B0604030504040204" pitchFamily="34" charset="0"/>
                <a:ea typeface="Tahoma" panose="020B0604030504040204" pitchFamily="34" charset="0"/>
                <a:cs typeface="Tahoma" panose="020B0604030504040204" pitchFamily="34" charset="0"/>
              </a:rPr>
              <a:t>:</a:t>
            </a:r>
          </a:p>
          <a:p>
            <a:endParaRPr lang="en-US" sz="4300" dirty="0">
              <a:latin typeface="Tahoma" panose="020B0604030504040204" pitchFamily="34" charset="0"/>
              <a:ea typeface="Tahoma" panose="020B0604030504040204" pitchFamily="34" charset="0"/>
              <a:cs typeface="Tahoma" panose="020B0604030504040204" pitchFamily="34" charset="0"/>
            </a:endParaRPr>
          </a:p>
          <a:p>
            <a:r>
              <a:rPr lang="en-US" sz="4300" dirty="0">
                <a:latin typeface="Tahoma" panose="020B0604030504040204" pitchFamily="34" charset="0"/>
                <a:ea typeface="Tahoma" panose="020B0604030504040204" pitchFamily="34" charset="0"/>
                <a:cs typeface="Tahoma" panose="020B0604030504040204" pitchFamily="34" charset="0"/>
              </a:rPr>
              <a:t>Promoting sound child and family policy;</a:t>
            </a:r>
          </a:p>
          <a:p>
            <a:r>
              <a:rPr lang="en-US" sz="4300" dirty="0">
                <a:latin typeface="Tahoma" panose="020B0604030504040204" pitchFamily="34" charset="0"/>
                <a:ea typeface="Tahoma" panose="020B0604030504040204" pitchFamily="34" charset="0"/>
                <a:cs typeface="Tahoma" panose="020B0604030504040204" pitchFamily="34" charset="0"/>
              </a:rPr>
              <a:t>Using Maryland’s child well-being Results in planning, decision-making, and evaluation;</a:t>
            </a:r>
          </a:p>
          <a:p>
            <a:r>
              <a:rPr lang="en-US" sz="4300" dirty="0">
                <a:latin typeface="Tahoma" panose="020B0604030504040204" pitchFamily="34" charset="0"/>
                <a:ea typeface="Tahoma" panose="020B0604030504040204" pitchFamily="34" charset="0"/>
                <a:cs typeface="Tahoma" panose="020B0604030504040204" pitchFamily="34" charset="0"/>
              </a:rPr>
              <a:t>Collaborating with the Local Management Boards and other partners;</a:t>
            </a:r>
          </a:p>
          <a:p>
            <a:r>
              <a:rPr lang="en-US" sz="4300" dirty="0">
                <a:latin typeface="Tahoma" panose="020B0604030504040204" pitchFamily="34" charset="0"/>
                <a:ea typeface="Tahoma" panose="020B0604030504040204" pitchFamily="34" charset="0"/>
                <a:cs typeface="Tahoma" panose="020B0604030504040204" pitchFamily="34" charset="0"/>
              </a:rPr>
              <a:t>Using data and technology to continuously evaluate and measure outcomes; and</a:t>
            </a:r>
          </a:p>
          <a:p>
            <a:r>
              <a:rPr lang="en-US" sz="4300" dirty="0">
                <a:latin typeface="Tahoma" panose="020B0604030504040204" pitchFamily="34" charset="0"/>
                <a:ea typeface="Tahoma" panose="020B0604030504040204" pitchFamily="34" charset="0"/>
                <a:cs typeface="Tahoma" panose="020B0604030504040204" pitchFamily="34" charset="0"/>
              </a:rPr>
              <a:t>Ensuring fiscal accountability.</a:t>
            </a:r>
          </a:p>
          <a:p>
            <a:r>
              <a:rPr lang="en-US" dirty="0"/>
              <a:t/>
            </a:r>
            <a:br>
              <a:rPr lang="en-US" dirty="0"/>
            </a:br>
            <a:endParaRPr lang="en-US" dirty="0"/>
          </a:p>
        </p:txBody>
      </p:sp>
    </p:spTree>
    <p:extLst>
      <p:ext uri="{BB962C8B-B14F-4D97-AF65-F5344CB8AC3E}">
        <p14:creationId xmlns:p14="http://schemas.microsoft.com/office/powerpoint/2010/main" val="72360816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latin typeface="Tahoma" panose="020B0604030504040204" pitchFamily="34" charset="0"/>
                <a:ea typeface="Tahoma" panose="020B0604030504040204" pitchFamily="34" charset="0"/>
                <a:cs typeface="Tahoma" panose="020B0604030504040204" pitchFamily="34" charset="0"/>
              </a:rPr>
              <a:t>Infant Mortality</a:t>
            </a:r>
            <a:endParaRPr lang="en-US" sz="4400" dirty="0">
              <a:latin typeface="Tahoma" panose="020B0604030504040204" pitchFamily="34" charset="0"/>
              <a:ea typeface="Tahoma" panose="020B0604030504040204" pitchFamily="34" charset="0"/>
              <a:cs typeface="Tahoma" panose="020B0604030504040204" pitchFamily="34" charset="0"/>
            </a:endParaRPr>
          </a:p>
        </p:txBody>
      </p:sp>
      <p:sp>
        <p:nvSpPr>
          <p:cNvPr id="8" name="Content Placeholder 7"/>
          <p:cNvSpPr>
            <a:spLocks noGrp="1"/>
          </p:cNvSpPr>
          <p:nvPr>
            <p:ph sz="half" idx="1"/>
          </p:nvPr>
        </p:nvSpPr>
        <p:spPr/>
        <p:txBody>
          <a:bodyPr>
            <a:normAutofit/>
          </a:bodyPr>
          <a:lstStyle/>
          <a:p>
            <a:pPr algn="ctr"/>
            <a:r>
              <a:rPr lang="en-US" sz="2400" b="1" dirty="0" smtClean="0"/>
              <a:t>Maryland &amp; Garrett County</a:t>
            </a:r>
            <a:endParaRPr lang="en-US" sz="2400" b="1" dirty="0"/>
          </a:p>
        </p:txBody>
      </p:sp>
      <p:sp>
        <p:nvSpPr>
          <p:cNvPr id="9" name="Content Placeholder 8"/>
          <p:cNvSpPr>
            <a:spLocks noGrp="1"/>
          </p:cNvSpPr>
          <p:nvPr>
            <p:ph sz="half" idx="2"/>
          </p:nvPr>
        </p:nvSpPr>
        <p:spPr/>
        <p:txBody>
          <a:bodyPr>
            <a:normAutofit/>
          </a:bodyPr>
          <a:lstStyle/>
          <a:p>
            <a:pPr algn="ctr"/>
            <a:r>
              <a:rPr lang="en-US" sz="2400" b="1" dirty="0" smtClean="0"/>
              <a:t>Similar County Data</a:t>
            </a:r>
            <a:endParaRPr lang="en-US" sz="2400" b="1" dirty="0"/>
          </a:p>
        </p:txBody>
      </p:sp>
      <p:graphicFrame>
        <p:nvGraphicFramePr>
          <p:cNvPr id="10" name="Chart 9"/>
          <p:cNvGraphicFramePr/>
          <p:nvPr>
            <p:extLst>
              <p:ext uri="{D42A27DB-BD31-4B8C-83A1-F6EECF244321}">
                <p14:modId xmlns:p14="http://schemas.microsoft.com/office/powerpoint/2010/main" val="2060161172"/>
              </p:ext>
            </p:extLst>
          </p:nvPr>
        </p:nvGraphicFramePr>
        <p:xfrm>
          <a:off x="0" y="2133600"/>
          <a:ext cx="4648200" cy="47244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 name="Chart 10"/>
          <p:cNvGraphicFramePr/>
          <p:nvPr>
            <p:extLst>
              <p:ext uri="{D42A27DB-BD31-4B8C-83A1-F6EECF244321}">
                <p14:modId xmlns:p14="http://schemas.microsoft.com/office/powerpoint/2010/main" val="1458755041"/>
              </p:ext>
            </p:extLst>
          </p:nvPr>
        </p:nvGraphicFramePr>
        <p:xfrm>
          <a:off x="4648200" y="2133600"/>
          <a:ext cx="4529137" cy="4724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52047088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latin typeface="Tahoma" panose="020B0604030504040204" pitchFamily="34" charset="0"/>
                <a:ea typeface="Tahoma" panose="020B0604030504040204" pitchFamily="34" charset="0"/>
                <a:cs typeface="Tahoma" panose="020B0604030504040204" pitchFamily="34" charset="0"/>
              </a:rPr>
              <a:t>Child Death Rates</a:t>
            </a:r>
            <a:endParaRPr lang="en-US" sz="4400" dirty="0">
              <a:latin typeface="Tahoma" panose="020B0604030504040204" pitchFamily="34" charset="0"/>
              <a:ea typeface="Tahoma" panose="020B0604030504040204" pitchFamily="34" charset="0"/>
              <a:cs typeface="Tahoma" panose="020B0604030504040204" pitchFamily="34" charset="0"/>
            </a:endParaRPr>
          </a:p>
        </p:txBody>
      </p:sp>
      <p:sp>
        <p:nvSpPr>
          <p:cNvPr id="6" name="Text Placeholder 5"/>
          <p:cNvSpPr>
            <a:spLocks noGrp="1"/>
          </p:cNvSpPr>
          <p:nvPr>
            <p:ph type="body" idx="1"/>
          </p:nvPr>
        </p:nvSpPr>
        <p:spPr>
          <a:xfrm>
            <a:off x="228600" y="1600200"/>
            <a:ext cx="4114800" cy="457200"/>
          </a:xfrm>
        </p:spPr>
        <p:txBody>
          <a:bodyPr/>
          <a:lstStyle/>
          <a:p>
            <a:r>
              <a:rPr lang="en-US" dirty="0" smtClean="0"/>
              <a:t>Maryland &amp; Garrett County</a:t>
            </a:r>
            <a:endParaRPr lang="en-US" dirty="0"/>
          </a:p>
        </p:txBody>
      </p:sp>
      <p:sp>
        <p:nvSpPr>
          <p:cNvPr id="7" name="Content Placeholder 6"/>
          <p:cNvSpPr>
            <a:spLocks noGrp="1"/>
          </p:cNvSpPr>
          <p:nvPr>
            <p:ph sz="half" idx="2"/>
          </p:nvPr>
        </p:nvSpPr>
        <p:spPr/>
        <p:txBody>
          <a:bodyPr/>
          <a:lstStyle/>
          <a:p>
            <a:endParaRPr lang="en-US"/>
          </a:p>
        </p:txBody>
      </p:sp>
      <p:sp>
        <p:nvSpPr>
          <p:cNvPr id="8" name="Text Placeholder 7"/>
          <p:cNvSpPr>
            <a:spLocks noGrp="1"/>
          </p:cNvSpPr>
          <p:nvPr>
            <p:ph type="body" sz="quarter" idx="3"/>
          </p:nvPr>
        </p:nvSpPr>
        <p:spPr>
          <a:xfrm>
            <a:off x="4645025" y="1535113"/>
            <a:ext cx="4041775" cy="522287"/>
          </a:xfrm>
        </p:spPr>
        <p:txBody>
          <a:bodyPr/>
          <a:lstStyle/>
          <a:p>
            <a:r>
              <a:rPr lang="en-US" dirty="0" smtClean="0"/>
              <a:t>Similar County Data</a:t>
            </a:r>
            <a:endParaRPr lang="en-US" dirty="0"/>
          </a:p>
        </p:txBody>
      </p:sp>
      <p:graphicFrame>
        <p:nvGraphicFramePr>
          <p:cNvPr id="10" name="Content Placeholder 9"/>
          <p:cNvGraphicFramePr>
            <a:graphicFrameLocks noGrp="1"/>
          </p:cNvGraphicFramePr>
          <p:nvPr>
            <p:ph sz="quarter" idx="4"/>
            <p:extLst>
              <p:ext uri="{D42A27DB-BD31-4B8C-83A1-F6EECF244321}">
                <p14:modId xmlns:p14="http://schemas.microsoft.com/office/powerpoint/2010/main" val="1530505075"/>
              </p:ext>
            </p:extLst>
          </p:nvPr>
        </p:nvGraphicFramePr>
        <p:xfrm>
          <a:off x="4419600" y="2209801"/>
          <a:ext cx="4724399" cy="41910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Chart 2"/>
          <p:cNvGraphicFramePr/>
          <p:nvPr>
            <p:extLst>
              <p:ext uri="{D42A27DB-BD31-4B8C-83A1-F6EECF244321}">
                <p14:modId xmlns:p14="http://schemas.microsoft.com/office/powerpoint/2010/main" val="2478999103"/>
              </p:ext>
            </p:extLst>
          </p:nvPr>
        </p:nvGraphicFramePr>
        <p:xfrm>
          <a:off x="0" y="2209800"/>
          <a:ext cx="4386264" cy="4191000"/>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Box 10"/>
          <p:cNvSpPr txBox="1"/>
          <p:nvPr/>
        </p:nvSpPr>
        <p:spPr>
          <a:xfrm>
            <a:off x="0" y="6400800"/>
            <a:ext cx="9144000" cy="369332"/>
          </a:xfrm>
          <a:prstGeom prst="rect">
            <a:avLst/>
          </a:prstGeom>
          <a:noFill/>
        </p:spPr>
        <p:txBody>
          <a:bodyPr wrap="square" rtlCol="0">
            <a:spAutoFit/>
          </a:bodyPr>
          <a:lstStyle/>
          <a:p>
            <a:pPr algn="ctr"/>
            <a:r>
              <a:rPr lang="en-US" b="1" dirty="0" smtClean="0"/>
              <a:t>*  A value of 5 or less events is considered a low number event and not reportable.</a:t>
            </a:r>
            <a:endParaRPr lang="en-US" b="1" dirty="0"/>
          </a:p>
        </p:txBody>
      </p:sp>
    </p:spTree>
    <p:extLst>
      <p:ext uri="{BB962C8B-B14F-4D97-AF65-F5344CB8AC3E}">
        <p14:creationId xmlns:p14="http://schemas.microsoft.com/office/powerpoint/2010/main" val="205428835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800" dirty="0" smtClean="0">
                <a:latin typeface="Tahoma" panose="020B0604030504040204" pitchFamily="34" charset="0"/>
                <a:ea typeface="Tahoma" panose="020B0604030504040204" pitchFamily="34" charset="0"/>
                <a:cs typeface="Tahoma" panose="020B0604030504040204" pitchFamily="34" charset="0"/>
              </a:rPr>
              <a:t>Teen Deaths</a:t>
            </a:r>
            <a:endParaRPr lang="en-US" sz="4800" dirty="0">
              <a:latin typeface="Tahoma" panose="020B0604030504040204" pitchFamily="34" charset="0"/>
              <a:ea typeface="Tahoma" panose="020B0604030504040204" pitchFamily="34" charset="0"/>
              <a:cs typeface="Tahoma" panose="020B0604030504040204" pitchFamily="34" charset="0"/>
            </a:endParaRPr>
          </a:p>
        </p:txBody>
      </p:sp>
      <p:sp>
        <p:nvSpPr>
          <p:cNvPr id="3" name="Text Placeholder 2"/>
          <p:cNvSpPr>
            <a:spLocks noGrp="1"/>
          </p:cNvSpPr>
          <p:nvPr>
            <p:ph type="body" idx="1"/>
          </p:nvPr>
        </p:nvSpPr>
        <p:spPr/>
        <p:txBody>
          <a:bodyPr/>
          <a:lstStyle/>
          <a:p>
            <a:r>
              <a:rPr lang="en-US" dirty="0" smtClean="0"/>
              <a:t>Maryland &amp; Garrett County</a:t>
            </a:r>
            <a:endParaRPr lang="en-US" dirty="0"/>
          </a:p>
        </p:txBody>
      </p:sp>
      <p:graphicFrame>
        <p:nvGraphicFramePr>
          <p:cNvPr id="7" name="Content Placeholder 6"/>
          <p:cNvGraphicFramePr>
            <a:graphicFrameLocks noGrp="1"/>
          </p:cNvGraphicFramePr>
          <p:nvPr>
            <p:ph sz="half" idx="2"/>
            <p:extLst>
              <p:ext uri="{D42A27DB-BD31-4B8C-83A1-F6EECF244321}">
                <p14:modId xmlns:p14="http://schemas.microsoft.com/office/powerpoint/2010/main" val="3975925876"/>
              </p:ext>
            </p:extLst>
          </p:nvPr>
        </p:nvGraphicFramePr>
        <p:xfrm>
          <a:off x="0" y="2219325"/>
          <a:ext cx="4573588" cy="4257675"/>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 Placeholder 4"/>
          <p:cNvSpPr>
            <a:spLocks noGrp="1"/>
          </p:cNvSpPr>
          <p:nvPr>
            <p:ph type="body" sz="quarter" idx="3"/>
          </p:nvPr>
        </p:nvSpPr>
        <p:spPr/>
        <p:txBody>
          <a:bodyPr/>
          <a:lstStyle/>
          <a:p>
            <a:r>
              <a:rPr lang="en-US" dirty="0" smtClean="0"/>
              <a:t>Similar County Data</a:t>
            </a:r>
            <a:endParaRPr lang="en-US" dirty="0"/>
          </a:p>
        </p:txBody>
      </p:sp>
      <p:graphicFrame>
        <p:nvGraphicFramePr>
          <p:cNvPr id="8" name="Content Placeholder 7"/>
          <p:cNvGraphicFramePr>
            <a:graphicFrameLocks noGrp="1"/>
          </p:cNvGraphicFramePr>
          <p:nvPr>
            <p:ph sz="quarter" idx="4"/>
            <p:extLst>
              <p:ext uri="{D42A27DB-BD31-4B8C-83A1-F6EECF244321}">
                <p14:modId xmlns:p14="http://schemas.microsoft.com/office/powerpoint/2010/main" val="1114555439"/>
              </p:ext>
            </p:extLst>
          </p:nvPr>
        </p:nvGraphicFramePr>
        <p:xfrm>
          <a:off x="4572000" y="2209800"/>
          <a:ext cx="4572000" cy="4267200"/>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p:cNvSpPr txBox="1"/>
          <p:nvPr/>
        </p:nvSpPr>
        <p:spPr>
          <a:xfrm>
            <a:off x="0" y="6477000"/>
            <a:ext cx="9144000" cy="381000"/>
          </a:xfrm>
          <a:prstGeom prst="rect">
            <a:avLst/>
          </a:prstGeom>
          <a:noFill/>
        </p:spPr>
        <p:txBody>
          <a:bodyPr wrap="square" rtlCol="0">
            <a:spAutoFit/>
          </a:bodyPr>
          <a:lstStyle/>
          <a:p>
            <a:pPr algn="ctr"/>
            <a:r>
              <a:rPr lang="en-US" b="1" dirty="0" smtClean="0"/>
              <a:t>*  A value of 5 or less events is considered a low number event and not reportable.</a:t>
            </a:r>
            <a:endParaRPr lang="en-US" b="1" dirty="0"/>
          </a:p>
        </p:txBody>
      </p:sp>
    </p:spTree>
    <p:extLst>
      <p:ext uri="{BB962C8B-B14F-4D97-AF65-F5344CB8AC3E}">
        <p14:creationId xmlns:p14="http://schemas.microsoft.com/office/powerpoint/2010/main" val="200073703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4400" dirty="0" smtClean="0">
                <a:latin typeface="Tahoma" panose="020B0604030504040204" pitchFamily="34" charset="0"/>
                <a:ea typeface="Tahoma" panose="020B0604030504040204" pitchFamily="34" charset="0"/>
                <a:cs typeface="Tahoma" panose="020B0604030504040204" pitchFamily="34" charset="0"/>
              </a:rPr>
              <a:t>Dropout Rate</a:t>
            </a:r>
            <a:endParaRPr lang="en-US" sz="4400" dirty="0">
              <a:latin typeface="Tahoma" panose="020B0604030504040204" pitchFamily="34" charset="0"/>
              <a:ea typeface="Tahoma" panose="020B0604030504040204" pitchFamily="34" charset="0"/>
              <a:cs typeface="Tahoma" panose="020B0604030504040204" pitchFamily="34" charset="0"/>
            </a:endParaRPr>
          </a:p>
        </p:txBody>
      </p:sp>
      <p:graphicFrame>
        <p:nvGraphicFramePr>
          <p:cNvPr id="10" name="Content Placeholder 9"/>
          <p:cNvGraphicFramePr>
            <a:graphicFrameLocks noGrp="1"/>
          </p:cNvGraphicFramePr>
          <p:nvPr>
            <p:ph idx="1"/>
            <p:extLst>
              <p:ext uri="{D42A27DB-BD31-4B8C-83A1-F6EECF244321}">
                <p14:modId xmlns:p14="http://schemas.microsoft.com/office/powerpoint/2010/main" val="497061435"/>
              </p:ext>
            </p:extLst>
          </p:nvPr>
        </p:nvGraphicFramePr>
        <p:xfrm>
          <a:off x="0" y="1981200"/>
          <a:ext cx="9144000" cy="4876800"/>
        </p:xfrm>
        <a:graphic>
          <a:graphicData uri="http://schemas.openxmlformats.org/drawingml/2006/chart">
            <c:chart xmlns:c="http://schemas.openxmlformats.org/drawingml/2006/chart" xmlns:r="http://schemas.openxmlformats.org/officeDocument/2006/relationships" r:id="rId2"/>
          </a:graphicData>
        </a:graphic>
      </p:graphicFrame>
      <p:sp>
        <p:nvSpPr>
          <p:cNvPr id="9" name="TextBox 8"/>
          <p:cNvSpPr txBox="1"/>
          <p:nvPr/>
        </p:nvSpPr>
        <p:spPr>
          <a:xfrm>
            <a:off x="381000" y="1524000"/>
            <a:ext cx="7696200" cy="523220"/>
          </a:xfrm>
          <a:prstGeom prst="rect">
            <a:avLst/>
          </a:prstGeom>
          <a:noFill/>
        </p:spPr>
        <p:txBody>
          <a:bodyPr wrap="square" rtlCol="0">
            <a:spAutoFit/>
          </a:bodyPr>
          <a:lstStyle/>
          <a:p>
            <a:pPr algn="ctr"/>
            <a:r>
              <a:rPr lang="en-US" sz="2800" b="1" dirty="0" smtClean="0"/>
              <a:t>4-year adjusted cohort</a:t>
            </a:r>
            <a:endParaRPr lang="en-US" sz="2800" b="1" dirty="0"/>
          </a:p>
        </p:txBody>
      </p:sp>
    </p:spTree>
    <p:extLst>
      <p:ext uri="{BB962C8B-B14F-4D97-AF65-F5344CB8AC3E}">
        <p14:creationId xmlns:p14="http://schemas.microsoft.com/office/powerpoint/2010/main" val="424361895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4400" dirty="0" smtClean="0">
                <a:latin typeface="Tahoma" panose="020B0604030504040204" pitchFamily="34" charset="0"/>
                <a:ea typeface="Tahoma" panose="020B0604030504040204" pitchFamily="34" charset="0"/>
                <a:cs typeface="Tahoma" panose="020B0604030504040204" pitchFamily="34" charset="0"/>
              </a:rPr>
              <a:t>Dropout Rate</a:t>
            </a:r>
            <a:endParaRPr lang="en-US" sz="4400" dirty="0">
              <a:latin typeface="Tahoma" panose="020B0604030504040204" pitchFamily="34" charset="0"/>
              <a:ea typeface="Tahoma" panose="020B0604030504040204" pitchFamily="34" charset="0"/>
              <a:cs typeface="Tahoma" panose="020B0604030504040204" pitchFamily="34" charset="0"/>
            </a:endParaRPr>
          </a:p>
        </p:txBody>
      </p:sp>
      <p:sp>
        <p:nvSpPr>
          <p:cNvPr id="5" name="Text Placeholder 4"/>
          <p:cNvSpPr>
            <a:spLocks noGrp="1"/>
          </p:cNvSpPr>
          <p:nvPr>
            <p:ph type="body" idx="1"/>
          </p:nvPr>
        </p:nvSpPr>
        <p:spPr/>
        <p:txBody>
          <a:bodyPr/>
          <a:lstStyle/>
          <a:p>
            <a:r>
              <a:rPr lang="en-US" dirty="0" smtClean="0"/>
              <a:t>Maryland &amp; Garrett County</a:t>
            </a:r>
            <a:endParaRPr lang="en-US" dirty="0"/>
          </a:p>
        </p:txBody>
      </p:sp>
      <p:graphicFrame>
        <p:nvGraphicFramePr>
          <p:cNvPr id="9" name="Content Placeholder 8"/>
          <p:cNvGraphicFramePr>
            <a:graphicFrameLocks noGrp="1"/>
          </p:cNvGraphicFramePr>
          <p:nvPr>
            <p:ph sz="half" idx="2"/>
            <p:extLst>
              <p:ext uri="{D42A27DB-BD31-4B8C-83A1-F6EECF244321}">
                <p14:modId xmlns:p14="http://schemas.microsoft.com/office/powerpoint/2010/main" val="3223435753"/>
              </p:ext>
            </p:extLst>
          </p:nvPr>
        </p:nvGraphicFramePr>
        <p:xfrm>
          <a:off x="0" y="2174874"/>
          <a:ext cx="4497388" cy="4683125"/>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 Placeholder 6"/>
          <p:cNvSpPr>
            <a:spLocks noGrp="1"/>
          </p:cNvSpPr>
          <p:nvPr>
            <p:ph type="body" sz="quarter" idx="3"/>
          </p:nvPr>
        </p:nvSpPr>
        <p:spPr/>
        <p:txBody>
          <a:bodyPr/>
          <a:lstStyle/>
          <a:p>
            <a:r>
              <a:rPr lang="en-US" dirty="0" smtClean="0"/>
              <a:t>Similar County Data</a:t>
            </a:r>
            <a:endParaRPr lang="en-US" dirty="0"/>
          </a:p>
        </p:txBody>
      </p:sp>
      <p:graphicFrame>
        <p:nvGraphicFramePr>
          <p:cNvPr id="10" name="Content Placeholder 9"/>
          <p:cNvGraphicFramePr>
            <a:graphicFrameLocks noGrp="1"/>
          </p:cNvGraphicFramePr>
          <p:nvPr>
            <p:ph sz="quarter" idx="4"/>
            <p:extLst>
              <p:ext uri="{D42A27DB-BD31-4B8C-83A1-F6EECF244321}">
                <p14:modId xmlns:p14="http://schemas.microsoft.com/office/powerpoint/2010/main" val="4053814766"/>
              </p:ext>
            </p:extLst>
          </p:nvPr>
        </p:nvGraphicFramePr>
        <p:xfrm>
          <a:off x="4495801" y="2174874"/>
          <a:ext cx="4648200" cy="468312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72906778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latin typeface="Tahoma" panose="020B0604030504040204" pitchFamily="34" charset="0"/>
                <a:ea typeface="Tahoma" panose="020B0604030504040204" pitchFamily="34" charset="0"/>
                <a:cs typeface="Tahoma" panose="020B0604030504040204" pitchFamily="34" charset="0"/>
              </a:rPr>
              <a:t>Recidivism (1 yr. release)</a:t>
            </a:r>
            <a:endParaRPr lang="en-US" sz="4400" dirty="0">
              <a:latin typeface="Tahoma" panose="020B0604030504040204" pitchFamily="34" charset="0"/>
              <a:ea typeface="Tahoma" panose="020B0604030504040204" pitchFamily="34" charset="0"/>
              <a:cs typeface="Tahoma" panose="020B0604030504040204" pitchFamily="34"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662795829"/>
              </p:ext>
            </p:extLst>
          </p:nvPr>
        </p:nvGraphicFramePr>
        <p:xfrm>
          <a:off x="0" y="1600200"/>
          <a:ext cx="9144000" cy="5257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52702268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600" dirty="0" smtClean="0">
                <a:latin typeface="Tahoma" panose="020B0604030504040204" pitchFamily="34" charset="0"/>
                <a:ea typeface="Tahoma" panose="020B0604030504040204" pitchFamily="34" charset="0"/>
                <a:cs typeface="Tahoma" panose="020B0604030504040204" pitchFamily="34" charset="0"/>
              </a:rPr>
              <a:t>3</a:t>
            </a:r>
            <a:r>
              <a:rPr lang="en-US" sz="4600" baseline="30000" dirty="0" smtClean="0">
                <a:latin typeface="Tahoma" panose="020B0604030504040204" pitchFamily="34" charset="0"/>
                <a:ea typeface="Tahoma" panose="020B0604030504040204" pitchFamily="34" charset="0"/>
                <a:cs typeface="Tahoma" panose="020B0604030504040204" pitchFamily="34" charset="0"/>
              </a:rPr>
              <a:t>rd</a:t>
            </a:r>
            <a:r>
              <a:rPr lang="en-US" sz="4600" dirty="0" smtClean="0">
                <a:latin typeface="Tahoma" panose="020B0604030504040204" pitchFamily="34" charset="0"/>
                <a:ea typeface="Tahoma" panose="020B0604030504040204" pitchFamily="34" charset="0"/>
                <a:cs typeface="Tahoma" panose="020B0604030504040204" pitchFamily="34" charset="0"/>
              </a:rPr>
              <a:t> Grade Math – PARCC/MCAP</a:t>
            </a:r>
            <a:endParaRPr lang="en-US" sz="4600" dirty="0">
              <a:latin typeface="Tahoma" panose="020B0604030504040204" pitchFamily="34" charset="0"/>
              <a:ea typeface="Tahoma" panose="020B0604030504040204" pitchFamily="34" charset="0"/>
              <a:cs typeface="Tahoma" panose="020B0604030504040204" pitchFamily="34" charset="0"/>
            </a:endParaRPr>
          </a:p>
        </p:txBody>
      </p:sp>
      <p:sp>
        <p:nvSpPr>
          <p:cNvPr id="6" name="Text Placeholder 5"/>
          <p:cNvSpPr>
            <a:spLocks noGrp="1"/>
          </p:cNvSpPr>
          <p:nvPr>
            <p:ph type="body" idx="1"/>
          </p:nvPr>
        </p:nvSpPr>
        <p:spPr/>
        <p:txBody>
          <a:bodyPr/>
          <a:lstStyle/>
          <a:p>
            <a:r>
              <a:rPr lang="en-US" dirty="0" smtClean="0"/>
              <a:t>Meeting or Exceeding</a:t>
            </a:r>
            <a:endParaRPr lang="en-US" dirty="0"/>
          </a:p>
        </p:txBody>
      </p:sp>
      <p:graphicFrame>
        <p:nvGraphicFramePr>
          <p:cNvPr id="4" name="Content Placeholder 3"/>
          <p:cNvGraphicFramePr>
            <a:graphicFrameLocks noGrp="1"/>
          </p:cNvGraphicFramePr>
          <p:nvPr>
            <p:ph sz="half" idx="2"/>
            <p:extLst>
              <p:ext uri="{D42A27DB-BD31-4B8C-83A1-F6EECF244321}">
                <p14:modId xmlns:p14="http://schemas.microsoft.com/office/powerpoint/2010/main" val="3485676033"/>
              </p:ext>
            </p:extLst>
          </p:nvPr>
        </p:nvGraphicFramePr>
        <p:xfrm>
          <a:off x="0" y="2209800"/>
          <a:ext cx="4497388" cy="464820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 Placeholder 6"/>
          <p:cNvSpPr>
            <a:spLocks noGrp="1"/>
          </p:cNvSpPr>
          <p:nvPr>
            <p:ph type="body" sz="quarter" idx="3"/>
          </p:nvPr>
        </p:nvSpPr>
        <p:spPr/>
        <p:txBody>
          <a:bodyPr/>
          <a:lstStyle/>
          <a:p>
            <a:r>
              <a:rPr lang="en-US" dirty="0" smtClean="0"/>
              <a:t>Not Meeting or Exceeding</a:t>
            </a:r>
            <a:endParaRPr lang="en-US" dirty="0"/>
          </a:p>
        </p:txBody>
      </p:sp>
      <p:graphicFrame>
        <p:nvGraphicFramePr>
          <p:cNvPr id="9" name="Content Placeholder 8"/>
          <p:cNvGraphicFramePr>
            <a:graphicFrameLocks noGrp="1"/>
          </p:cNvGraphicFramePr>
          <p:nvPr>
            <p:ph sz="quarter" idx="4"/>
            <p:extLst>
              <p:ext uri="{D42A27DB-BD31-4B8C-83A1-F6EECF244321}">
                <p14:modId xmlns:p14="http://schemas.microsoft.com/office/powerpoint/2010/main" val="2347836955"/>
              </p:ext>
            </p:extLst>
          </p:nvPr>
        </p:nvGraphicFramePr>
        <p:xfrm>
          <a:off x="4495800" y="2209800"/>
          <a:ext cx="4648199" cy="4648199"/>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30398604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4000" dirty="0" smtClean="0">
                <a:latin typeface="Tahoma" panose="020B0604030504040204" pitchFamily="34" charset="0"/>
                <a:ea typeface="Tahoma" panose="020B0604030504040204" pitchFamily="34" charset="0"/>
                <a:cs typeface="Tahoma" panose="020B0604030504040204" pitchFamily="34" charset="0"/>
              </a:rPr>
              <a:t>3</a:t>
            </a:r>
            <a:r>
              <a:rPr lang="en-US" sz="4000" baseline="30000" dirty="0" smtClean="0">
                <a:latin typeface="Tahoma" panose="020B0604030504040204" pitchFamily="34" charset="0"/>
                <a:ea typeface="Tahoma" panose="020B0604030504040204" pitchFamily="34" charset="0"/>
                <a:cs typeface="Tahoma" panose="020B0604030504040204" pitchFamily="34" charset="0"/>
              </a:rPr>
              <a:t>rd</a:t>
            </a:r>
            <a:r>
              <a:rPr lang="en-US" sz="4000" dirty="0" smtClean="0">
                <a:latin typeface="Tahoma" panose="020B0604030504040204" pitchFamily="34" charset="0"/>
                <a:ea typeface="Tahoma" panose="020B0604030504040204" pitchFamily="34" charset="0"/>
                <a:cs typeface="Tahoma" panose="020B0604030504040204" pitchFamily="34" charset="0"/>
              </a:rPr>
              <a:t> Grade Reading – PARCC/MCAP</a:t>
            </a:r>
            <a:endParaRPr lang="en-US" sz="4000" dirty="0">
              <a:latin typeface="Tahoma" panose="020B0604030504040204" pitchFamily="34" charset="0"/>
              <a:ea typeface="Tahoma" panose="020B0604030504040204" pitchFamily="34" charset="0"/>
              <a:cs typeface="Tahoma" panose="020B0604030504040204" pitchFamily="34" charset="0"/>
            </a:endParaRPr>
          </a:p>
        </p:txBody>
      </p:sp>
      <p:sp>
        <p:nvSpPr>
          <p:cNvPr id="5" name="Text Placeholder 4"/>
          <p:cNvSpPr>
            <a:spLocks noGrp="1"/>
          </p:cNvSpPr>
          <p:nvPr>
            <p:ph type="body" idx="1"/>
          </p:nvPr>
        </p:nvSpPr>
        <p:spPr/>
        <p:txBody>
          <a:bodyPr/>
          <a:lstStyle/>
          <a:p>
            <a:r>
              <a:rPr lang="en-US" dirty="0" smtClean="0"/>
              <a:t>Meeting or Exceeding</a:t>
            </a:r>
            <a:endParaRPr lang="en-US" dirty="0"/>
          </a:p>
        </p:txBody>
      </p:sp>
      <p:graphicFrame>
        <p:nvGraphicFramePr>
          <p:cNvPr id="9" name="Content Placeholder 8"/>
          <p:cNvGraphicFramePr>
            <a:graphicFrameLocks noGrp="1"/>
          </p:cNvGraphicFramePr>
          <p:nvPr>
            <p:ph sz="half" idx="2"/>
            <p:extLst>
              <p:ext uri="{D42A27DB-BD31-4B8C-83A1-F6EECF244321}">
                <p14:modId xmlns:p14="http://schemas.microsoft.com/office/powerpoint/2010/main" val="2391312371"/>
              </p:ext>
            </p:extLst>
          </p:nvPr>
        </p:nvGraphicFramePr>
        <p:xfrm>
          <a:off x="35169" y="2133600"/>
          <a:ext cx="4497388" cy="4724401"/>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 Placeholder 6"/>
          <p:cNvSpPr>
            <a:spLocks noGrp="1"/>
          </p:cNvSpPr>
          <p:nvPr>
            <p:ph type="body" sz="quarter" idx="3"/>
          </p:nvPr>
        </p:nvSpPr>
        <p:spPr/>
        <p:txBody>
          <a:bodyPr/>
          <a:lstStyle/>
          <a:p>
            <a:r>
              <a:rPr lang="en-US" dirty="0" smtClean="0"/>
              <a:t>Not Meeting or Exceeding</a:t>
            </a:r>
            <a:endParaRPr lang="en-US" dirty="0"/>
          </a:p>
        </p:txBody>
      </p:sp>
      <p:graphicFrame>
        <p:nvGraphicFramePr>
          <p:cNvPr id="10" name="Content Placeholder 9"/>
          <p:cNvGraphicFramePr>
            <a:graphicFrameLocks noGrp="1"/>
          </p:cNvGraphicFramePr>
          <p:nvPr>
            <p:ph sz="quarter" idx="4"/>
            <p:extLst>
              <p:ext uri="{D42A27DB-BD31-4B8C-83A1-F6EECF244321}">
                <p14:modId xmlns:p14="http://schemas.microsoft.com/office/powerpoint/2010/main" val="539395986"/>
              </p:ext>
            </p:extLst>
          </p:nvPr>
        </p:nvGraphicFramePr>
        <p:xfrm>
          <a:off x="4495800" y="2133601"/>
          <a:ext cx="4675163" cy="474784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19637729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latin typeface="Tahoma" panose="020B0604030504040204" pitchFamily="34" charset="0"/>
                <a:ea typeface="Tahoma" panose="020B0604030504040204" pitchFamily="34" charset="0"/>
                <a:cs typeface="Tahoma" panose="020B0604030504040204" pitchFamily="34" charset="0"/>
              </a:rPr>
              <a:t>8</a:t>
            </a:r>
            <a:r>
              <a:rPr lang="en-US" sz="4400" baseline="30000" dirty="0" smtClean="0">
                <a:latin typeface="Tahoma" panose="020B0604030504040204" pitchFamily="34" charset="0"/>
                <a:ea typeface="Tahoma" panose="020B0604030504040204" pitchFamily="34" charset="0"/>
                <a:cs typeface="Tahoma" panose="020B0604030504040204" pitchFamily="34" charset="0"/>
              </a:rPr>
              <a:t>th</a:t>
            </a:r>
            <a:r>
              <a:rPr lang="en-US" sz="4400" dirty="0" smtClean="0">
                <a:latin typeface="Tahoma" panose="020B0604030504040204" pitchFamily="34" charset="0"/>
                <a:ea typeface="Tahoma" panose="020B0604030504040204" pitchFamily="34" charset="0"/>
                <a:cs typeface="Tahoma" panose="020B0604030504040204" pitchFamily="34" charset="0"/>
              </a:rPr>
              <a:t> Grade Math – PARCC/MCAP</a:t>
            </a:r>
            <a:endParaRPr lang="en-US" sz="4400" dirty="0">
              <a:latin typeface="Tahoma" panose="020B0604030504040204" pitchFamily="34" charset="0"/>
              <a:ea typeface="Tahoma" panose="020B0604030504040204" pitchFamily="34" charset="0"/>
              <a:cs typeface="Tahoma" panose="020B0604030504040204" pitchFamily="34" charset="0"/>
            </a:endParaRPr>
          </a:p>
        </p:txBody>
      </p:sp>
      <p:sp>
        <p:nvSpPr>
          <p:cNvPr id="3" name="Text Placeholder 2"/>
          <p:cNvSpPr>
            <a:spLocks noGrp="1"/>
          </p:cNvSpPr>
          <p:nvPr>
            <p:ph type="body" idx="1"/>
          </p:nvPr>
        </p:nvSpPr>
        <p:spPr/>
        <p:txBody>
          <a:bodyPr/>
          <a:lstStyle/>
          <a:p>
            <a:r>
              <a:rPr lang="en-US" dirty="0" smtClean="0"/>
              <a:t>Meeting or Exceeding</a:t>
            </a:r>
            <a:endParaRPr lang="en-US" dirty="0"/>
          </a:p>
        </p:txBody>
      </p:sp>
      <p:graphicFrame>
        <p:nvGraphicFramePr>
          <p:cNvPr id="7" name="Content Placeholder 6"/>
          <p:cNvGraphicFramePr>
            <a:graphicFrameLocks noGrp="1"/>
          </p:cNvGraphicFramePr>
          <p:nvPr>
            <p:ph sz="half" idx="2"/>
            <p:extLst>
              <p:ext uri="{D42A27DB-BD31-4B8C-83A1-F6EECF244321}">
                <p14:modId xmlns:p14="http://schemas.microsoft.com/office/powerpoint/2010/main" val="2160016327"/>
              </p:ext>
            </p:extLst>
          </p:nvPr>
        </p:nvGraphicFramePr>
        <p:xfrm>
          <a:off x="0" y="2174874"/>
          <a:ext cx="4497388" cy="4683125"/>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 Placeholder 4"/>
          <p:cNvSpPr>
            <a:spLocks noGrp="1"/>
          </p:cNvSpPr>
          <p:nvPr>
            <p:ph type="body" sz="quarter" idx="3"/>
          </p:nvPr>
        </p:nvSpPr>
        <p:spPr/>
        <p:txBody>
          <a:bodyPr/>
          <a:lstStyle/>
          <a:p>
            <a:r>
              <a:rPr lang="en-US" dirty="0" smtClean="0"/>
              <a:t>Not Meeting or Exceeding</a:t>
            </a:r>
            <a:endParaRPr lang="en-US" dirty="0"/>
          </a:p>
        </p:txBody>
      </p:sp>
      <p:graphicFrame>
        <p:nvGraphicFramePr>
          <p:cNvPr id="8" name="Content Placeholder 7"/>
          <p:cNvGraphicFramePr>
            <a:graphicFrameLocks noGrp="1"/>
          </p:cNvGraphicFramePr>
          <p:nvPr>
            <p:ph sz="quarter" idx="4"/>
            <p:extLst>
              <p:ext uri="{D42A27DB-BD31-4B8C-83A1-F6EECF244321}">
                <p14:modId xmlns:p14="http://schemas.microsoft.com/office/powerpoint/2010/main" val="3510773725"/>
              </p:ext>
            </p:extLst>
          </p:nvPr>
        </p:nvGraphicFramePr>
        <p:xfrm>
          <a:off x="4495800" y="2174875"/>
          <a:ext cx="4648200" cy="468312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69982031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latin typeface="Tahoma" panose="020B0604030504040204" pitchFamily="34" charset="0"/>
                <a:ea typeface="Tahoma" panose="020B0604030504040204" pitchFamily="34" charset="0"/>
                <a:cs typeface="Tahoma" panose="020B0604030504040204" pitchFamily="34" charset="0"/>
              </a:rPr>
              <a:t>8</a:t>
            </a:r>
            <a:r>
              <a:rPr lang="en-US" sz="4000" baseline="30000" dirty="0" smtClean="0">
                <a:latin typeface="Tahoma" panose="020B0604030504040204" pitchFamily="34" charset="0"/>
                <a:ea typeface="Tahoma" panose="020B0604030504040204" pitchFamily="34" charset="0"/>
                <a:cs typeface="Tahoma" panose="020B0604030504040204" pitchFamily="34" charset="0"/>
              </a:rPr>
              <a:t>th</a:t>
            </a:r>
            <a:r>
              <a:rPr lang="en-US" sz="4000" dirty="0" smtClean="0">
                <a:latin typeface="Tahoma" panose="020B0604030504040204" pitchFamily="34" charset="0"/>
                <a:ea typeface="Tahoma" panose="020B0604030504040204" pitchFamily="34" charset="0"/>
                <a:cs typeface="Tahoma" panose="020B0604030504040204" pitchFamily="34" charset="0"/>
              </a:rPr>
              <a:t> Grade Reading – PARCC/MCAP</a:t>
            </a:r>
            <a:endParaRPr lang="en-US" sz="4000" dirty="0">
              <a:latin typeface="Tahoma" panose="020B0604030504040204" pitchFamily="34" charset="0"/>
              <a:ea typeface="Tahoma" panose="020B0604030504040204" pitchFamily="34" charset="0"/>
              <a:cs typeface="Tahoma" panose="020B0604030504040204" pitchFamily="34" charset="0"/>
            </a:endParaRPr>
          </a:p>
        </p:txBody>
      </p:sp>
      <p:sp>
        <p:nvSpPr>
          <p:cNvPr id="3" name="Text Placeholder 2"/>
          <p:cNvSpPr>
            <a:spLocks noGrp="1"/>
          </p:cNvSpPr>
          <p:nvPr>
            <p:ph type="body" idx="1"/>
          </p:nvPr>
        </p:nvSpPr>
        <p:spPr/>
        <p:txBody>
          <a:bodyPr/>
          <a:lstStyle/>
          <a:p>
            <a:r>
              <a:rPr lang="en-US" dirty="0" smtClean="0"/>
              <a:t>Meeting or Exceeding</a:t>
            </a:r>
            <a:endParaRPr lang="en-US" dirty="0"/>
          </a:p>
        </p:txBody>
      </p:sp>
      <p:graphicFrame>
        <p:nvGraphicFramePr>
          <p:cNvPr id="7" name="Content Placeholder 6"/>
          <p:cNvGraphicFramePr>
            <a:graphicFrameLocks noGrp="1"/>
          </p:cNvGraphicFramePr>
          <p:nvPr>
            <p:ph sz="half" idx="2"/>
            <p:extLst>
              <p:ext uri="{D42A27DB-BD31-4B8C-83A1-F6EECF244321}">
                <p14:modId xmlns:p14="http://schemas.microsoft.com/office/powerpoint/2010/main" val="2588844732"/>
              </p:ext>
            </p:extLst>
          </p:nvPr>
        </p:nvGraphicFramePr>
        <p:xfrm>
          <a:off x="0" y="2174874"/>
          <a:ext cx="4497388" cy="4683125"/>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 Placeholder 4"/>
          <p:cNvSpPr>
            <a:spLocks noGrp="1"/>
          </p:cNvSpPr>
          <p:nvPr>
            <p:ph type="body" sz="quarter" idx="3"/>
          </p:nvPr>
        </p:nvSpPr>
        <p:spPr/>
        <p:txBody>
          <a:bodyPr/>
          <a:lstStyle/>
          <a:p>
            <a:r>
              <a:rPr lang="en-US" dirty="0" smtClean="0"/>
              <a:t>Not Meeting or Exceeding</a:t>
            </a:r>
            <a:endParaRPr lang="en-US" dirty="0"/>
          </a:p>
        </p:txBody>
      </p:sp>
      <p:graphicFrame>
        <p:nvGraphicFramePr>
          <p:cNvPr id="8" name="Content Placeholder 7"/>
          <p:cNvGraphicFramePr>
            <a:graphicFrameLocks noGrp="1"/>
          </p:cNvGraphicFramePr>
          <p:nvPr>
            <p:ph sz="quarter" idx="4"/>
            <p:extLst>
              <p:ext uri="{D42A27DB-BD31-4B8C-83A1-F6EECF244321}">
                <p14:modId xmlns:p14="http://schemas.microsoft.com/office/powerpoint/2010/main" val="150566395"/>
              </p:ext>
            </p:extLst>
          </p:nvPr>
        </p:nvGraphicFramePr>
        <p:xfrm>
          <a:off x="4495800" y="2174875"/>
          <a:ext cx="4648200" cy="468312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7648337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smtClean="0">
                <a:latin typeface="Tahoma" panose="020B0604030504040204" pitchFamily="34" charset="0"/>
                <a:ea typeface="Tahoma" panose="020B0604030504040204" pitchFamily="34" charset="0"/>
                <a:cs typeface="Tahoma" panose="020B0604030504040204" pitchFamily="34" charset="0"/>
              </a:rPr>
              <a:t>Children’s Cabinet Child Well-Being Results</a:t>
            </a:r>
            <a:endParaRPr lang="en-US" sz="4000" dirty="0">
              <a:latin typeface="Tahoma" panose="020B0604030504040204" pitchFamily="34" charset="0"/>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a:xfrm>
            <a:off x="457200" y="1600200"/>
            <a:ext cx="8229600" cy="5029200"/>
          </a:xfrm>
          <a:solidFill>
            <a:schemeClr val="accent2">
              <a:lumMod val="20000"/>
              <a:lumOff val="80000"/>
            </a:schemeClr>
          </a:solidFill>
        </p:spPr>
        <p:txBody>
          <a:bodyPr>
            <a:noAutofit/>
          </a:bodyPr>
          <a:lstStyle/>
          <a:p>
            <a:r>
              <a:rPr lang="en-US" sz="2800" dirty="0" smtClean="0">
                <a:latin typeface="Tahoma" panose="020B0604030504040204" pitchFamily="34" charset="0"/>
                <a:ea typeface="Tahoma" panose="020B0604030504040204" pitchFamily="34" charset="0"/>
                <a:cs typeface="Tahoma" panose="020B0604030504040204" pitchFamily="34" charset="0"/>
              </a:rPr>
              <a:t>Babies Born Healthy</a:t>
            </a:r>
          </a:p>
          <a:p>
            <a:r>
              <a:rPr lang="en-US" sz="2800" dirty="0" smtClean="0">
                <a:latin typeface="Tahoma" panose="020B0604030504040204" pitchFamily="34" charset="0"/>
                <a:ea typeface="Tahoma" panose="020B0604030504040204" pitchFamily="34" charset="0"/>
                <a:cs typeface="Tahoma" panose="020B0604030504040204" pitchFamily="34" charset="0"/>
              </a:rPr>
              <a:t>Children Enter School Ready to Learn</a:t>
            </a:r>
          </a:p>
          <a:p>
            <a:r>
              <a:rPr lang="en-US" sz="2800" dirty="0" smtClean="0">
                <a:latin typeface="Tahoma" panose="020B0604030504040204" pitchFamily="34" charset="0"/>
                <a:ea typeface="Tahoma" panose="020B0604030504040204" pitchFamily="34" charset="0"/>
                <a:cs typeface="Tahoma" panose="020B0604030504040204" pitchFamily="34" charset="0"/>
              </a:rPr>
              <a:t>Youth Will Complete School</a:t>
            </a:r>
          </a:p>
          <a:p>
            <a:r>
              <a:rPr lang="en-US" sz="2800" dirty="0" smtClean="0">
                <a:latin typeface="Tahoma" panose="020B0604030504040204" pitchFamily="34" charset="0"/>
                <a:ea typeface="Tahoma" panose="020B0604030504040204" pitchFamily="34" charset="0"/>
                <a:cs typeface="Tahoma" panose="020B0604030504040204" pitchFamily="34" charset="0"/>
              </a:rPr>
              <a:t>Communities are Safe for Children, Youth, and Families</a:t>
            </a:r>
          </a:p>
          <a:p>
            <a:r>
              <a:rPr lang="en-US" sz="2800" dirty="0" smtClean="0">
                <a:latin typeface="Tahoma" panose="020B0604030504040204" pitchFamily="34" charset="0"/>
                <a:ea typeface="Tahoma" panose="020B0604030504040204" pitchFamily="34" charset="0"/>
                <a:cs typeface="Tahoma" panose="020B0604030504040204" pitchFamily="34" charset="0"/>
              </a:rPr>
              <a:t>Healthy Children</a:t>
            </a:r>
          </a:p>
          <a:p>
            <a:r>
              <a:rPr lang="en-US" sz="2800" dirty="0" smtClean="0">
                <a:latin typeface="Tahoma" panose="020B0604030504040204" pitchFamily="34" charset="0"/>
                <a:ea typeface="Tahoma" panose="020B0604030504040204" pitchFamily="34" charset="0"/>
                <a:cs typeface="Tahoma" panose="020B0604030504040204" pitchFamily="34" charset="0"/>
              </a:rPr>
              <a:t>Children are Successful in School</a:t>
            </a:r>
          </a:p>
          <a:p>
            <a:r>
              <a:rPr lang="en-US" sz="2800" dirty="0" smtClean="0">
                <a:latin typeface="Tahoma" panose="020B0604030504040204" pitchFamily="34" charset="0"/>
                <a:ea typeface="Tahoma" panose="020B0604030504040204" pitchFamily="34" charset="0"/>
                <a:cs typeface="Tahoma" panose="020B0604030504040204" pitchFamily="34" charset="0"/>
              </a:rPr>
              <a:t>Youth Have Opportunities for Employment or Career Readiness</a:t>
            </a:r>
          </a:p>
          <a:p>
            <a:r>
              <a:rPr lang="en-US" sz="2800" dirty="0" smtClean="0">
                <a:latin typeface="Tahoma" panose="020B0604030504040204" pitchFamily="34" charset="0"/>
                <a:ea typeface="Tahoma" panose="020B0604030504040204" pitchFamily="34" charset="0"/>
                <a:cs typeface="Tahoma" panose="020B0604030504040204" pitchFamily="34" charset="0"/>
              </a:rPr>
              <a:t>Families are Safe and Economically Stable</a:t>
            </a:r>
            <a:endParaRPr lang="en-US" sz="28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52566696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sz="4400" dirty="0" smtClean="0">
                <a:latin typeface="Tahoma" panose="020B0604030504040204" pitchFamily="34" charset="0"/>
                <a:ea typeface="Tahoma" panose="020B0604030504040204" pitchFamily="34" charset="0"/>
                <a:cs typeface="Tahoma" panose="020B0604030504040204" pitchFamily="34" charset="0"/>
              </a:rPr>
              <a:t>Free and Reduced Meals</a:t>
            </a:r>
            <a:endParaRPr lang="en-US" sz="4400" dirty="0">
              <a:latin typeface="Tahoma" panose="020B0604030504040204" pitchFamily="34" charset="0"/>
              <a:ea typeface="Tahoma" panose="020B0604030504040204" pitchFamily="34" charset="0"/>
              <a:cs typeface="Tahoma" panose="020B0604030504040204" pitchFamily="34" charset="0"/>
            </a:endParaRPr>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1803403012"/>
              </p:ext>
            </p:extLst>
          </p:nvPr>
        </p:nvGraphicFramePr>
        <p:xfrm>
          <a:off x="0" y="1600200"/>
          <a:ext cx="9144000" cy="5257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39076240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4400" dirty="0" smtClean="0">
                <a:latin typeface="Tahoma" panose="020B0604030504040204" pitchFamily="34" charset="0"/>
                <a:ea typeface="Tahoma" panose="020B0604030504040204" pitchFamily="34" charset="0"/>
                <a:cs typeface="Tahoma" panose="020B0604030504040204" pitchFamily="34" charset="0"/>
              </a:rPr>
              <a:t>SNAP Participation</a:t>
            </a:r>
            <a:endParaRPr lang="en-US" sz="4400" dirty="0">
              <a:latin typeface="Tahoma" panose="020B0604030504040204" pitchFamily="34" charset="0"/>
              <a:ea typeface="Tahoma" panose="020B0604030504040204" pitchFamily="34" charset="0"/>
              <a:cs typeface="Tahoma" panose="020B0604030504040204" pitchFamily="34" charset="0"/>
            </a:endParaRPr>
          </a:p>
        </p:txBody>
      </p:sp>
      <p:sp>
        <p:nvSpPr>
          <p:cNvPr id="5" name="Text Placeholder 4"/>
          <p:cNvSpPr>
            <a:spLocks noGrp="1"/>
          </p:cNvSpPr>
          <p:nvPr>
            <p:ph type="body" idx="1"/>
          </p:nvPr>
        </p:nvSpPr>
        <p:spPr/>
        <p:txBody>
          <a:bodyPr/>
          <a:lstStyle/>
          <a:p>
            <a:r>
              <a:rPr lang="en-US" dirty="0" smtClean="0"/>
              <a:t>Maryland &amp; Garrett County</a:t>
            </a:r>
            <a:endParaRPr lang="en-US" dirty="0"/>
          </a:p>
        </p:txBody>
      </p:sp>
      <p:graphicFrame>
        <p:nvGraphicFramePr>
          <p:cNvPr id="9" name="Content Placeholder 8"/>
          <p:cNvGraphicFramePr>
            <a:graphicFrameLocks noGrp="1"/>
          </p:cNvGraphicFramePr>
          <p:nvPr>
            <p:ph sz="half" idx="2"/>
            <p:extLst>
              <p:ext uri="{D42A27DB-BD31-4B8C-83A1-F6EECF244321}">
                <p14:modId xmlns:p14="http://schemas.microsoft.com/office/powerpoint/2010/main" val="960780311"/>
              </p:ext>
            </p:extLst>
          </p:nvPr>
        </p:nvGraphicFramePr>
        <p:xfrm>
          <a:off x="0" y="2133600"/>
          <a:ext cx="4497388" cy="4724399"/>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 Placeholder 6"/>
          <p:cNvSpPr>
            <a:spLocks noGrp="1"/>
          </p:cNvSpPr>
          <p:nvPr>
            <p:ph type="body" sz="quarter" idx="3"/>
          </p:nvPr>
        </p:nvSpPr>
        <p:spPr/>
        <p:txBody>
          <a:bodyPr/>
          <a:lstStyle/>
          <a:p>
            <a:r>
              <a:rPr lang="en-US" dirty="0" smtClean="0"/>
              <a:t>Similar County Data</a:t>
            </a:r>
            <a:endParaRPr lang="en-US" dirty="0"/>
          </a:p>
        </p:txBody>
      </p:sp>
      <p:graphicFrame>
        <p:nvGraphicFramePr>
          <p:cNvPr id="10" name="Content Placeholder 9"/>
          <p:cNvGraphicFramePr>
            <a:graphicFrameLocks noGrp="1"/>
          </p:cNvGraphicFramePr>
          <p:nvPr>
            <p:ph sz="quarter" idx="4"/>
            <p:extLst>
              <p:ext uri="{D42A27DB-BD31-4B8C-83A1-F6EECF244321}">
                <p14:modId xmlns:p14="http://schemas.microsoft.com/office/powerpoint/2010/main" val="3286209396"/>
              </p:ext>
            </p:extLst>
          </p:nvPr>
        </p:nvGraphicFramePr>
        <p:xfrm>
          <a:off x="4114800" y="2133600"/>
          <a:ext cx="5029201" cy="4724399"/>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19602944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sz="4400" dirty="0" smtClean="0">
                <a:latin typeface="Tahoma" panose="020B0604030504040204" pitchFamily="34" charset="0"/>
                <a:ea typeface="Tahoma" panose="020B0604030504040204" pitchFamily="34" charset="0"/>
                <a:cs typeface="Tahoma" panose="020B0604030504040204" pitchFamily="34" charset="0"/>
              </a:rPr>
              <a:t>Children in Poverty</a:t>
            </a:r>
            <a:endParaRPr lang="en-US" sz="4400" dirty="0">
              <a:latin typeface="Tahoma" panose="020B0604030504040204" pitchFamily="34" charset="0"/>
              <a:ea typeface="Tahoma" panose="020B0604030504040204" pitchFamily="34" charset="0"/>
              <a:cs typeface="Tahoma" panose="020B0604030504040204" pitchFamily="34" charset="0"/>
            </a:endParaRPr>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668860862"/>
              </p:ext>
            </p:extLst>
          </p:nvPr>
        </p:nvGraphicFramePr>
        <p:xfrm>
          <a:off x="457200" y="16764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95723676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latin typeface="Tahoma" panose="020B0604030504040204" pitchFamily="34" charset="0"/>
                <a:ea typeface="Tahoma" panose="020B0604030504040204" pitchFamily="34" charset="0"/>
                <a:cs typeface="Tahoma" panose="020B0604030504040204" pitchFamily="34" charset="0"/>
              </a:rPr>
              <a:t>Unemployment</a:t>
            </a:r>
            <a:endParaRPr lang="en-US" sz="4400" dirty="0">
              <a:latin typeface="Tahoma" panose="020B0604030504040204" pitchFamily="34" charset="0"/>
              <a:ea typeface="Tahoma" panose="020B0604030504040204" pitchFamily="34" charset="0"/>
              <a:cs typeface="Tahoma" panose="020B0604030504040204" pitchFamily="34" charset="0"/>
            </a:endParaRP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1634526133"/>
              </p:ext>
            </p:extLst>
          </p:nvPr>
        </p:nvGraphicFramePr>
        <p:xfrm>
          <a:off x="0" y="1676400"/>
          <a:ext cx="9144000" cy="51816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11784818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latin typeface="Tahoma" panose="020B0604030504040204" pitchFamily="34" charset="0"/>
                <a:ea typeface="Tahoma" panose="020B0604030504040204" pitchFamily="34" charset="0"/>
                <a:cs typeface="Tahoma" panose="020B0604030504040204" pitchFamily="34" charset="0"/>
              </a:rPr>
              <a:t>Out-of-Home Placements</a:t>
            </a:r>
            <a:endParaRPr lang="en-US" sz="4400" dirty="0">
              <a:latin typeface="Tahoma" panose="020B0604030504040204" pitchFamily="34" charset="0"/>
              <a:ea typeface="Tahoma" panose="020B0604030504040204" pitchFamily="34" charset="0"/>
              <a:cs typeface="Tahoma" panose="020B0604030504040204" pitchFamily="34"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223491495"/>
              </p:ext>
            </p:extLst>
          </p:nvPr>
        </p:nvGraphicFramePr>
        <p:xfrm>
          <a:off x="33337" y="1905000"/>
          <a:ext cx="9144000" cy="495300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1143000" y="1524000"/>
            <a:ext cx="6629400" cy="400110"/>
          </a:xfrm>
          <a:prstGeom prst="rect">
            <a:avLst/>
          </a:prstGeom>
          <a:noFill/>
        </p:spPr>
        <p:txBody>
          <a:bodyPr wrap="square" rtlCol="0">
            <a:spAutoFit/>
          </a:bodyPr>
          <a:lstStyle/>
          <a:p>
            <a:pPr algn="ctr"/>
            <a:r>
              <a:rPr lang="en-US" sz="2000" b="1" dirty="0" smtClean="0"/>
              <a:t>* Placement per 1,000 Maryland Children</a:t>
            </a:r>
            <a:endParaRPr lang="en-US" sz="2000" b="1" dirty="0"/>
          </a:p>
        </p:txBody>
      </p:sp>
    </p:spTree>
    <p:extLst>
      <p:ext uri="{BB962C8B-B14F-4D97-AF65-F5344CB8AC3E}">
        <p14:creationId xmlns:p14="http://schemas.microsoft.com/office/powerpoint/2010/main" val="162261102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latin typeface="Tahoma" panose="020B0604030504040204" pitchFamily="34" charset="0"/>
                <a:ea typeface="Tahoma" panose="020B0604030504040204" pitchFamily="34" charset="0"/>
                <a:cs typeface="Tahoma" panose="020B0604030504040204" pitchFamily="34" charset="0"/>
              </a:rPr>
              <a:t>Juvenile Arrests</a:t>
            </a:r>
            <a:endParaRPr lang="en-US" sz="4400" dirty="0">
              <a:latin typeface="Tahoma" panose="020B0604030504040204" pitchFamily="34" charset="0"/>
              <a:ea typeface="Tahoma" panose="020B0604030504040204" pitchFamily="34" charset="0"/>
              <a:cs typeface="Tahoma" panose="020B0604030504040204" pitchFamily="34"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34683009"/>
              </p:ext>
            </p:extLst>
          </p:nvPr>
        </p:nvGraphicFramePr>
        <p:xfrm>
          <a:off x="0" y="1600200"/>
          <a:ext cx="9144000" cy="480060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0" y="6477000"/>
            <a:ext cx="9144000" cy="369332"/>
          </a:xfrm>
          <a:prstGeom prst="rect">
            <a:avLst/>
          </a:prstGeom>
          <a:noFill/>
        </p:spPr>
        <p:txBody>
          <a:bodyPr wrap="square" rtlCol="0">
            <a:spAutoFit/>
          </a:bodyPr>
          <a:lstStyle/>
          <a:p>
            <a:pPr algn="ctr"/>
            <a:r>
              <a:rPr lang="en-US" b="1" dirty="0" smtClean="0"/>
              <a:t>* Per 10,000 youth ages 10-17</a:t>
            </a:r>
            <a:endParaRPr lang="en-US" b="1" dirty="0"/>
          </a:p>
        </p:txBody>
      </p:sp>
    </p:spTree>
    <p:extLst>
      <p:ext uri="{BB962C8B-B14F-4D97-AF65-F5344CB8AC3E}">
        <p14:creationId xmlns:p14="http://schemas.microsoft.com/office/powerpoint/2010/main" val="70303822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latin typeface="Tahoma" panose="020B0604030504040204" pitchFamily="34" charset="0"/>
                <a:ea typeface="Tahoma" panose="020B0604030504040204" pitchFamily="34" charset="0"/>
                <a:cs typeface="Tahoma" panose="020B0604030504040204" pitchFamily="34" charset="0"/>
              </a:rPr>
              <a:t>Child Abuse and Neglect</a:t>
            </a:r>
            <a:endParaRPr lang="en-US" sz="4400" dirty="0">
              <a:latin typeface="Tahoma" panose="020B0604030504040204" pitchFamily="34" charset="0"/>
              <a:ea typeface="Tahoma" panose="020B0604030504040204" pitchFamily="34" charset="0"/>
              <a:cs typeface="Tahoma" panose="020B0604030504040204" pitchFamily="34" charset="0"/>
            </a:endParaRPr>
          </a:p>
        </p:txBody>
      </p:sp>
      <p:sp>
        <p:nvSpPr>
          <p:cNvPr id="8" name="Text Placeholder 7"/>
          <p:cNvSpPr>
            <a:spLocks noGrp="1"/>
          </p:cNvSpPr>
          <p:nvPr>
            <p:ph type="body" idx="1"/>
          </p:nvPr>
        </p:nvSpPr>
        <p:spPr/>
        <p:txBody>
          <a:bodyPr/>
          <a:lstStyle/>
          <a:p>
            <a:r>
              <a:rPr lang="en-US" dirty="0" smtClean="0"/>
              <a:t>Maryland &amp; Garrett County</a:t>
            </a:r>
            <a:endParaRPr lang="en-US" dirty="0"/>
          </a:p>
        </p:txBody>
      </p:sp>
      <p:graphicFrame>
        <p:nvGraphicFramePr>
          <p:cNvPr id="7" name="Content Placeholder 6"/>
          <p:cNvGraphicFramePr>
            <a:graphicFrameLocks noGrp="1"/>
          </p:cNvGraphicFramePr>
          <p:nvPr>
            <p:ph sz="half" idx="2"/>
            <p:extLst>
              <p:ext uri="{D42A27DB-BD31-4B8C-83A1-F6EECF244321}">
                <p14:modId xmlns:p14="http://schemas.microsoft.com/office/powerpoint/2010/main" val="748605678"/>
              </p:ext>
            </p:extLst>
          </p:nvPr>
        </p:nvGraphicFramePr>
        <p:xfrm>
          <a:off x="0" y="2209800"/>
          <a:ext cx="4497388" cy="4648199"/>
        </p:xfrm>
        <a:graphic>
          <a:graphicData uri="http://schemas.openxmlformats.org/drawingml/2006/chart">
            <c:chart xmlns:c="http://schemas.openxmlformats.org/drawingml/2006/chart" xmlns:r="http://schemas.openxmlformats.org/officeDocument/2006/relationships" r:id="rId2"/>
          </a:graphicData>
        </a:graphic>
      </p:graphicFrame>
      <p:sp>
        <p:nvSpPr>
          <p:cNvPr id="9" name="Text Placeholder 8"/>
          <p:cNvSpPr>
            <a:spLocks noGrp="1"/>
          </p:cNvSpPr>
          <p:nvPr>
            <p:ph type="body" sz="quarter" idx="3"/>
          </p:nvPr>
        </p:nvSpPr>
        <p:spPr/>
        <p:txBody>
          <a:bodyPr/>
          <a:lstStyle/>
          <a:p>
            <a:r>
              <a:rPr lang="en-US" dirty="0" smtClean="0"/>
              <a:t>Similar County Data</a:t>
            </a:r>
            <a:endParaRPr lang="en-US" dirty="0"/>
          </a:p>
        </p:txBody>
      </p:sp>
      <p:graphicFrame>
        <p:nvGraphicFramePr>
          <p:cNvPr id="10" name="Content Placeholder 9"/>
          <p:cNvGraphicFramePr>
            <a:graphicFrameLocks noGrp="1"/>
          </p:cNvGraphicFramePr>
          <p:nvPr>
            <p:ph sz="quarter" idx="4"/>
            <p:extLst>
              <p:ext uri="{D42A27DB-BD31-4B8C-83A1-F6EECF244321}">
                <p14:modId xmlns:p14="http://schemas.microsoft.com/office/powerpoint/2010/main" val="656536544"/>
              </p:ext>
            </p:extLst>
          </p:nvPr>
        </p:nvGraphicFramePr>
        <p:xfrm>
          <a:off x="4495801" y="2209800"/>
          <a:ext cx="4648199" cy="46482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97595452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latin typeface="Tahoma" panose="020B0604030504040204" pitchFamily="34" charset="0"/>
                <a:ea typeface="Tahoma" panose="020B0604030504040204" pitchFamily="34" charset="0"/>
                <a:cs typeface="Tahoma" panose="020B0604030504040204" pitchFamily="34" charset="0"/>
              </a:rPr>
              <a:t>Homeless Served</a:t>
            </a:r>
            <a:endParaRPr lang="en-US" sz="4400" dirty="0">
              <a:latin typeface="Tahoma" panose="020B0604030504040204" pitchFamily="34" charset="0"/>
              <a:ea typeface="Tahoma" panose="020B0604030504040204" pitchFamily="34" charset="0"/>
              <a:cs typeface="Tahoma" panose="020B0604030504040204" pitchFamily="34" charset="0"/>
            </a:endParaRPr>
          </a:p>
        </p:txBody>
      </p:sp>
      <p:sp>
        <p:nvSpPr>
          <p:cNvPr id="3" name="Text Placeholder 2"/>
          <p:cNvSpPr>
            <a:spLocks noGrp="1"/>
          </p:cNvSpPr>
          <p:nvPr>
            <p:ph type="body" idx="1"/>
          </p:nvPr>
        </p:nvSpPr>
        <p:spPr/>
        <p:txBody>
          <a:bodyPr/>
          <a:lstStyle/>
          <a:p>
            <a:r>
              <a:rPr lang="en-US" dirty="0" smtClean="0"/>
              <a:t>Maryland &amp; Garrett County</a:t>
            </a:r>
            <a:endParaRPr lang="en-US" dirty="0"/>
          </a:p>
        </p:txBody>
      </p:sp>
      <p:graphicFrame>
        <p:nvGraphicFramePr>
          <p:cNvPr id="7" name="Content Placeholder 6"/>
          <p:cNvGraphicFramePr>
            <a:graphicFrameLocks noGrp="1"/>
          </p:cNvGraphicFramePr>
          <p:nvPr>
            <p:ph sz="half" idx="2"/>
            <p:extLst>
              <p:ext uri="{D42A27DB-BD31-4B8C-83A1-F6EECF244321}">
                <p14:modId xmlns:p14="http://schemas.microsoft.com/office/powerpoint/2010/main" val="2469303456"/>
              </p:ext>
            </p:extLst>
          </p:nvPr>
        </p:nvGraphicFramePr>
        <p:xfrm>
          <a:off x="0" y="2174874"/>
          <a:ext cx="4572000" cy="4683125"/>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 Placeholder 4"/>
          <p:cNvSpPr>
            <a:spLocks noGrp="1"/>
          </p:cNvSpPr>
          <p:nvPr>
            <p:ph type="body" sz="quarter" idx="3"/>
          </p:nvPr>
        </p:nvSpPr>
        <p:spPr/>
        <p:txBody>
          <a:bodyPr/>
          <a:lstStyle/>
          <a:p>
            <a:r>
              <a:rPr lang="en-US" dirty="0" smtClean="0"/>
              <a:t>Similar County Data</a:t>
            </a:r>
            <a:endParaRPr lang="en-US" dirty="0"/>
          </a:p>
        </p:txBody>
      </p:sp>
      <p:graphicFrame>
        <p:nvGraphicFramePr>
          <p:cNvPr id="8" name="Content Placeholder 7"/>
          <p:cNvGraphicFramePr>
            <a:graphicFrameLocks noGrp="1"/>
          </p:cNvGraphicFramePr>
          <p:nvPr>
            <p:ph sz="quarter" idx="4"/>
            <p:extLst>
              <p:ext uri="{D42A27DB-BD31-4B8C-83A1-F6EECF244321}">
                <p14:modId xmlns:p14="http://schemas.microsoft.com/office/powerpoint/2010/main" val="2827104356"/>
              </p:ext>
            </p:extLst>
          </p:nvPr>
        </p:nvGraphicFramePr>
        <p:xfrm>
          <a:off x="4572001" y="2174874"/>
          <a:ext cx="4572000" cy="468312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3048599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latin typeface="Tahoma" panose="020B0604030504040204" pitchFamily="34" charset="0"/>
                <a:ea typeface="Tahoma" panose="020B0604030504040204" pitchFamily="34" charset="0"/>
                <a:cs typeface="Tahoma" panose="020B0604030504040204" pitchFamily="34" charset="0"/>
              </a:rPr>
              <a:t>Child Maltreatment Rate</a:t>
            </a:r>
            <a:endParaRPr lang="en-US" sz="4400" dirty="0">
              <a:latin typeface="Tahoma" panose="020B0604030504040204" pitchFamily="34" charset="0"/>
              <a:ea typeface="Tahoma" panose="020B0604030504040204" pitchFamily="34" charset="0"/>
              <a:cs typeface="Tahoma" panose="020B0604030504040204" pitchFamily="34" charset="0"/>
            </a:endParaRPr>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24145467"/>
              </p:ext>
            </p:extLst>
          </p:nvPr>
        </p:nvGraphicFramePr>
        <p:xfrm>
          <a:off x="0" y="1600200"/>
          <a:ext cx="9144000" cy="5257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42583844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229600" cy="1111664"/>
          </a:xfrm>
        </p:spPr>
        <p:txBody>
          <a:bodyPr>
            <a:normAutofit/>
          </a:bodyPr>
          <a:lstStyle/>
          <a:p>
            <a:r>
              <a:rPr lang="en-US" sz="4400" dirty="0" smtClean="0">
                <a:latin typeface="Tahoma" panose="020B0604030504040204" pitchFamily="34" charset="0"/>
                <a:ea typeface="Tahoma" panose="020B0604030504040204" pitchFamily="34" charset="0"/>
                <a:cs typeface="Tahoma" panose="020B0604030504040204" pitchFamily="34" charset="0"/>
              </a:rPr>
              <a:t>Bullying and Harassment</a:t>
            </a:r>
            <a:endParaRPr lang="en-US" sz="4400" dirty="0">
              <a:latin typeface="Tahoma" panose="020B0604030504040204" pitchFamily="34" charset="0"/>
              <a:ea typeface="Tahoma" panose="020B0604030504040204" pitchFamily="34" charset="0"/>
              <a:cs typeface="Tahoma" panose="020B0604030504040204" pitchFamily="34"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94159090"/>
              </p:ext>
            </p:extLst>
          </p:nvPr>
        </p:nvGraphicFramePr>
        <p:xfrm>
          <a:off x="0" y="1981200"/>
          <a:ext cx="9144000" cy="495300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762000" y="1524000"/>
            <a:ext cx="6934200" cy="461665"/>
          </a:xfrm>
          <a:prstGeom prst="rect">
            <a:avLst/>
          </a:prstGeom>
          <a:noFill/>
        </p:spPr>
        <p:txBody>
          <a:bodyPr wrap="square" rtlCol="0">
            <a:spAutoFit/>
          </a:bodyPr>
          <a:lstStyle/>
          <a:p>
            <a:pPr algn="ctr"/>
            <a:r>
              <a:rPr lang="en-US" sz="2400" b="1" dirty="0" smtClean="0"/>
              <a:t>Per 1,000 enrolled students</a:t>
            </a:r>
            <a:endParaRPr lang="en-US" sz="2400" b="1" dirty="0"/>
          </a:p>
        </p:txBody>
      </p:sp>
    </p:spTree>
    <p:extLst>
      <p:ext uri="{BB962C8B-B14F-4D97-AF65-F5344CB8AC3E}">
        <p14:creationId xmlns:p14="http://schemas.microsoft.com/office/powerpoint/2010/main" val="3325287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extLst>
              <p:ext uri="{D42A27DB-BD31-4B8C-83A1-F6EECF244321}">
                <p14:modId xmlns:p14="http://schemas.microsoft.com/office/powerpoint/2010/main" val="3772933934"/>
              </p:ext>
            </p:extLst>
          </p:nvPr>
        </p:nvGraphicFramePr>
        <p:xfrm>
          <a:off x="0" y="1"/>
          <a:ext cx="9144000" cy="6726201"/>
        </p:xfrm>
        <a:graphic>
          <a:graphicData uri="http://schemas.openxmlformats.org/drawingml/2006/table">
            <a:tbl>
              <a:tblPr firstRow="1" bandRow="1">
                <a:tableStyleId>{5C22544A-7EE6-4342-B048-85BDC9FD1C3A}</a:tableStyleId>
              </a:tblPr>
              <a:tblGrid>
                <a:gridCol w="4572000"/>
                <a:gridCol w="4572000"/>
              </a:tblGrid>
              <a:tr h="336560">
                <a:tc>
                  <a:txBody>
                    <a:bodyPr/>
                    <a:lstStyle/>
                    <a:p>
                      <a:pPr algn="ctr"/>
                      <a:r>
                        <a:rPr lang="en-US" sz="1600" dirty="0" smtClean="0">
                          <a:latin typeface="Tahoma" panose="020B0604030504040204" pitchFamily="34" charset="0"/>
                          <a:ea typeface="Tahoma" panose="020B0604030504040204" pitchFamily="34" charset="0"/>
                          <a:cs typeface="Tahoma" panose="020B0604030504040204" pitchFamily="34" charset="0"/>
                        </a:rPr>
                        <a:t>RESULT</a:t>
                      </a:r>
                      <a:endParaRPr lang="en-US" sz="1600" dirty="0">
                        <a:latin typeface="Tahoma" panose="020B0604030504040204" pitchFamily="34" charset="0"/>
                        <a:ea typeface="Tahoma" panose="020B0604030504040204" pitchFamily="34" charset="0"/>
                        <a:cs typeface="Tahoma" panose="020B0604030504040204" pitchFamily="34" charset="0"/>
                      </a:endParaRPr>
                    </a:p>
                  </a:txBody>
                  <a:tcPr/>
                </a:tc>
                <a:tc>
                  <a:txBody>
                    <a:bodyPr/>
                    <a:lstStyle/>
                    <a:p>
                      <a:pPr algn="ctr"/>
                      <a:r>
                        <a:rPr lang="en-US" sz="1600" dirty="0" smtClean="0">
                          <a:latin typeface="Tahoma" panose="020B0604030504040204" pitchFamily="34" charset="0"/>
                          <a:ea typeface="Tahoma" panose="020B0604030504040204" pitchFamily="34" charset="0"/>
                          <a:cs typeface="Tahoma" panose="020B0604030504040204" pitchFamily="34" charset="0"/>
                        </a:rPr>
                        <a:t>INDICATORS</a:t>
                      </a:r>
                      <a:endParaRPr lang="en-US" sz="1600" dirty="0">
                        <a:latin typeface="Tahoma" panose="020B0604030504040204" pitchFamily="34" charset="0"/>
                        <a:ea typeface="Tahoma" panose="020B0604030504040204" pitchFamily="34" charset="0"/>
                        <a:cs typeface="Tahoma" panose="020B0604030504040204" pitchFamily="34" charset="0"/>
                      </a:endParaRPr>
                    </a:p>
                  </a:txBody>
                  <a:tcPr/>
                </a:tc>
              </a:tr>
              <a:tr h="658118">
                <a:tc>
                  <a:txBody>
                    <a:bodyPr/>
                    <a:lstStyle/>
                    <a:p>
                      <a:r>
                        <a:rPr lang="en-US" sz="1200" b="1" dirty="0" smtClean="0">
                          <a:latin typeface="Tahoma" panose="020B0604030504040204" pitchFamily="34" charset="0"/>
                          <a:ea typeface="Tahoma" panose="020B0604030504040204" pitchFamily="34" charset="0"/>
                          <a:cs typeface="Tahoma" panose="020B0604030504040204" pitchFamily="34" charset="0"/>
                        </a:rPr>
                        <a:t>Babies Born Healthy</a:t>
                      </a:r>
                      <a:endParaRPr lang="en-US" sz="1200" b="1" dirty="0">
                        <a:latin typeface="Tahoma" panose="020B0604030504040204" pitchFamily="34" charset="0"/>
                        <a:ea typeface="Tahoma" panose="020B0604030504040204" pitchFamily="34" charset="0"/>
                        <a:cs typeface="Tahoma" panose="020B0604030504040204" pitchFamily="34" charset="0"/>
                      </a:endParaRPr>
                    </a:p>
                  </a:txBody>
                  <a:tcPr/>
                </a:tc>
                <a:tc>
                  <a:txBody>
                    <a:bodyPr/>
                    <a:lstStyle/>
                    <a:p>
                      <a:r>
                        <a:rPr lang="en-US" sz="1200" dirty="0" smtClean="0">
                          <a:latin typeface="Tahoma" panose="020B0604030504040204" pitchFamily="34" charset="0"/>
                          <a:ea typeface="Tahoma" panose="020B0604030504040204" pitchFamily="34" charset="0"/>
                          <a:cs typeface="Tahoma" panose="020B0604030504040204" pitchFamily="34" charset="0"/>
                        </a:rPr>
                        <a:t>Infant Mortality</a:t>
                      </a:r>
                    </a:p>
                    <a:p>
                      <a:r>
                        <a:rPr lang="en-US" sz="1200" dirty="0" smtClean="0">
                          <a:latin typeface="Tahoma" panose="020B0604030504040204" pitchFamily="34" charset="0"/>
                          <a:ea typeface="Tahoma" panose="020B0604030504040204" pitchFamily="34" charset="0"/>
                          <a:cs typeface="Tahoma" panose="020B0604030504040204" pitchFamily="34" charset="0"/>
                        </a:rPr>
                        <a:t>Low</a:t>
                      </a:r>
                      <a:r>
                        <a:rPr lang="en-US" sz="1200" baseline="0" dirty="0" smtClean="0">
                          <a:latin typeface="Tahoma" panose="020B0604030504040204" pitchFamily="34" charset="0"/>
                          <a:ea typeface="Tahoma" panose="020B0604030504040204" pitchFamily="34" charset="0"/>
                          <a:cs typeface="Tahoma" panose="020B0604030504040204" pitchFamily="34" charset="0"/>
                        </a:rPr>
                        <a:t> Birth Weight</a:t>
                      </a:r>
                    </a:p>
                    <a:p>
                      <a:r>
                        <a:rPr lang="en-US" sz="1200" baseline="0" dirty="0" smtClean="0">
                          <a:latin typeface="Tahoma" panose="020B0604030504040204" pitchFamily="34" charset="0"/>
                          <a:ea typeface="Tahoma" panose="020B0604030504040204" pitchFamily="34" charset="0"/>
                          <a:cs typeface="Tahoma" panose="020B0604030504040204" pitchFamily="34" charset="0"/>
                        </a:rPr>
                        <a:t>Birth to Adolescents</a:t>
                      </a:r>
                      <a:endParaRPr lang="en-US" sz="1200" dirty="0">
                        <a:latin typeface="Tahoma" panose="020B0604030504040204" pitchFamily="34" charset="0"/>
                        <a:ea typeface="Tahoma" panose="020B0604030504040204" pitchFamily="34" charset="0"/>
                        <a:cs typeface="Tahoma" panose="020B0604030504040204" pitchFamily="34" charset="0"/>
                      </a:endParaRPr>
                    </a:p>
                  </a:txBody>
                  <a:tcPr/>
                </a:tc>
              </a:tr>
              <a:tr h="274215">
                <a:tc>
                  <a:txBody>
                    <a:bodyPr/>
                    <a:lstStyle/>
                    <a:p>
                      <a:r>
                        <a:rPr lang="en-US" sz="1200" b="1" dirty="0" smtClean="0">
                          <a:latin typeface="Tahoma" panose="020B0604030504040204" pitchFamily="34" charset="0"/>
                          <a:ea typeface="Tahoma" panose="020B0604030504040204" pitchFamily="34" charset="0"/>
                          <a:cs typeface="Tahoma" panose="020B0604030504040204" pitchFamily="34" charset="0"/>
                        </a:rPr>
                        <a:t>Children Enter School Ready to Learn</a:t>
                      </a:r>
                      <a:endParaRPr lang="en-US" sz="1200" b="1" dirty="0">
                        <a:latin typeface="Tahoma" panose="020B0604030504040204" pitchFamily="34" charset="0"/>
                        <a:ea typeface="Tahoma" panose="020B0604030504040204" pitchFamily="34" charset="0"/>
                        <a:cs typeface="Tahoma" panose="020B0604030504040204" pitchFamily="34" charset="0"/>
                      </a:endParaRPr>
                    </a:p>
                  </a:txBody>
                  <a:tcPr/>
                </a:tc>
                <a:tc>
                  <a:txBody>
                    <a:bodyPr/>
                    <a:lstStyle/>
                    <a:p>
                      <a:r>
                        <a:rPr lang="en-US" sz="1200" dirty="0" smtClean="0">
                          <a:latin typeface="Tahoma" panose="020B0604030504040204" pitchFamily="34" charset="0"/>
                          <a:ea typeface="Tahoma" panose="020B0604030504040204" pitchFamily="34" charset="0"/>
                          <a:cs typeface="Tahoma" panose="020B0604030504040204" pitchFamily="34" charset="0"/>
                        </a:rPr>
                        <a:t>Kindergarten Assessment</a:t>
                      </a:r>
                      <a:endParaRPr lang="en-US" sz="1200" dirty="0">
                        <a:latin typeface="Tahoma" panose="020B0604030504040204" pitchFamily="34" charset="0"/>
                        <a:ea typeface="Tahoma" panose="020B0604030504040204" pitchFamily="34" charset="0"/>
                        <a:cs typeface="Tahoma" panose="020B0604030504040204" pitchFamily="34" charset="0"/>
                      </a:endParaRPr>
                    </a:p>
                  </a:txBody>
                  <a:tcPr/>
                </a:tc>
              </a:tr>
              <a:tr h="658118">
                <a:tc>
                  <a:txBody>
                    <a:bodyPr/>
                    <a:lstStyle/>
                    <a:p>
                      <a:r>
                        <a:rPr lang="en-US" sz="1200" b="1" dirty="0" smtClean="0">
                          <a:latin typeface="Tahoma" panose="020B0604030504040204" pitchFamily="34" charset="0"/>
                          <a:ea typeface="Tahoma" panose="020B0604030504040204" pitchFamily="34" charset="0"/>
                          <a:cs typeface="Tahoma" panose="020B0604030504040204" pitchFamily="34" charset="0"/>
                        </a:rPr>
                        <a:t>Youth Will Complete School</a:t>
                      </a:r>
                      <a:endParaRPr lang="en-US" sz="1200" b="1" dirty="0">
                        <a:latin typeface="Tahoma" panose="020B0604030504040204" pitchFamily="34" charset="0"/>
                        <a:ea typeface="Tahoma" panose="020B0604030504040204" pitchFamily="34" charset="0"/>
                        <a:cs typeface="Tahoma" panose="020B0604030504040204" pitchFamily="34" charset="0"/>
                      </a:endParaRPr>
                    </a:p>
                  </a:txBody>
                  <a:tcPr/>
                </a:tc>
                <a:tc>
                  <a:txBody>
                    <a:bodyPr/>
                    <a:lstStyle/>
                    <a:p>
                      <a:r>
                        <a:rPr lang="en-US" sz="1200" dirty="0" smtClean="0">
                          <a:latin typeface="Tahoma" panose="020B0604030504040204" pitchFamily="34" charset="0"/>
                          <a:ea typeface="Tahoma" panose="020B0604030504040204" pitchFamily="34" charset="0"/>
                          <a:cs typeface="Tahoma" panose="020B0604030504040204" pitchFamily="34" charset="0"/>
                        </a:rPr>
                        <a:t>Dropout</a:t>
                      </a:r>
                    </a:p>
                    <a:p>
                      <a:r>
                        <a:rPr lang="en-US" sz="1200" dirty="0" smtClean="0">
                          <a:latin typeface="Tahoma" panose="020B0604030504040204" pitchFamily="34" charset="0"/>
                          <a:ea typeface="Tahoma" panose="020B0604030504040204" pitchFamily="34" charset="0"/>
                          <a:cs typeface="Tahoma" panose="020B0604030504040204" pitchFamily="34" charset="0"/>
                        </a:rPr>
                        <a:t>High</a:t>
                      </a:r>
                      <a:r>
                        <a:rPr lang="en-US" sz="1200" baseline="0" dirty="0" smtClean="0">
                          <a:latin typeface="Tahoma" panose="020B0604030504040204" pitchFamily="34" charset="0"/>
                          <a:ea typeface="Tahoma" panose="020B0604030504040204" pitchFamily="34" charset="0"/>
                          <a:cs typeface="Tahoma" panose="020B0604030504040204" pitchFamily="34" charset="0"/>
                        </a:rPr>
                        <a:t> School Program Completion</a:t>
                      </a:r>
                    </a:p>
                    <a:p>
                      <a:r>
                        <a:rPr lang="en-US" sz="1200" baseline="0" dirty="0" smtClean="0">
                          <a:latin typeface="Tahoma" panose="020B0604030504040204" pitchFamily="34" charset="0"/>
                          <a:ea typeface="Tahoma" panose="020B0604030504040204" pitchFamily="34" charset="0"/>
                          <a:cs typeface="Tahoma" panose="020B0604030504040204" pitchFamily="34" charset="0"/>
                        </a:rPr>
                        <a:t>Educational Attainment</a:t>
                      </a:r>
                      <a:endParaRPr lang="en-US" sz="1200" dirty="0">
                        <a:latin typeface="Tahoma" panose="020B0604030504040204" pitchFamily="34" charset="0"/>
                        <a:ea typeface="Tahoma" panose="020B0604030504040204" pitchFamily="34" charset="0"/>
                        <a:cs typeface="Tahoma" panose="020B0604030504040204" pitchFamily="34" charset="0"/>
                      </a:endParaRPr>
                    </a:p>
                  </a:txBody>
                  <a:tcPr/>
                </a:tc>
              </a:tr>
              <a:tr h="850069">
                <a:tc>
                  <a:txBody>
                    <a:bodyPr/>
                    <a:lstStyle/>
                    <a:p>
                      <a:r>
                        <a:rPr lang="en-US" sz="1200" b="1" dirty="0" smtClean="0">
                          <a:latin typeface="Tahoma" panose="020B0604030504040204" pitchFamily="34" charset="0"/>
                          <a:ea typeface="Tahoma" panose="020B0604030504040204" pitchFamily="34" charset="0"/>
                          <a:cs typeface="Tahoma" panose="020B0604030504040204" pitchFamily="34" charset="0"/>
                        </a:rPr>
                        <a:t>Communities are Safe for Children, Youth, and Families</a:t>
                      </a:r>
                      <a:endParaRPr lang="en-US" sz="1200" b="1" dirty="0">
                        <a:latin typeface="Tahoma" panose="020B0604030504040204" pitchFamily="34" charset="0"/>
                        <a:ea typeface="Tahoma" panose="020B0604030504040204" pitchFamily="34" charset="0"/>
                        <a:cs typeface="Tahoma" panose="020B0604030504040204" pitchFamily="34" charset="0"/>
                      </a:endParaRPr>
                    </a:p>
                  </a:txBody>
                  <a:tcPr/>
                </a:tc>
                <a:tc>
                  <a:txBody>
                    <a:bodyPr/>
                    <a:lstStyle/>
                    <a:p>
                      <a:r>
                        <a:rPr lang="en-US" sz="1200" dirty="0" smtClean="0">
                          <a:latin typeface="Tahoma" panose="020B0604030504040204" pitchFamily="34" charset="0"/>
                          <a:ea typeface="Tahoma" panose="020B0604030504040204" pitchFamily="34" charset="0"/>
                          <a:cs typeface="Tahoma" panose="020B0604030504040204" pitchFamily="34" charset="0"/>
                        </a:rPr>
                        <a:t>Juvenile Felony Offenses</a:t>
                      </a:r>
                    </a:p>
                    <a:p>
                      <a:r>
                        <a:rPr lang="en-US" sz="1200" dirty="0" smtClean="0">
                          <a:latin typeface="Tahoma" panose="020B0604030504040204" pitchFamily="34" charset="0"/>
                          <a:ea typeface="Tahoma" panose="020B0604030504040204" pitchFamily="34" charset="0"/>
                          <a:cs typeface="Tahoma" panose="020B0604030504040204" pitchFamily="34" charset="0"/>
                        </a:rPr>
                        <a:t>Recidivism</a:t>
                      </a:r>
                    </a:p>
                    <a:p>
                      <a:r>
                        <a:rPr lang="en-US" sz="1200" dirty="0" smtClean="0">
                          <a:latin typeface="Tahoma" panose="020B0604030504040204" pitchFamily="34" charset="0"/>
                          <a:ea typeface="Tahoma" panose="020B0604030504040204" pitchFamily="34" charset="0"/>
                          <a:cs typeface="Tahoma" panose="020B0604030504040204" pitchFamily="34" charset="0"/>
                        </a:rPr>
                        <a:t>Child Maltreatment</a:t>
                      </a:r>
                    </a:p>
                    <a:p>
                      <a:r>
                        <a:rPr lang="en-US" sz="1200" dirty="0" smtClean="0">
                          <a:latin typeface="Tahoma" panose="020B0604030504040204" pitchFamily="34" charset="0"/>
                          <a:ea typeface="Tahoma" panose="020B0604030504040204" pitchFamily="34" charset="0"/>
                          <a:cs typeface="Tahoma" panose="020B0604030504040204" pitchFamily="34" charset="0"/>
                        </a:rPr>
                        <a:t>Crime</a:t>
                      </a:r>
                      <a:endParaRPr lang="en-US" sz="1200" dirty="0">
                        <a:latin typeface="Tahoma" panose="020B0604030504040204" pitchFamily="34" charset="0"/>
                        <a:ea typeface="Tahoma" panose="020B0604030504040204" pitchFamily="34" charset="0"/>
                        <a:cs typeface="Tahoma" panose="020B0604030504040204" pitchFamily="34" charset="0"/>
                      </a:endParaRPr>
                    </a:p>
                  </a:txBody>
                  <a:tcPr/>
                </a:tc>
              </a:tr>
              <a:tr h="1233969">
                <a:tc>
                  <a:txBody>
                    <a:bodyPr/>
                    <a:lstStyle/>
                    <a:p>
                      <a:r>
                        <a:rPr lang="en-US" sz="1200" b="1" dirty="0" smtClean="0">
                          <a:latin typeface="Tahoma" panose="020B0604030504040204" pitchFamily="34" charset="0"/>
                          <a:ea typeface="Tahoma" panose="020B0604030504040204" pitchFamily="34" charset="0"/>
                          <a:cs typeface="Tahoma" panose="020B0604030504040204" pitchFamily="34" charset="0"/>
                        </a:rPr>
                        <a:t>Healthy</a:t>
                      </a:r>
                      <a:r>
                        <a:rPr lang="en-US" sz="1200" b="1" baseline="0" dirty="0" smtClean="0">
                          <a:latin typeface="Tahoma" panose="020B0604030504040204" pitchFamily="34" charset="0"/>
                          <a:ea typeface="Tahoma" panose="020B0604030504040204" pitchFamily="34" charset="0"/>
                          <a:cs typeface="Tahoma" panose="020B0604030504040204" pitchFamily="34" charset="0"/>
                        </a:rPr>
                        <a:t> Children</a:t>
                      </a:r>
                      <a:endParaRPr lang="en-US" sz="1200" b="1" dirty="0">
                        <a:latin typeface="Tahoma" panose="020B0604030504040204" pitchFamily="34" charset="0"/>
                        <a:ea typeface="Tahoma" panose="020B0604030504040204" pitchFamily="34" charset="0"/>
                        <a:cs typeface="Tahoma" panose="020B0604030504040204" pitchFamily="34" charset="0"/>
                      </a:endParaRPr>
                    </a:p>
                  </a:txBody>
                  <a:tcPr/>
                </a:tc>
                <a:tc>
                  <a:txBody>
                    <a:bodyPr/>
                    <a:lstStyle/>
                    <a:p>
                      <a:r>
                        <a:rPr lang="en-US" sz="1200" dirty="0" smtClean="0">
                          <a:latin typeface="Tahoma" panose="020B0604030504040204" pitchFamily="34" charset="0"/>
                          <a:ea typeface="Tahoma" panose="020B0604030504040204" pitchFamily="34" charset="0"/>
                          <a:cs typeface="Tahoma" panose="020B0604030504040204" pitchFamily="34" charset="0"/>
                        </a:rPr>
                        <a:t>Immunizations</a:t>
                      </a:r>
                    </a:p>
                    <a:p>
                      <a:r>
                        <a:rPr lang="en-US" sz="1200" dirty="0" smtClean="0">
                          <a:latin typeface="Tahoma" panose="020B0604030504040204" pitchFamily="34" charset="0"/>
                          <a:ea typeface="Tahoma" panose="020B0604030504040204" pitchFamily="34" charset="0"/>
                          <a:cs typeface="Tahoma" panose="020B0604030504040204" pitchFamily="34" charset="0"/>
                        </a:rPr>
                        <a:t>Hospitalizations</a:t>
                      </a:r>
                    </a:p>
                    <a:p>
                      <a:r>
                        <a:rPr lang="en-US" sz="1200" dirty="0" smtClean="0">
                          <a:latin typeface="Tahoma" panose="020B0604030504040204" pitchFamily="34" charset="0"/>
                          <a:ea typeface="Tahoma" panose="020B0604030504040204" pitchFamily="34" charset="0"/>
                          <a:cs typeface="Tahoma" panose="020B0604030504040204" pitchFamily="34" charset="0"/>
                        </a:rPr>
                        <a:t>Deaths</a:t>
                      </a:r>
                    </a:p>
                    <a:p>
                      <a:r>
                        <a:rPr lang="en-US" sz="1200" dirty="0" smtClean="0">
                          <a:latin typeface="Tahoma" panose="020B0604030504040204" pitchFamily="34" charset="0"/>
                          <a:ea typeface="Tahoma" panose="020B0604030504040204" pitchFamily="34" charset="0"/>
                          <a:cs typeface="Tahoma" panose="020B0604030504040204" pitchFamily="34" charset="0"/>
                        </a:rPr>
                        <a:t>Health Insurance Coverage</a:t>
                      </a:r>
                    </a:p>
                    <a:p>
                      <a:r>
                        <a:rPr lang="en-US" sz="1200" dirty="0" smtClean="0">
                          <a:latin typeface="Tahoma" panose="020B0604030504040204" pitchFamily="34" charset="0"/>
                          <a:ea typeface="Tahoma" panose="020B0604030504040204" pitchFamily="34" charset="0"/>
                          <a:cs typeface="Tahoma" panose="020B0604030504040204" pitchFamily="34" charset="0"/>
                        </a:rPr>
                        <a:t>Obesity</a:t>
                      </a:r>
                    </a:p>
                    <a:p>
                      <a:r>
                        <a:rPr lang="en-US" sz="1200" dirty="0" smtClean="0">
                          <a:latin typeface="Tahoma" panose="020B0604030504040204" pitchFamily="34" charset="0"/>
                          <a:ea typeface="Tahoma" panose="020B0604030504040204" pitchFamily="34" charset="0"/>
                          <a:cs typeface="Tahoma" panose="020B0604030504040204" pitchFamily="34" charset="0"/>
                        </a:rPr>
                        <a:t>Substance Use:  Alcohol, Tobacco,</a:t>
                      </a:r>
                      <a:r>
                        <a:rPr lang="en-US" sz="1200" baseline="0" dirty="0" smtClean="0">
                          <a:latin typeface="Tahoma" panose="020B0604030504040204" pitchFamily="34" charset="0"/>
                          <a:ea typeface="Tahoma" panose="020B0604030504040204" pitchFamily="34" charset="0"/>
                          <a:cs typeface="Tahoma" panose="020B0604030504040204" pitchFamily="34" charset="0"/>
                        </a:rPr>
                        <a:t> Marijuana</a:t>
                      </a:r>
                      <a:endParaRPr lang="en-US" sz="1200" dirty="0">
                        <a:latin typeface="Tahoma" panose="020B0604030504040204" pitchFamily="34" charset="0"/>
                        <a:ea typeface="Tahoma" panose="020B0604030504040204" pitchFamily="34" charset="0"/>
                        <a:cs typeface="Tahoma" panose="020B0604030504040204" pitchFamily="34" charset="0"/>
                      </a:endParaRPr>
                    </a:p>
                  </a:txBody>
                  <a:tcPr/>
                </a:tc>
              </a:tr>
              <a:tr h="1233969">
                <a:tc>
                  <a:txBody>
                    <a:bodyPr/>
                    <a:lstStyle/>
                    <a:p>
                      <a:r>
                        <a:rPr lang="en-US" sz="1200" b="1" dirty="0" smtClean="0">
                          <a:latin typeface="Tahoma" panose="020B0604030504040204" pitchFamily="34" charset="0"/>
                          <a:ea typeface="Tahoma" panose="020B0604030504040204" pitchFamily="34" charset="0"/>
                          <a:cs typeface="Tahoma" panose="020B0604030504040204" pitchFamily="34" charset="0"/>
                        </a:rPr>
                        <a:t>Children are Successful in School</a:t>
                      </a:r>
                      <a:endParaRPr lang="en-US" sz="1200" b="1" dirty="0">
                        <a:latin typeface="Tahoma" panose="020B0604030504040204" pitchFamily="34" charset="0"/>
                        <a:ea typeface="Tahoma" panose="020B0604030504040204" pitchFamily="34" charset="0"/>
                        <a:cs typeface="Tahoma" panose="020B0604030504040204" pitchFamily="34" charset="0"/>
                      </a:endParaRPr>
                    </a:p>
                  </a:txBody>
                  <a:tcPr/>
                </a:tc>
                <a:tc>
                  <a:txBody>
                    <a:bodyPr/>
                    <a:lstStyle/>
                    <a:p>
                      <a:r>
                        <a:rPr lang="en-US" sz="1200" dirty="0" smtClean="0">
                          <a:latin typeface="Tahoma" panose="020B0604030504040204" pitchFamily="34" charset="0"/>
                          <a:ea typeface="Tahoma" panose="020B0604030504040204" pitchFamily="34" charset="0"/>
                          <a:cs typeface="Tahoma" panose="020B0604030504040204" pitchFamily="34" charset="0"/>
                        </a:rPr>
                        <a:t>PARCC – Reading, Math</a:t>
                      </a:r>
                    </a:p>
                    <a:p>
                      <a:r>
                        <a:rPr lang="en-US" sz="1200" dirty="0" smtClean="0">
                          <a:latin typeface="Tahoma" panose="020B0604030504040204" pitchFamily="34" charset="0"/>
                          <a:ea typeface="Tahoma" panose="020B0604030504040204" pitchFamily="34" charset="0"/>
                          <a:cs typeface="Tahoma" panose="020B0604030504040204" pitchFamily="34" charset="0"/>
                        </a:rPr>
                        <a:t>High School Assessment</a:t>
                      </a:r>
                    </a:p>
                    <a:p>
                      <a:r>
                        <a:rPr lang="en-US" sz="1200" dirty="0" smtClean="0">
                          <a:latin typeface="Tahoma" panose="020B0604030504040204" pitchFamily="34" charset="0"/>
                          <a:ea typeface="Tahoma" panose="020B0604030504040204" pitchFamily="34" charset="0"/>
                          <a:cs typeface="Tahoma" panose="020B0604030504040204" pitchFamily="34" charset="0"/>
                        </a:rPr>
                        <a:t>Truancy</a:t>
                      </a:r>
                    </a:p>
                    <a:p>
                      <a:r>
                        <a:rPr lang="en-US" sz="1200" dirty="0" smtClean="0">
                          <a:latin typeface="Tahoma" panose="020B0604030504040204" pitchFamily="34" charset="0"/>
                          <a:ea typeface="Tahoma" panose="020B0604030504040204" pitchFamily="34" charset="0"/>
                          <a:cs typeface="Tahoma" panose="020B0604030504040204" pitchFamily="34" charset="0"/>
                        </a:rPr>
                        <a:t>Alternative Maryland Assessment – Math, Reading, Science</a:t>
                      </a:r>
                    </a:p>
                    <a:p>
                      <a:r>
                        <a:rPr lang="en-US" sz="1200" dirty="0" smtClean="0">
                          <a:latin typeface="Tahoma" panose="020B0604030504040204" pitchFamily="34" charset="0"/>
                          <a:ea typeface="Tahoma" panose="020B0604030504040204" pitchFamily="34" charset="0"/>
                          <a:cs typeface="Tahoma" panose="020B0604030504040204" pitchFamily="34" charset="0"/>
                        </a:rPr>
                        <a:t>Bullying and Harassment</a:t>
                      </a:r>
                      <a:endParaRPr lang="en-US" sz="1200" dirty="0">
                        <a:latin typeface="Tahoma" panose="020B0604030504040204" pitchFamily="34" charset="0"/>
                        <a:ea typeface="Tahoma" panose="020B0604030504040204" pitchFamily="34" charset="0"/>
                        <a:cs typeface="Tahoma" panose="020B0604030504040204" pitchFamily="34" charset="0"/>
                      </a:endParaRPr>
                    </a:p>
                  </a:txBody>
                  <a:tcPr/>
                </a:tc>
              </a:tr>
              <a:tr h="658118">
                <a:tc>
                  <a:txBody>
                    <a:bodyPr/>
                    <a:lstStyle/>
                    <a:p>
                      <a:r>
                        <a:rPr lang="en-US" sz="1200" b="1" dirty="0" smtClean="0">
                          <a:latin typeface="Tahoma" panose="020B0604030504040204" pitchFamily="34" charset="0"/>
                          <a:ea typeface="Tahoma" panose="020B0604030504040204" pitchFamily="34" charset="0"/>
                          <a:cs typeface="Tahoma" panose="020B0604030504040204" pitchFamily="34" charset="0"/>
                        </a:rPr>
                        <a:t>Youth Have Opportunities for</a:t>
                      </a:r>
                      <a:r>
                        <a:rPr lang="en-US" sz="1200" b="1" baseline="0" dirty="0" smtClean="0">
                          <a:latin typeface="Tahoma" panose="020B0604030504040204" pitchFamily="34" charset="0"/>
                          <a:ea typeface="Tahoma" panose="020B0604030504040204" pitchFamily="34" charset="0"/>
                          <a:cs typeface="Tahoma" panose="020B0604030504040204" pitchFamily="34" charset="0"/>
                        </a:rPr>
                        <a:t> Employment or Career Readiness</a:t>
                      </a:r>
                      <a:endParaRPr lang="en-US" sz="1200" b="1" dirty="0">
                        <a:latin typeface="Tahoma" panose="020B0604030504040204" pitchFamily="34" charset="0"/>
                        <a:ea typeface="Tahoma" panose="020B0604030504040204" pitchFamily="34" charset="0"/>
                        <a:cs typeface="Tahoma" panose="020B0604030504040204" pitchFamily="34" charset="0"/>
                      </a:endParaRPr>
                    </a:p>
                  </a:txBody>
                  <a:tcPr/>
                </a:tc>
                <a:tc>
                  <a:txBody>
                    <a:bodyPr/>
                    <a:lstStyle/>
                    <a:p>
                      <a:r>
                        <a:rPr lang="en-US" sz="1200" dirty="0" smtClean="0">
                          <a:latin typeface="Tahoma" panose="020B0604030504040204" pitchFamily="34" charset="0"/>
                          <a:ea typeface="Tahoma" panose="020B0604030504040204" pitchFamily="34" charset="0"/>
                          <a:cs typeface="Tahoma" panose="020B0604030504040204" pitchFamily="34" charset="0"/>
                        </a:rPr>
                        <a:t>Youth Employment</a:t>
                      </a:r>
                    </a:p>
                    <a:p>
                      <a:r>
                        <a:rPr lang="en-US" sz="1200" dirty="0" smtClean="0">
                          <a:latin typeface="Tahoma" panose="020B0604030504040204" pitchFamily="34" charset="0"/>
                          <a:ea typeface="Tahoma" panose="020B0604030504040204" pitchFamily="34" charset="0"/>
                          <a:cs typeface="Tahoma" panose="020B0604030504040204" pitchFamily="34" charset="0"/>
                        </a:rPr>
                        <a:t>Youth Unemployment</a:t>
                      </a:r>
                    </a:p>
                    <a:p>
                      <a:r>
                        <a:rPr lang="en-US" sz="1200" dirty="0" smtClean="0">
                          <a:latin typeface="Tahoma" panose="020B0604030504040204" pitchFamily="34" charset="0"/>
                          <a:ea typeface="Tahoma" panose="020B0604030504040204" pitchFamily="34" charset="0"/>
                          <a:cs typeface="Tahoma" panose="020B0604030504040204" pitchFamily="34" charset="0"/>
                        </a:rPr>
                        <a:t>Youth 16-24 not in School and not Working</a:t>
                      </a:r>
                      <a:endParaRPr lang="en-US" sz="1200" dirty="0">
                        <a:latin typeface="Tahoma" panose="020B0604030504040204" pitchFamily="34" charset="0"/>
                        <a:ea typeface="Tahoma" panose="020B0604030504040204" pitchFamily="34" charset="0"/>
                        <a:cs typeface="Tahoma" panose="020B0604030504040204" pitchFamily="34" charset="0"/>
                      </a:endParaRPr>
                    </a:p>
                  </a:txBody>
                  <a:tcPr/>
                </a:tc>
              </a:tr>
              <a:tr h="802464">
                <a:tc>
                  <a:txBody>
                    <a:bodyPr/>
                    <a:lstStyle/>
                    <a:p>
                      <a:r>
                        <a:rPr lang="en-US" sz="1200" b="1" dirty="0" smtClean="0">
                          <a:latin typeface="Tahoma" panose="020B0604030504040204" pitchFamily="34" charset="0"/>
                          <a:ea typeface="Tahoma" panose="020B0604030504040204" pitchFamily="34" charset="0"/>
                          <a:cs typeface="Tahoma" panose="020B0604030504040204" pitchFamily="34" charset="0"/>
                        </a:rPr>
                        <a:t>Families are Safe</a:t>
                      </a:r>
                      <a:r>
                        <a:rPr lang="en-US" sz="1200" b="1" baseline="0" dirty="0" smtClean="0">
                          <a:latin typeface="Tahoma" panose="020B0604030504040204" pitchFamily="34" charset="0"/>
                          <a:ea typeface="Tahoma" panose="020B0604030504040204" pitchFamily="34" charset="0"/>
                          <a:cs typeface="Tahoma" panose="020B0604030504040204" pitchFamily="34" charset="0"/>
                        </a:rPr>
                        <a:t> and Economically Stable</a:t>
                      </a:r>
                      <a:endParaRPr lang="en-US" sz="1200" b="1" dirty="0">
                        <a:latin typeface="Tahoma" panose="020B0604030504040204" pitchFamily="34" charset="0"/>
                        <a:ea typeface="Tahoma" panose="020B0604030504040204" pitchFamily="34" charset="0"/>
                        <a:cs typeface="Tahoma" panose="020B0604030504040204" pitchFamily="34" charset="0"/>
                      </a:endParaRPr>
                    </a:p>
                  </a:txBody>
                  <a:tcPr/>
                </a:tc>
                <a:tc>
                  <a:txBody>
                    <a:bodyPr/>
                    <a:lstStyle/>
                    <a:p>
                      <a:r>
                        <a:rPr lang="en-US" sz="1200" dirty="0" smtClean="0">
                          <a:latin typeface="Tahoma" panose="020B0604030504040204" pitchFamily="34" charset="0"/>
                          <a:ea typeface="Tahoma" panose="020B0604030504040204" pitchFamily="34" charset="0"/>
                          <a:cs typeface="Tahoma" panose="020B0604030504040204" pitchFamily="34" charset="0"/>
                        </a:rPr>
                        <a:t>Hunger</a:t>
                      </a:r>
                    </a:p>
                    <a:p>
                      <a:r>
                        <a:rPr lang="en-US" sz="1200" dirty="0" smtClean="0">
                          <a:latin typeface="Tahoma" panose="020B0604030504040204" pitchFamily="34" charset="0"/>
                          <a:ea typeface="Tahoma" panose="020B0604030504040204" pitchFamily="34" charset="0"/>
                          <a:cs typeface="Tahoma" panose="020B0604030504040204" pitchFamily="34" charset="0"/>
                        </a:rPr>
                        <a:t>Out-of-Home Placement</a:t>
                      </a:r>
                    </a:p>
                    <a:p>
                      <a:r>
                        <a:rPr lang="en-US" sz="1200" dirty="0" smtClean="0">
                          <a:latin typeface="Tahoma" panose="020B0604030504040204" pitchFamily="34" charset="0"/>
                          <a:ea typeface="Tahoma" panose="020B0604030504040204" pitchFamily="34" charset="0"/>
                          <a:cs typeface="Tahoma" panose="020B0604030504040204" pitchFamily="34" charset="0"/>
                        </a:rPr>
                        <a:t>Homelessness</a:t>
                      </a:r>
                    </a:p>
                    <a:p>
                      <a:r>
                        <a:rPr lang="en-US" sz="1200" dirty="0" smtClean="0">
                          <a:latin typeface="Tahoma" panose="020B0604030504040204" pitchFamily="34" charset="0"/>
                          <a:ea typeface="Tahoma" panose="020B0604030504040204" pitchFamily="34" charset="0"/>
                          <a:cs typeface="Tahoma" panose="020B0604030504040204" pitchFamily="34" charset="0"/>
                        </a:rPr>
                        <a:t>Child Poverty</a:t>
                      </a:r>
                      <a:endParaRPr lang="en-US" sz="1200" dirty="0">
                        <a:latin typeface="Tahoma" panose="020B0604030504040204" pitchFamily="34" charset="0"/>
                        <a:ea typeface="Tahoma" panose="020B0604030504040204" pitchFamily="34" charset="0"/>
                        <a:cs typeface="Tahoma" panose="020B0604030504040204" pitchFamily="34" charset="0"/>
                      </a:endParaRPr>
                    </a:p>
                  </a:txBody>
                  <a:tcPr/>
                </a:tc>
              </a:tr>
            </a:tbl>
          </a:graphicData>
        </a:graphic>
      </p:graphicFrame>
    </p:spTree>
    <p:extLst>
      <p:ext uri="{BB962C8B-B14F-4D97-AF65-F5344CB8AC3E}">
        <p14:creationId xmlns:p14="http://schemas.microsoft.com/office/powerpoint/2010/main" val="59102672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82880"/>
            <a:ext cx="8229600" cy="1188720"/>
          </a:xfrm>
        </p:spPr>
        <p:txBody>
          <a:bodyPr>
            <a:noAutofit/>
          </a:bodyPr>
          <a:lstStyle/>
          <a:p>
            <a:r>
              <a:rPr lang="en-US" sz="4400" dirty="0" smtClean="0">
                <a:latin typeface="Tahoma" panose="020B0604030504040204" pitchFamily="34" charset="0"/>
                <a:ea typeface="Tahoma" panose="020B0604030504040204" pitchFamily="34" charset="0"/>
                <a:cs typeface="Tahoma" panose="020B0604030504040204" pitchFamily="34" charset="0"/>
              </a:rPr>
              <a:t>Truancy</a:t>
            </a:r>
            <a:endParaRPr lang="en-US" sz="4400" dirty="0">
              <a:latin typeface="Tahoma" panose="020B0604030504040204" pitchFamily="34" charset="0"/>
              <a:ea typeface="Tahoma" panose="020B0604030504040204" pitchFamily="34" charset="0"/>
              <a:cs typeface="Tahoma" panose="020B0604030504040204" pitchFamily="34" charset="0"/>
            </a:endParaRPr>
          </a:p>
        </p:txBody>
      </p:sp>
      <p:sp>
        <p:nvSpPr>
          <p:cNvPr id="5" name="Text Placeholder 4"/>
          <p:cNvSpPr>
            <a:spLocks noGrp="1"/>
          </p:cNvSpPr>
          <p:nvPr>
            <p:ph type="body" idx="1"/>
          </p:nvPr>
        </p:nvSpPr>
        <p:spPr/>
        <p:txBody>
          <a:bodyPr/>
          <a:lstStyle/>
          <a:p>
            <a:r>
              <a:rPr lang="en-US" dirty="0" smtClean="0"/>
              <a:t>Maryland &amp; Garrett County</a:t>
            </a:r>
            <a:endParaRPr lang="en-US" dirty="0"/>
          </a:p>
        </p:txBody>
      </p:sp>
      <p:graphicFrame>
        <p:nvGraphicFramePr>
          <p:cNvPr id="11" name="Content Placeholder 10"/>
          <p:cNvGraphicFramePr>
            <a:graphicFrameLocks noGrp="1"/>
          </p:cNvGraphicFramePr>
          <p:nvPr>
            <p:ph sz="half" idx="2"/>
            <p:extLst>
              <p:ext uri="{D42A27DB-BD31-4B8C-83A1-F6EECF244321}">
                <p14:modId xmlns:p14="http://schemas.microsoft.com/office/powerpoint/2010/main" val="889891566"/>
              </p:ext>
            </p:extLst>
          </p:nvPr>
        </p:nvGraphicFramePr>
        <p:xfrm>
          <a:off x="0" y="2174875"/>
          <a:ext cx="4572000" cy="4683125"/>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 Placeholder 6"/>
          <p:cNvSpPr>
            <a:spLocks noGrp="1"/>
          </p:cNvSpPr>
          <p:nvPr>
            <p:ph type="body" sz="quarter" idx="3"/>
          </p:nvPr>
        </p:nvSpPr>
        <p:spPr/>
        <p:txBody>
          <a:bodyPr/>
          <a:lstStyle/>
          <a:p>
            <a:r>
              <a:rPr lang="en-US" dirty="0" smtClean="0"/>
              <a:t>Similar County Data</a:t>
            </a:r>
            <a:endParaRPr lang="en-US" dirty="0"/>
          </a:p>
        </p:txBody>
      </p:sp>
      <p:graphicFrame>
        <p:nvGraphicFramePr>
          <p:cNvPr id="2" name="Content Placeholder 1"/>
          <p:cNvGraphicFramePr>
            <a:graphicFrameLocks noGrp="1"/>
          </p:cNvGraphicFramePr>
          <p:nvPr>
            <p:ph sz="quarter" idx="4"/>
            <p:extLst>
              <p:ext uri="{D42A27DB-BD31-4B8C-83A1-F6EECF244321}">
                <p14:modId xmlns:p14="http://schemas.microsoft.com/office/powerpoint/2010/main" val="4066812191"/>
              </p:ext>
            </p:extLst>
          </p:nvPr>
        </p:nvGraphicFramePr>
        <p:xfrm>
          <a:off x="4572001" y="2174874"/>
          <a:ext cx="4419600" cy="468312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16844201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2880"/>
            <a:ext cx="8229600" cy="883920"/>
          </a:xfrm>
        </p:spPr>
        <p:txBody>
          <a:bodyPr>
            <a:normAutofit fontScale="90000"/>
          </a:bodyPr>
          <a:lstStyle/>
          <a:p>
            <a:r>
              <a:rPr lang="en-US" dirty="0" smtClean="0">
                <a:latin typeface="Tahoma" panose="020B0604030504040204" pitchFamily="34" charset="0"/>
                <a:ea typeface="Tahoma" panose="020B0604030504040204" pitchFamily="34" charset="0"/>
                <a:cs typeface="Tahoma" panose="020B0604030504040204" pitchFamily="34" charset="0"/>
              </a:rPr>
              <a:t>Disconnected Youth</a:t>
            </a:r>
            <a:endParaRPr lang="en-US" dirty="0">
              <a:latin typeface="Tahoma" panose="020B0604030504040204" pitchFamily="34" charset="0"/>
              <a:ea typeface="Tahoma" panose="020B0604030504040204" pitchFamily="34" charset="0"/>
              <a:cs typeface="Tahoma" panose="020B0604030504040204" pitchFamily="34" charset="0"/>
            </a:endParaRPr>
          </a:p>
        </p:txBody>
      </p:sp>
      <p:sp>
        <p:nvSpPr>
          <p:cNvPr id="3" name="Text Placeholder 2"/>
          <p:cNvSpPr>
            <a:spLocks noGrp="1"/>
          </p:cNvSpPr>
          <p:nvPr>
            <p:ph type="body" idx="1"/>
          </p:nvPr>
        </p:nvSpPr>
        <p:spPr/>
        <p:txBody>
          <a:bodyPr/>
          <a:lstStyle/>
          <a:p>
            <a:r>
              <a:rPr lang="en-US" dirty="0" smtClean="0"/>
              <a:t>Maryland &amp; Garrett County</a:t>
            </a:r>
            <a:endParaRPr lang="en-US" dirty="0"/>
          </a:p>
        </p:txBody>
      </p:sp>
      <p:graphicFrame>
        <p:nvGraphicFramePr>
          <p:cNvPr id="7" name="Content Placeholder 6"/>
          <p:cNvGraphicFramePr>
            <a:graphicFrameLocks noGrp="1"/>
          </p:cNvGraphicFramePr>
          <p:nvPr>
            <p:ph sz="half" idx="2"/>
            <p:extLst>
              <p:ext uri="{D42A27DB-BD31-4B8C-83A1-F6EECF244321}">
                <p14:modId xmlns:p14="http://schemas.microsoft.com/office/powerpoint/2010/main" val="3280830013"/>
              </p:ext>
            </p:extLst>
          </p:nvPr>
        </p:nvGraphicFramePr>
        <p:xfrm>
          <a:off x="0" y="2133600"/>
          <a:ext cx="4497388" cy="4724399"/>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 Placeholder 4"/>
          <p:cNvSpPr>
            <a:spLocks noGrp="1"/>
          </p:cNvSpPr>
          <p:nvPr>
            <p:ph type="body" sz="quarter" idx="3"/>
          </p:nvPr>
        </p:nvSpPr>
        <p:spPr/>
        <p:txBody>
          <a:bodyPr/>
          <a:lstStyle/>
          <a:p>
            <a:r>
              <a:rPr lang="en-US" dirty="0" smtClean="0"/>
              <a:t>Similar County Data</a:t>
            </a:r>
            <a:endParaRPr lang="en-US" dirty="0"/>
          </a:p>
        </p:txBody>
      </p:sp>
      <p:graphicFrame>
        <p:nvGraphicFramePr>
          <p:cNvPr id="9" name="Content Placeholder 8"/>
          <p:cNvGraphicFramePr>
            <a:graphicFrameLocks noGrp="1"/>
          </p:cNvGraphicFramePr>
          <p:nvPr>
            <p:ph sz="quarter" idx="4"/>
            <p:extLst>
              <p:ext uri="{D42A27DB-BD31-4B8C-83A1-F6EECF244321}">
                <p14:modId xmlns:p14="http://schemas.microsoft.com/office/powerpoint/2010/main" val="2475857218"/>
              </p:ext>
            </p:extLst>
          </p:nvPr>
        </p:nvGraphicFramePr>
        <p:xfrm>
          <a:off x="4424363" y="2133600"/>
          <a:ext cx="4748212" cy="4724400"/>
        </p:xfrm>
        <a:graphic>
          <a:graphicData uri="http://schemas.openxmlformats.org/drawingml/2006/chart">
            <c:chart xmlns:c="http://schemas.openxmlformats.org/drawingml/2006/chart" xmlns:r="http://schemas.openxmlformats.org/officeDocument/2006/relationships" r:id="rId4"/>
          </a:graphicData>
        </a:graphic>
      </p:graphicFrame>
      <p:sp>
        <p:nvSpPr>
          <p:cNvPr id="8" name="TextBox 7"/>
          <p:cNvSpPr txBox="1"/>
          <p:nvPr/>
        </p:nvSpPr>
        <p:spPr>
          <a:xfrm>
            <a:off x="1447800" y="1066800"/>
            <a:ext cx="6324600" cy="400110"/>
          </a:xfrm>
          <a:prstGeom prst="rect">
            <a:avLst/>
          </a:prstGeom>
          <a:noFill/>
        </p:spPr>
        <p:txBody>
          <a:bodyPr wrap="square" rtlCol="0">
            <a:spAutoFit/>
          </a:bodyPr>
          <a:lstStyle/>
          <a:p>
            <a:pPr algn="ctr"/>
            <a:r>
              <a:rPr lang="en-US" sz="2000" b="1" dirty="0" smtClean="0"/>
              <a:t>* Data not available for Garrett County 2019</a:t>
            </a:r>
            <a:endParaRPr lang="en-US" sz="2000" b="1" dirty="0"/>
          </a:p>
        </p:txBody>
      </p:sp>
    </p:spTree>
    <p:extLst>
      <p:ext uri="{BB962C8B-B14F-4D97-AF65-F5344CB8AC3E}">
        <p14:creationId xmlns:p14="http://schemas.microsoft.com/office/powerpoint/2010/main" val="337277907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latin typeface="Tahoma" panose="020B0604030504040204" pitchFamily="34" charset="0"/>
                <a:ea typeface="Tahoma" panose="020B0604030504040204" pitchFamily="34" charset="0"/>
                <a:cs typeface="Tahoma" panose="020B0604030504040204" pitchFamily="34" charset="0"/>
              </a:rPr>
              <a:t>Adult Obesity</a:t>
            </a:r>
            <a:endParaRPr lang="en-US" sz="4400" dirty="0">
              <a:latin typeface="Tahoma" panose="020B0604030504040204" pitchFamily="34" charset="0"/>
              <a:ea typeface="Tahoma" panose="020B0604030504040204" pitchFamily="34" charset="0"/>
              <a:cs typeface="Tahoma" panose="020B0604030504040204" pitchFamily="34" charset="0"/>
            </a:endParaRPr>
          </a:p>
        </p:txBody>
      </p:sp>
      <p:sp>
        <p:nvSpPr>
          <p:cNvPr id="3" name="Text Placeholder 2"/>
          <p:cNvSpPr>
            <a:spLocks noGrp="1"/>
          </p:cNvSpPr>
          <p:nvPr>
            <p:ph type="body" idx="1"/>
          </p:nvPr>
        </p:nvSpPr>
        <p:spPr/>
        <p:txBody>
          <a:bodyPr/>
          <a:lstStyle/>
          <a:p>
            <a:r>
              <a:rPr lang="en-US" dirty="0" smtClean="0"/>
              <a:t>Maryland &amp; Garrett County</a:t>
            </a:r>
            <a:endParaRPr lang="en-US" dirty="0"/>
          </a:p>
        </p:txBody>
      </p:sp>
      <p:graphicFrame>
        <p:nvGraphicFramePr>
          <p:cNvPr id="7" name="Content Placeholder 6"/>
          <p:cNvGraphicFramePr>
            <a:graphicFrameLocks noGrp="1"/>
          </p:cNvGraphicFramePr>
          <p:nvPr>
            <p:ph sz="half" idx="2"/>
            <p:extLst>
              <p:ext uri="{D42A27DB-BD31-4B8C-83A1-F6EECF244321}">
                <p14:modId xmlns:p14="http://schemas.microsoft.com/office/powerpoint/2010/main" val="1656590919"/>
              </p:ext>
            </p:extLst>
          </p:nvPr>
        </p:nvGraphicFramePr>
        <p:xfrm>
          <a:off x="0" y="2209800"/>
          <a:ext cx="4419600" cy="464820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 Placeholder 4"/>
          <p:cNvSpPr>
            <a:spLocks noGrp="1"/>
          </p:cNvSpPr>
          <p:nvPr>
            <p:ph type="body" sz="quarter" idx="3"/>
          </p:nvPr>
        </p:nvSpPr>
        <p:spPr/>
        <p:txBody>
          <a:bodyPr/>
          <a:lstStyle/>
          <a:p>
            <a:r>
              <a:rPr lang="en-US" dirty="0" smtClean="0"/>
              <a:t>Similar County Data</a:t>
            </a:r>
            <a:endParaRPr lang="en-US" dirty="0"/>
          </a:p>
        </p:txBody>
      </p:sp>
      <p:graphicFrame>
        <p:nvGraphicFramePr>
          <p:cNvPr id="8" name="Content Placeholder 7"/>
          <p:cNvGraphicFramePr>
            <a:graphicFrameLocks noGrp="1"/>
          </p:cNvGraphicFramePr>
          <p:nvPr>
            <p:ph sz="quarter" idx="4"/>
            <p:extLst>
              <p:ext uri="{D42A27DB-BD31-4B8C-83A1-F6EECF244321}">
                <p14:modId xmlns:p14="http://schemas.microsoft.com/office/powerpoint/2010/main" val="2283611136"/>
              </p:ext>
            </p:extLst>
          </p:nvPr>
        </p:nvGraphicFramePr>
        <p:xfrm>
          <a:off x="4419600" y="2209800"/>
          <a:ext cx="4724400" cy="46482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41286052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sz="4400" dirty="0" smtClean="0">
                <a:latin typeface="Tahoma" panose="020B0604030504040204" pitchFamily="34" charset="0"/>
                <a:ea typeface="Tahoma" panose="020B0604030504040204" pitchFamily="34" charset="0"/>
                <a:cs typeface="Tahoma" panose="020B0604030504040204" pitchFamily="34" charset="0"/>
              </a:rPr>
              <a:t>Adolescent Tobacco Use</a:t>
            </a:r>
            <a:endParaRPr lang="en-US" sz="4400" dirty="0">
              <a:latin typeface="Tahoma" panose="020B0604030504040204" pitchFamily="34" charset="0"/>
              <a:ea typeface="Tahoma" panose="020B0604030504040204" pitchFamily="34" charset="0"/>
              <a:cs typeface="Tahoma" panose="020B0604030504040204" pitchFamily="34" charset="0"/>
            </a:endParaRPr>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4146834206"/>
              </p:ext>
            </p:extLst>
          </p:nvPr>
        </p:nvGraphicFramePr>
        <p:xfrm>
          <a:off x="0" y="1600200"/>
          <a:ext cx="9144000" cy="5257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67797862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latin typeface="Tahoma" panose="020B0604030504040204" pitchFamily="34" charset="0"/>
                <a:ea typeface="Tahoma" panose="020B0604030504040204" pitchFamily="34" charset="0"/>
                <a:cs typeface="Tahoma" panose="020B0604030504040204" pitchFamily="34" charset="0"/>
              </a:rPr>
              <a:t>Adolescent Obesity</a:t>
            </a:r>
            <a:endParaRPr lang="en-US" sz="4400" dirty="0">
              <a:latin typeface="Tahoma" panose="020B0604030504040204" pitchFamily="34" charset="0"/>
              <a:ea typeface="Tahoma" panose="020B0604030504040204" pitchFamily="34" charset="0"/>
              <a:cs typeface="Tahoma" panose="020B0604030504040204" pitchFamily="34"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723391374"/>
              </p:ext>
            </p:extLst>
          </p:nvPr>
        </p:nvGraphicFramePr>
        <p:xfrm>
          <a:off x="0" y="1600200"/>
          <a:ext cx="9144000" cy="5257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7409112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ahoma" panose="020B0604030504040204" pitchFamily="34" charset="0"/>
                <a:ea typeface="Tahoma" panose="020B0604030504040204" pitchFamily="34" charset="0"/>
                <a:cs typeface="Tahoma" panose="020B0604030504040204" pitchFamily="34" charset="0"/>
              </a:rPr>
              <a:t>Children’s Cabinet Priorities</a:t>
            </a:r>
            <a:endParaRPr lang="en-US" dirty="0">
              <a:latin typeface="Tahoma" panose="020B0604030504040204" pitchFamily="34" charset="0"/>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a:xfrm>
            <a:off x="457200" y="1600200"/>
            <a:ext cx="8229600" cy="4953000"/>
          </a:xfrm>
          <a:solidFill>
            <a:schemeClr val="accent2">
              <a:lumMod val="20000"/>
              <a:lumOff val="80000"/>
            </a:schemeClr>
          </a:solidFill>
        </p:spPr>
        <p:txBody>
          <a:bodyPr>
            <a:noAutofit/>
          </a:bodyPr>
          <a:lstStyle/>
          <a:p>
            <a:r>
              <a:rPr lang="en-US" sz="2600" dirty="0" smtClean="0"/>
              <a:t>Increasing trauma-informed services and preventing Adverse childhood Experiences (ACEs)</a:t>
            </a:r>
          </a:p>
          <a:p>
            <a:r>
              <a:rPr lang="en-US" sz="2600" dirty="0" smtClean="0"/>
              <a:t>Reducing the impact of parental incarceration on children, youth, families, and communities</a:t>
            </a:r>
          </a:p>
          <a:p>
            <a:r>
              <a:rPr lang="en-US" sz="2600" dirty="0" smtClean="0"/>
              <a:t>Reducing youth homelessness</a:t>
            </a:r>
          </a:p>
          <a:p>
            <a:r>
              <a:rPr lang="en-US" sz="2600" dirty="0" smtClean="0"/>
              <a:t>Improving outcomes for disconnected/opportunity youth</a:t>
            </a:r>
          </a:p>
          <a:p>
            <a:r>
              <a:rPr lang="en-US" sz="2600" dirty="0" smtClean="0"/>
              <a:t>Reducing childhood hunger</a:t>
            </a:r>
          </a:p>
          <a:p>
            <a:r>
              <a:rPr lang="en-US" sz="2600" dirty="0" smtClean="0"/>
              <a:t>Increasing opportunities for diversion from the juvenile justice system; and/or,</a:t>
            </a:r>
          </a:p>
          <a:p>
            <a:r>
              <a:rPr lang="en-US" sz="2600" dirty="0" smtClean="0"/>
              <a:t>Preventing out-of-State placements</a:t>
            </a:r>
            <a:endParaRPr lang="en-US" sz="2600" dirty="0"/>
          </a:p>
        </p:txBody>
      </p:sp>
    </p:spTree>
    <p:extLst>
      <p:ext uri="{BB962C8B-B14F-4D97-AF65-F5344CB8AC3E}">
        <p14:creationId xmlns:p14="http://schemas.microsoft.com/office/powerpoint/2010/main" val="244942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ahoma" panose="020B0604030504040204" pitchFamily="34" charset="0"/>
                <a:ea typeface="Tahoma" panose="020B0604030504040204" pitchFamily="34" charset="0"/>
                <a:cs typeface="Tahoma" panose="020B0604030504040204" pitchFamily="34" charset="0"/>
              </a:rPr>
              <a:t>Results Based Accountability</a:t>
            </a:r>
            <a:endParaRPr lang="en-US" dirty="0">
              <a:latin typeface="Tahoma" panose="020B0604030504040204" pitchFamily="34" charset="0"/>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a:solidFill>
            <a:schemeClr val="bg1">
              <a:lumMod val="95000"/>
            </a:schemeClr>
          </a:solidFill>
        </p:spPr>
        <p:txBody>
          <a:bodyPr>
            <a:normAutofit fontScale="92500"/>
          </a:bodyPr>
          <a:lstStyle/>
          <a:p>
            <a:r>
              <a:rPr lang="en-US" dirty="0"/>
              <a:t>Why use Results-Based Accountability™?</a:t>
            </a:r>
          </a:p>
          <a:p>
            <a:r>
              <a:rPr lang="en-US" dirty="0"/>
              <a:t>RBA improves the lives of children, families, and communities and the performance of programs because RBA:</a:t>
            </a:r>
          </a:p>
          <a:p>
            <a:r>
              <a:rPr lang="en-US" dirty="0"/>
              <a:t>Gets from talk to action quickly;</a:t>
            </a:r>
          </a:p>
          <a:p>
            <a:r>
              <a:rPr lang="en-US" dirty="0"/>
              <a:t>Is a simple, common sense process that everyone can understand;</a:t>
            </a:r>
          </a:p>
          <a:p>
            <a:r>
              <a:rPr lang="en-US" dirty="0"/>
              <a:t>Helps groups to surface and challenge assumptions that can be barriers to innovation;</a:t>
            </a:r>
          </a:p>
          <a:p>
            <a:r>
              <a:rPr lang="en-US" dirty="0"/>
              <a:t>Builds collaboration and consensus;</a:t>
            </a:r>
          </a:p>
          <a:p>
            <a:r>
              <a:rPr lang="en-US" dirty="0"/>
              <a:t>Uses data and transparency to ensure accountability for both the well-being of people and the performance of programs.</a:t>
            </a:r>
          </a:p>
        </p:txBody>
      </p:sp>
    </p:spTree>
    <p:extLst>
      <p:ext uri="{BB962C8B-B14F-4D97-AF65-F5344CB8AC3E}">
        <p14:creationId xmlns:p14="http://schemas.microsoft.com/office/powerpoint/2010/main" val="11731411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11664"/>
          </a:xfrm>
        </p:spPr>
        <p:txBody>
          <a:bodyPr>
            <a:noAutofit/>
          </a:bodyPr>
          <a:lstStyle/>
          <a:p>
            <a:r>
              <a:rPr lang="en-US" sz="4000" dirty="0" smtClean="0">
                <a:latin typeface="Tahoma" panose="020B0604030504040204" pitchFamily="34" charset="0"/>
                <a:ea typeface="Tahoma" panose="020B0604030504040204" pitchFamily="34" charset="0"/>
                <a:cs typeface="Tahoma" panose="020B0604030504040204" pitchFamily="34" charset="0"/>
              </a:rPr>
              <a:t>Seven Questions Central to Performance Accountability</a:t>
            </a:r>
            <a:endParaRPr lang="en-US" sz="4000" dirty="0">
              <a:latin typeface="Tahoma" panose="020B0604030504040204" pitchFamily="34" charset="0"/>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a:xfrm>
            <a:off x="26894" y="1600200"/>
            <a:ext cx="5105400" cy="4953000"/>
          </a:xfrm>
          <a:solidFill>
            <a:schemeClr val="bg1">
              <a:lumMod val="95000"/>
            </a:schemeClr>
          </a:solidFill>
        </p:spPr>
        <p:txBody>
          <a:bodyPr>
            <a:noAutofit/>
          </a:bodyPr>
          <a:lstStyle/>
          <a:p>
            <a:r>
              <a:rPr lang="en-US" sz="1400" dirty="0" smtClean="0">
                <a:latin typeface="Tahoma" panose="020B0604030504040204" pitchFamily="34" charset="0"/>
                <a:ea typeface="Tahoma" panose="020B0604030504040204" pitchFamily="34" charset="0"/>
                <a:cs typeface="Tahoma" panose="020B0604030504040204" pitchFamily="34" charset="0"/>
              </a:rPr>
              <a:t>Who are our customers, clients and people we serve?</a:t>
            </a:r>
          </a:p>
          <a:p>
            <a:endParaRPr lang="en-US" sz="1400" dirty="0"/>
          </a:p>
          <a:p>
            <a:r>
              <a:rPr lang="en-US" sz="1400" dirty="0" smtClean="0"/>
              <a:t> </a:t>
            </a:r>
            <a:r>
              <a:rPr lang="en-US" sz="1400" dirty="0" smtClean="0">
                <a:latin typeface="Tahoma" panose="020B0604030504040204" pitchFamily="34" charset="0"/>
                <a:ea typeface="Tahoma" panose="020B0604030504040204" pitchFamily="34" charset="0"/>
                <a:cs typeface="Tahoma" panose="020B0604030504040204" pitchFamily="34" charset="0"/>
              </a:rPr>
              <a:t>How can we measure if our customers/clients are better off?</a:t>
            </a:r>
          </a:p>
          <a:p>
            <a:endParaRPr lang="en-US" sz="1400" dirty="0">
              <a:latin typeface="Tahoma" panose="020B0604030504040204" pitchFamily="34" charset="0"/>
              <a:ea typeface="Tahoma" panose="020B0604030504040204" pitchFamily="34" charset="0"/>
              <a:cs typeface="Tahoma" panose="020B0604030504040204" pitchFamily="34" charset="0"/>
            </a:endParaRPr>
          </a:p>
          <a:p>
            <a:r>
              <a:rPr lang="en-US" sz="1400" dirty="0" smtClean="0">
                <a:latin typeface="Tahoma" panose="020B0604030504040204" pitchFamily="34" charset="0"/>
                <a:ea typeface="Tahoma" panose="020B0604030504040204" pitchFamily="34" charset="0"/>
                <a:cs typeface="Tahoma" panose="020B0604030504040204" pitchFamily="34" charset="0"/>
              </a:rPr>
              <a:t>How can we measure if we are delivering service well?</a:t>
            </a:r>
          </a:p>
          <a:p>
            <a:endParaRPr lang="en-US" sz="1400" dirty="0" smtClean="0">
              <a:latin typeface="Tahoma" panose="020B0604030504040204" pitchFamily="34" charset="0"/>
              <a:ea typeface="Tahoma" panose="020B0604030504040204" pitchFamily="34" charset="0"/>
              <a:cs typeface="Tahoma" panose="020B0604030504040204" pitchFamily="34" charset="0"/>
            </a:endParaRPr>
          </a:p>
          <a:p>
            <a:r>
              <a:rPr lang="en-US" sz="1400" dirty="0" smtClean="0">
                <a:latin typeface="Tahoma" panose="020B0604030504040204" pitchFamily="34" charset="0"/>
                <a:ea typeface="Tahoma" panose="020B0604030504040204" pitchFamily="34" charset="0"/>
                <a:cs typeface="Tahoma" panose="020B0604030504040204" pitchFamily="34" charset="0"/>
              </a:rPr>
              <a:t>How are we doing on the most important of these measures?  Where have we been; where are we headed?</a:t>
            </a:r>
          </a:p>
          <a:p>
            <a:endParaRPr lang="en-US" sz="1400" dirty="0">
              <a:latin typeface="Tahoma" panose="020B0604030504040204" pitchFamily="34" charset="0"/>
              <a:ea typeface="Tahoma" panose="020B0604030504040204" pitchFamily="34" charset="0"/>
              <a:cs typeface="Tahoma" panose="020B0604030504040204" pitchFamily="34" charset="0"/>
            </a:endParaRPr>
          </a:p>
          <a:p>
            <a:r>
              <a:rPr lang="en-US" sz="1400" dirty="0" smtClean="0">
                <a:latin typeface="Tahoma" panose="020B0604030504040204" pitchFamily="34" charset="0"/>
                <a:ea typeface="Tahoma" panose="020B0604030504040204" pitchFamily="34" charset="0"/>
                <a:cs typeface="Tahoma" panose="020B0604030504040204" pitchFamily="34" charset="0"/>
              </a:rPr>
              <a:t>Who are the partners who have a potential role to play in doing better?</a:t>
            </a:r>
          </a:p>
          <a:p>
            <a:endParaRPr lang="en-US" sz="1400" dirty="0">
              <a:latin typeface="Tahoma" panose="020B0604030504040204" pitchFamily="34" charset="0"/>
              <a:ea typeface="Tahoma" panose="020B0604030504040204" pitchFamily="34" charset="0"/>
              <a:cs typeface="Tahoma" panose="020B0604030504040204" pitchFamily="34" charset="0"/>
            </a:endParaRPr>
          </a:p>
          <a:p>
            <a:r>
              <a:rPr lang="en-US" sz="1400" dirty="0" smtClean="0">
                <a:latin typeface="Tahoma" panose="020B0604030504040204" pitchFamily="34" charset="0"/>
                <a:ea typeface="Tahoma" panose="020B0604030504040204" pitchFamily="34" charset="0"/>
                <a:cs typeface="Tahoma" panose="020B0604030504040204" pitchFamily="34" charset="0"/>
              </a:rPr>
              <a:t>What works, what could work to do better than baseline?</a:t>
            </a:r>
          </a:p>
          <a:p>
            <a:endParaRPr lang="en-US" sz="1400" dirty="0">
              <a:latin typeface="Tahoma" panose="020B0604030504040204" pitchFamily="34" charset="0"/>
              <a:ea typeface="Tahoma" panose="020B0604030504040204" pitchFamily="34" charset="0"/>
              <a:cs typeface="Tahoma" panose="020B0604030504040204" pitchFamily="34" charset="0"/>
            </a:endParaRPr>
          </a:p>
          <a:p>
            <a:r>
              <a:rPr lang="en-US" sz="1400" dirty="0" smtClean="0">
                <a:latin typeface="Tahoma" panose="020B0604030504040204" pitchFamily="34" charset="0"/>
                <a:ea typeface="Tahoma" panose="020B0604030504040204" pitchFamily="34" charset="0"/>
                <a:cs typeface="Tahoma" panose="020B0604030504040204" pitchFamily="34" charset="0"/>
              </a:rPr>
              <a:t>What do we propose to do?</a:t>
            </a:r>
            <a:endParaRPr lang="en-US" sz="1400" dirty="0"/>
          </a:p>
        </p:txBody>
      </p:sp>
      <p:sp>
        <p:nvSpPr>
          <p:cNvPr id="4" name="TextBox 3"/>
          <p:cNvSpPr txBox="1"/>
          <p:nvPr/>
        </p:nvSpPr>
        <p:spPr>
          <a:xfrm>
            <a:off x="5347447" y="1600199"/>
            <a:ext cx="3733800" cy="553998"/>
          </a:xfrm>
          <a:prstGeom prst="rect">
            <a:avLst/>
          </a:prstGeom>
          <a:noFill/>
        </p:spPr>
        <p:txBody>
          <a:bodyPr wrap="square" rtlCol="0">
            <a:spAutoFit/>
          </a:bodyPr>
          <a:lstStyle/>
          <a:p>
            <a:r>
              <a:rPr lang="en-US" sz="1400" dirty="0" smtClean="0">
                <a:latin typeface="Tahoma" panose="020B0604030504040204" pitchFamily="34" charset="0"/>
                <a:ea typeface="Tahoma" panose="020B0604030504040204" pitchFamily="34" charset="0"/>
                <a:cs typeface="Tahoma" panose="020B0604030504040204" pitchFamily="34" charset="0"/>
              </a:rPr>
              <a:t>e.g.  </a:t>
            </a:r>
            <a:r>
              <a:rPr lang="en-US" sz="1400" dirty="0">
                <a:latin typeface="Tahoma" panose="020B0604030504040204" pitchFamily="34" charset="0"/>
                <a:ea typeface="Tahoma" panose="020B0604030504040204" pitchFamily="34" charset="0"/>
                <a:cs typeface="Tahoma" panose="020B0604030504040204" pitchFamily="34" charset="0"/>
              </a:rPr>
              <a:t>Children in a child care program</a:t>
            </a:r>
          </a:p>
          <a:p>
            <a:endParaRPr lang="en-US" sz="1600" dirty="0"/>
          </a:p>
        </p:txBody>
      </p:sp>
      <p:sp>
        <p:nvSpPr>
          <p:cNvPr id="5" name="TextBox 4"/>
          <p:cNvSpPr txBox="1"/>
          <p:nvPr/>
        </p:nvSpPr>
        <p:spPr>
          <a:xfrm>
            <a:off x="5374341" y="2060191"/>
            <a:ext cx="3429000" cy="738664"/>
          </a:xfrm>
          <a:prstGeom prst="rect">
            <a:avLst/>
          </a:prstGeom>
          <a:noFill/>
        </p:spPr>
        <p:txBody>
          <a:bodyPr wrap="square" rtlCol="0">
            <a:spAutoFit/>
          </a:bodyPr>
          <a:lstStyle/>
          <a:p>
            <a:r>
              <a:rPr lang="en-US" sz="1400" dirty="0" smtClean="0">
                <a:latin typeface="Tahoma" panose="020B0604030504040204" pitchFamily="34" charset="0"/>
                <a:ea typeface="Tahoma" panose="020B0604030504040204" pitchFamily="34" charset="0"/>
                <a:cs typeface="Tahoma" panose="020B0604030504040204" pitchFamily="34" charset="0"/>
              </a:rPr>
              <a:t>Performance measures about client results – e.g. percent of children with good literacy skills</a:t>
            </a:r>
            <a:endParaRPr lang="en-US" sz="1400" dirty="0">
              <a:latin typeface="Tahoma" panose="020B0604030504040204" pitchFamily="34" charset="0"/>
              <a:ea typeface="Tahoma" panose="020B0604030504040204" pitchFamily="34" charset="0"/>
              <a:cs typeface="Tahoma" panose="020B0604030504040204" pitchFamily="34" charset="0"/>
            </a:endParaRPr>
          </a:p>
        </p:txBody>
      </p:sp>
      <p:sp>
        <p:nvSpPr>
          <p:cNvPr id="7" name="TextBox 6"/>
          <p:cNvSpPr txBox="1"/>
          <p:nvPr/>
        </p:nvSpPr>
        <p:spPr>
          <a:xfrm>
            <a:off x="5347447" y="2836581"/>
            <a:ext cx="3124200" cy="523220"/>
          </a:xfrm>
          <a:prstGeom prst="rect">
            <a:avLst/>
          </a:prstGeom>
          <a:noFill/>
        </p:spPr>
        <p:txBody>
          <a:bodyPr wrap="square" rtlCol="0">
            <a:spAutoFit/>
          </a:bodyPr>
          <a:lstStyle/>
          <a:p>
            <a:r>
              <a:rPr lang="en-US" sz="1400" dirty="0" smtClean="0">
                <a:latin typeface="Tahoma" panose="020B0604030504040204" pitchFamily="34" charset="0"/>
                <a:ea typeface="Tahoma" panose="020B0604030504040204" pitchFamily="34" charset="0"/>
                <a:cs typeface="Tahoma" panose="020B0604030504040204" pitchFamily="34" charset="0"/>
              </a:rPr>
              <a:t>e.g. client staff ratio, unit cost, turnover rate etc.</a:t>
            </a:r>
            <a:endParaRPr lang="en-US" sz="1400" dirty="0">
              <a:latin typeface="Tahoma" panose="020B0604030504040204" pitchFamily="34" charset="0"/>
              <a:ea typeface="Tahoma" panose="020B0604030504040204" pitchFamily="34" charset="0"/>
              <a:cs typeface="Tahoma" panose="020B0604030504040204" pitchFamily="34" charset="0"/>
            </a:endParaRPr>
          </a:p>
        </p:txBody>
      </p:sp>
      <p:sp>
        <p:nvSpPr>
          <p:cNvPr id="8" name="TextBox 7"/>
          <p:cNvSpPr txBox="1"/>
          <p:nvPr/>
        </p:nvSpPr>
        <p:spPr>
          <a:xfrm>
            <a:off x="5347447" y="3429000"/>
            <a:ext cx="2895600" cy="523220"/>
          </a:xfrm>
          <a:prstGeom prst="rect">
            <a:avLst/>
          </a:prstGeom>
          <a:noFill/>
        </p:spPr>
        <p:txBody>
          <a:bodyPr wrap="square" rtlCol="0">
            <a:spAutoFit/>
          </a:bodyPr>
          <a:lstStyle/>
          <a:p>
            <a:r>
              <a:rPr lang="en-US" sz="1400" dirty="0" smtClean="0">
                <a:latin typeface="Tahoma" panose="020B0604030504040204" pitchFamily="34" charset="0"/>
                <a:ea typeface="Tahoma" panose="020B0604030504040204" pitchFamily="34" charset="0"/>
                <a:cs typeface="Tahoma" panose="020B0604030504040204" pitchFamily="34" charset="0"/>
              </a:rPr>
              <a:t>Baselines and the story behind the baselines</a:t>
            </a:r>
            <a:endParaRPr lang="en-US" sz="1400" dirty="0">
              <a:latin typeface="Tahoma" panose="020B0604030504040204" pitchFamily="34" charset="0"/>
              <a:ea typeface="Tahoma" panose="020B0604030504040204" pitchFamily="34" charset="0"/>
              <a:cs typeface="Tahoma" panose="020B0604030504040204" pitchFamily="34" charset="0"/>
            </a:endParaRPr>
          </a:p>
        </p:txBody>
      </p:sp>
      <p:sp>
        <p:nvSpPr>
          <p:cNvPr id="9" name="TextBox 8"/>
          <p:cNvSpPr txBox="1"/>
          <p:nvPr/>
        </p:nvSpPr>
        <p:spPr>
          <a:xfrm>
            <a:off x="5347447" y="4648200"/>
            <a:ext cx="3124200" cy="523220"/>
          </a:xfrm>
          <a:prstGeom prst="rect">
            <a:avLst/>
          </a:prstGeom>
          <a:noFill/>
        </p:spPr>
        <p:txBody>
          <a:bodyPr wrap="square" rtlCol="0">
            <a:spAutoFit/>
          </a:bodyPr>
          <a:lstStyle/>
          <a:p>
            <a:r>
              <a:rPr lang="en-US" sz="1400" dirty="0" smtClean="0">
                <a:latin typeface="Tahoma" panose="020B0604030504040204" pitchFamily="34" charset="0"/>
                <a:ea typeface="Tahoma" panose="020B0604030504040204" pitchFamily="34" charset="0"/>
                <a:cs typeface="Tahoma" panose="020B0604030504040204" pitchFamily="34" charset="0"/>
              </a:rPr>
              <a:t>Best practices, best hunches, including partners’ contributions</a:t>
            </a:r>
            <a:endParaRPr lang="en-US" sz="1400" dirty="0">
              <a:latin typeface="Tahoma" panose="020B0604030504040204" pitchFamily="34" charset="0"/>
              <a:ea typeface="Tahoma" panose="020B0604030504040204" pitchFamily="34" charset="0"/>
              <a:cs typeface="Tahoma" panose="020B0604030504040204" pitchFamily="34" charset="0"/>
            </a:endParaRPr>
          </a:p>
        </p:txBody>
      </p:sp>
      <p:sp>
        <p:nvSpPr>
          <p:cNvPr id="10" name="TextBox 9"/>
          <p:cNvSpPr txBox="1"/>
          <p:nvPr/>
        </p:nvSpPr>
        <p:spPr>
          <a:xfrm>
            <a:off x="5347447" y="5410200"/>
            <a:ext cx="2985247" cy="738664"/>
          </a:xfrm>
          <a:prstGeom prst="rect">
            <a:avLst/>
          </a:prstGeom>
          <a:noFill/>
        </p:spPr>
        <p:txBody>
          <a:bodyPr wrap="square" rtlCol="0">
            <a:spAutoFit/>
          </a:bodyPr>
          <a:lstStyle/>
          <a:p>
            <a:r>
              <a:rPr lang="en-US" sz="1400" dirty="0" smtClean="0">
                <a:latin typeface="Tahoma" panose="020B0604030504040204" pitchFamily="34" charset="0"/>
                <a:ea typeface="Tahoma" panose="020B0604030504040204" pitchFamily="34" charset="0"/>
                <a:cs typeface="Tahoma" panose="020B0604030504040204" pitchFamily="34" charset="0"/>
              </a:rPr>
              <a:t>Multi-year action plan and budget, including no-cost and low-cost items)</a:t>
            </a:r>
            <a:endParaRPr lang="en-US" sz="14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4060773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anim calcmode="lin" valueType="num">
                                      <p:cBhvr additive="base">
                                        <p:cTn id="1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8">
                                            <p:txEl>
                                              <p:pRg st="0" end="0"/>
                                            </p:txEl>
                                          </p:spTgt>
                                        </p:tgtEl>
                                        <p:attrNameLst>
                                          <p:attrName>style.visibility</p:attrName>
                                        </p:attrNameLst>
                                      </p:cBhvr>
                                      <p:to>
                                        <p:strVal val="visible"/>
                                      </p:to>
                                    </p:set>
                                    <p:anim calcmode="lin" valueType="num">
                                      <p:cBhvr additive="base">
                                        <p:cTn id="25"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9">
                                            <p:txEl>
                                              <p:pRg st="0" end="0"/>
                                            </p:txEl>
                                          </p:spTgt>
                                        </p:tgtEl>
                                        <p:attrNameLst>
                                          <p:attrName>style.visibility</p:attrName>
                                        </p:attrNameLst>
                                      </p:cBhvr>
                                      <p:to>
                                        <p:strVal val="visible"/>
                                      </p:to>
                                    </p:set>
                                    <p:anim calcmode="lin" valueType="num">
                                      <p:cBhvr additive="base">
                                        <p:cTn id="3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0">
                                            <p:txEl>
                                              <p:pRg st="0" end="0"/>
                                            </p:txEl>
                                          </p:spTgt>
                                        </p:tgtEl>
                                        <p:attrNameLst>
                                          <p:attrName>style.visibility</p:attrName>
                                        </p:attrNameLst>
                                      </p:cBhvr>
                                      <p:to>
                                        <p:strVal val="visible"/>
                                      </p:to>
                                    </p:set>
                                    <p:anim calcmode="lin" valueType="num">
                                      <p:cBhvr additive="base">
                                        <p:cTn id="37"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Tahoma" panose="020B0604030504040204" pitchFamily="34" charset="0"/>
                <a:ea typeface="Tahoma" panose="020B0604030504040204" pitchFamily="34" charset="0"/>
                <a:cs typeface="Tahoma" panose="020B0604030504040204" pitchFamily="34" charset="0"/>
              </a:rPr>
              <a:t>Performance Measures</a:t>
            </a:r>
            <a:endParaRPr lang="en-US" dirty="0">
              <a:latin typeface="Tahoma" panose="020B0604030504040204" pitchFamily="34" charset="0"/>
              <a:ea typeface="Tahoma" panose="020B0604030504040204" pitchFamily="34" charset="0"/>
              <a:cs typeface="Tahoma" panose="020B0604030504040204" pitchFamily="34" charset="0"/>
            </a:endParaRPr>
          </a:p>
        </p:txBody>
      </p:sp>
      <p:sp>
        <p:nvSpPr>
          <p:cNvPr id="5" name="Content Placeholder 4"/>
          <p:cNvSpPr>
            <a:spLocks noGrp="1"/>
          </p:cNvSpPr>
          <p:nvPr>
            <p:ph idx="1"/>
          </p:nvPr>
        </p:nvSpPr>
        <p:spPr>
          <a:solidFill>
            <a:schemeClr val="bg1">
              <a:lumMod val="95000"/>
            </a:schemeClr>
          </a:solidFill>
        </p:spPr>
        <p:txBody>
          <a:bodyPr>
            <a:normAutofit fontScale="92500" lnSpcReduction="20000"/>
          </a:bodyPr>
          <a:lstStyle/>
          <a:p>
            <a:r>
              <a:rPr lang="en-US" dirty="0"/>
              <a:t>Performance Accountability</a:t>
            </a:r>
          </a:p>
          <a:p>
            <a:r>
              <a:rPr lang="en-US" dirty="0"/>
              <a:t>Organizations and programs can only be held accountable for the customers they serve.  RBA helps organizations identify the role they play in community-wide impact by identifying specific customers who benefit from the services the organization provides.</a:t>
            </a:r>
            <a:br>
              <a:rPr lang="en-US" dirty="0"/>
            </a:br>
            <a:r>
              <a:rPr lang="en-US" dirty="0"/>
              <a:t>For programs and organizations, the performance measures focus on whether customers are better off as a result of your services.  These performance measures also look at the quality and efficiency of these services.  RBA asks three simple questions to get at the most important performance measures:</a:t>
            </a:r>
          </a:p>
          <a:p>
            <a:r>
              <a:rPr lang="en-US" dirty="0"/>
              <a:t>How much did we do?</a:t>
            </a:r>
          </a:p>
          <a:p>
            <a:r>
              <a:rPr lang="en-US" dirty="0"/>
              <a:t>How well did we do it?</a:t>
            </a:r>
          </a:p>
          <a:p>
            <a:r>
              <a:rPr lang="en-US" dirty="0"/>
              <a:t>Is anyone better off?</a:t>
            </a:r>
          </a:p>
          <a:p>
            <a:endParaRPr lang="en-US" dirty="0"/>
          </a:p>
        </p:txBody>
      </p:sp>
    </p:spTree>
    <p:extLst>
      <p:ext uri="{BB962C8B-B14F-4D97-AF65-F5344CB8AC3E}">
        <p14:creationId xmlns:p14="http://schemas.microsoft.com/office/powerpoint/2010/main" val="10187631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sz="4000" dirty="0" smtClean="0">
                <a:latin typeface="Tahoma" panose="020B0604030504040204" pitchFamily="34" charset="0"/>
                <a:ea typeface="Tahoma" panose="020B0604030504040204" pitchFamily="34" charset="0"/>
                <a:cs typeface="Tahoma" panose="020B0604030504040204" pitchFamily="34" charset="0"/>
              </a:rPr>
              <a:t>Mandatory Performance Measures for Program/Strategy Priorities</a:t>
            </a:r>
            <a:endParaRPr lang="en-US" sz="4000" dirty="0">
              <a:latin typeface="Tahoma" panose="020B0604030504040204" pitchFamily="34" charset="0"/>
              <a:ea typeface="Tahoma" panose="020B0604030504040204" pitchFamily="34" charset="0"/>
              <a:cs typeface="Tahoma" panose="020B0604030504040204" pitchFamily="34" charset="0"/>
            </a:endParaRPr>
          </a:p>
        </p:txBody>
      </p:sp>
      <p:sp>
        <p:nvSpPr>
          <p:cNvPr id="5" name="Content Placeholder 4"/>
          <p:cNvSpPr>
            <a:spLocks noGrp="1"/>
          </p:cNvSpPr>
          <p:nvPr>
            <p:ph idx="1"/>
          </p:nvPr>
        </p:nvSpPr>
        <p:spPr>
          <a:solidFill>
            <a:schemeClr val="bg1">
              <a:lumMod val="95000"/>
            </a:schemeClr>
          </a:solidFill>
        </p:spPr>
        <p:txBody>
          <a:bodyPr>
            <a:normAutofit lnSpcReduction="10000"/>
          </a:bodyPr>
          <a:lstStyle/>
          <a:p>
            <a:r>
              <a:rPr lang="en-US" sz="1600" b="1" dirty="0" smtClean="0">
                <a:latin typeface="Tahoma" panose="020B0604030504040204" pitchFamily="34" charset="0"/>
                <a:ea typeface="Tahoma" panose="020B0604030504040204" pitchFamily="34" charset="0"/>
                <a:cs typeface="Tahoma" panose="020B0604030504040204" pitchFamily="34" charset="0"/>
              </a:rPr>
              <a:t>Increasing Trauma-Informed Services and Preventing Adverse Childhood Experiences (ACEs)</a:t>
            </a:r>
          </a:p>
          <a:p>
            <a:pPr lvl="1"/>
            <a:r>
              <a:rPr lang="en-US" sz="1600" dirty="0" smtClean="0">
                <a:latin typeface="Tahoma" panose="020B0604030504040204" pitchFamily="34" charset="0"/>
                <a:ea typeface="Tahoma" panose="020B0604030504040204" pitchFamily="34" charset="0"/>
                <a:cs typeface="Tahoma" panose="020B0604030504040204" pitchFamily="34" charset="0"/>
              </a:rPr>
              <a:t>Number of ACE initiatives implemented</a:t>
            </a:r>
          </a:p>
          <a:p>
            <a:pPr lvl="1"/>
            <a:r>
              <a:rPr lang="en-US" sz="1600" dirty="0" smtClean="0">
                <a:latin typeface="Tahoma" panose="020B0604030504040204" pitchFamily="34" charset="0"/>
                <a:ea typeface="Tahoma" panose="020B0604030504040204" pitchFamily="34" charset="0"/>
                <a:cs typeface="Tahoma" panose="020B0604030504040204" pitchFamily="34" charset="0"/>
              </a:rPr>
              <a:t>Number and percentage of participants who report increased awareness of ACEs</a:t>
            </a:r>
          </a:p>
          <a:p>
            <a:pPr lvl="1"/>
            <a:r>
              <a:rPr lang="en-US" sz="1600" dirty="0" smtClean="0">
                <a:latin typeface="Tahoma" panose="020B0604030504040204" pitchFamily="34" charset="0"/>
                <a:ea typeface="Tahoma" panose="020B0604030504040204" pitchFamily="34" charset="0"/>
                <a:cs typeface="Tahoma" panose="020B0604030504040204" pitchFamily="34" charset="0"/>
              </a:rPr>
              <a:t>Number and percentage of programs/strategies incorporating ACEs concepts in planning efforts and interventions</a:t>
            </a:r>
          </a:p>
          <a:p>
            <a:pPr lvl="1"/>
            <a:r>
              <a:rPr lang="en-US" sz="1600" dirty="0" smtClean="0">
                <a:latin typeface="Tahoma" panose="020B0604030504040204" pitchFamily="34" charset="0"/>
                <a:ea typeface="Tahoma" panose="020B0604030504040204" pitchFamily="34" charset="0"/>
                <a:cs typeface="Tahoma" panose="020B0604030504040204" pitchFamily="34" charset="0"/>
              </a:rPr>
              <a:t>Number and percentage of programs/strategies incorporating ACEs research and local  ACEs data to identify groups of people who may be at higher risk for behavioral health concerns and conduct targeted prevention efforts</a:t>
            </a:r>
          </a:p>
          <a:p>
            <a:pPr marL="457200" lvl="1" indent="0">
              <a:buNone/>
            </a:pPr>
            <a:endParaRPr lang="en-US" sz="1600" b="1" dirty="0" smtClean="0">
              <a:latin typeface="Tahoma" panose="020B0604030504040204" pitchFamily="34" charset="0"/>
              <a:ea typeface="Tahoma" panose="020B0604030504040204" pitchFamily="34" charset="0"/>
              <a:cs typeface="Tahoma" panose="020B0604030504040204" pitchFamily="34" charset="0"/>
            </a:endParaRPr>
          </a:p>
          <a:p>
            <a:pPr marL="457200" lvl="1" indent="0">
              <a:buNone/>
            </a:pPr>
            <a:r>
              <a:rPr lang="en-US" sz="1600" b="1" dirty="0" smtClean="0">
                <a:latin typeface="Tahoma" panose="020B0604030504040204" pitchFamily="34" charset="0"/>
                <a:ea typeface="Tahoma" panose="020B0604030504040204" pitchFamily="34" charset="0"/>
                <a:cs typeface="Tahoma" panose="020B0604030504040204" pitchFamily="34" charset="0"/>
              </a:rPr>
              <a:t>Reducing the Impact of Parental Incarceration on Children, Youth, Families, and Communities</a:t>
            </a:r>
          </a:p>
          <a:p>
            <a:pPr lvl="1"/>
            <a:r>
              <a:rPr lang="en-US" sz="1600" dirty="0" smtClean="0">
                <a:latin typeface="Tahoma" panose="020B0604030504040204" pitchFamily="34" charset="0"/>
                <a:ea typeface="Tahoma" panose="020B0604030504040204" pitchFamily="34" charset="0"/>
                <a:cs typeface="Tahoma" panose="020B0604030504040204" pitchFamily="34" charset="0"/>
              </a:rPr>
              <a:t>Number of participants who report an improved attitude/outlook for communication and family stability, and resources available during/post incarceration</a:t>
            </a:r>
          </a:p>
          <a:p>
            <a:pPr lvl="1"/>
            <a:r>
              <a:rPr lang="en-US" sz="1600" dirty="0" smtClean="0">
                <a:latin typeface="Tahoma" panose="020B0604030504040204" pitchFamily="34" charset="0"/>
                <a:ea typeface="Tahoma" panose="020B0604030504040204" pitchFamily="34" charset="0"/>
                <a:cs typeface="Tahoma" panose="020B0604030504040204" pitchFamily="34" charset="0"/>
              </a:rPr>
              <a:t>Number and percentage of participants who report increased communication, family stability, maintenance of familial connections, or support in reunification</a:t>
            </a:r>
          </a:p>
          <a:p>
            <a:endParaRPr lang="en-US" sz="16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78935483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ecatur">
  <a:themeElements>
    <a:clrScheme name="Decatur">
      <a:dk1>
        <a:sysClr val="windowText" lastClr="000000"/>
      </a:dk1>
      <a:lt1>
        <a:sysClr val="window" lastClr="FFFFFF"/>
      </a:lt1>
      <a:dk2>
        <a:srgbClr val="55554A"/>
      </a:dk2>
      <a:lt2>
        <a:srgbClr val="D7DAE1"/>
      </a:lt2>
      <a:accent1>
        <a:srgbClr val="F4680B"/>
      </a:accent1>
      <a:accent2>
        <a:srgbClr val="ABB19F"/>
      </a:accent2>
      <a:accent3>
        <a:srgbClr val="948774"/>
      </a:accent3>
      <a:accent4>
        <a:srgbClr val="7EB8E7"/>
      </a:accent4>
      <a:accent5>
        <a:srgbClr val="E3B651"/>
      </a:accent5>
      <a:accent6>
        <a:srgbClr val="96756C"/>
      </a:accent6>
      <a:hlink>
        <a:srgbClr val="66AACD"/>
      </a:hlink>
      <a:folHlink>
        <a:srgbClr val="809DB3"/>
      </a:folHlink>
    </a:clrScheme>
    <a:fontScheme name="Decatur">
      <a:majorFont>
        <a:latin typeface="Bodoni MT Condensed"/>
        <a:ea typeface=""/>
        <a:cs typeface=""/>
        <a:font script="Grek" typeface="Times New Roman"/>
        <a:font script="Cyrl" typeface="Times New Roman"/>
        <a:font script="Jpan" typeface="HG明朝E"/>
        <a:font script="Hang" typeface="HY목각파임B"/>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catur">
      <a:fillStyleLst>
        <a:solidFill>
          <a:schemeClr val="phClr"/>
        </a:solidFill>
        <a:gradFill rotWithShape="1">
          <a:gsLst>
            <a:gs pos="0">
              <a:schemeClr val="phClr">
                <a:tint val="90000"/>
                <a:satMod val="110000"/>
              </a:schemeClr>
            </a:gs>
            <a:gs pos="47500">
              <a:schemeClr val="phClr">
                <a:tint val="53000"/>
                <a:satMod val="120000"/>
              </a:schemeClr>
            </a:gs>
            <a:gs pos="58500">
              <a:schemeClr val="phClr">
                <a:tint val="53000"/>
                <a:satMod val="120000"/>
              </a:schemeClr>
            </a:gs>
            <a:gs pos="100000">
              <a:schemeClr val="phClr">
                <a:tint val="90000"/>
                <a:satMod val="110000"/>
              </a:schemeClr>
            </a:gs>
          </a:gsLst>
          <a:lin ang="3600000" scaled="1"/>
        </a:gradFill>
        <a:gradFill rotWithShape="1">
          <a:gsLst>
            <a:gs pos="0">
              <a:schemeClr val="phClr">
                <a:shade val="54000"/>
                <a:satMod val="105000"/>
              </a:schemeClr>
            </a:gs>
            <a:gs pos="47500">
              <a:schemeClr val="phClr">
                <a:shade val="88000"/>
                <a:satMod val="105000"/>
              </a:schemeClr>
            </a:gs>
            <a:gs pos="58500">
              <a:schemeClr val="phClr">
                <a:shade val="88000"/>
                <a:satMod val="105000"/>
              </a:schemeClr>
            </a:gs>
            <a:gs pos="100000">
              <a:schemeClr val="phClr">
                <a:shade val="54000"/>
                <a:satMod val="105000"/>
              </a:schemeClr>
            </a:gs>
          </a:gsLst>
          <a:lin ang="3600000" scaled="1"/>
        </a:gradFill>
      </a:fillStyleLst>
      <a:lnStyleLst>
        <a:ln w="10000" cap="flat" cmpd="sng" algn="ctr">
          <a:solidFill>
            <a:schemeClr val="phClr"/>
          </a:solidFill>
          <a:prstDash val="solid"/>
        </a:ln>
        <a:ln w="2825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3600000" algn="r" rotWithShape="0">
              <a:srgbClr val="000000">
                <a:alpha val="30000"/>
              </a:srgbClr>
            </a:outerShdw>
          </a:effectLst>
        </a:effectStyle>
        <a:effectStyle>
          <a:effectLst>
            <a:outerShdw blurRad="63500" dist="25400" dir="3600000" algn="r" rotWithShape="0">
              <a:srgbClr val="000000">
                <a:alpha val="36000"/>
              </a:srgbClr>
            </a:outerShdw>
          </a:effectLst>
          <a:scene3d>
            <a:camera prst="orthographicFront">
              <a:rot lat="0" lon="0" rev="0"/>
            </a:camera>
            <a:lightRig rig="harsh" dir="tl">
              <a:rot lat="0" lon="0" rev="9000000"/>
            </a:lightRig>
          </a:scene3d>
          <a:sp3d prstMaterial="flat">
            <a:bevelT w="38100" h="50800" prst="softRound"/>
          </a:sp3d>
        </a:effectStyle>
        <a:effectStyle>
          <a:effectLst>
            <a:outerShdw blurRad="76200" dist="38100" dir="3600000" algn="r" rotWithShape="0">
              <a:srgbClr val="000000">
                <a:alpha val="60000"/>
              </a:srgbClr>
            </a:outerShdw>
          </a:effectLst>
          <a:scene3d>
            <a:camera prst="orthographicFront">
              <a:rot lat="0" lon="0" rev="0"/>
            </a:camera>
            <a:lightRig rig="harsh" dir="tl">
              <a:rot lat="0" lon="0" rev="9000000"/>
            </a:lightRig>
          </a:scene3d>
          <a:sp3d contourW="44450" prstMaterial="flat">
            <a:bevelT w="38100" h="50800" prst="softRound"/>
            <a:contourClr>
              <a:schemeClr val="phClr">
                <a:tint val="5"/>
                <a:satMod val="130000"/>
              </a:schemeClr>
            </a:contourClr>
          </a:sp3d>
        </a:effectStyle>
      </a:effectStyleLst>
      <a:bgFillStyleLst>
        <a:solidFill>
          <a:schemeClr val="phClr"/>
        </a:solidFill>
        <a:gradFill rotWithShape="1">
          <a:gsLst>
            <a:gs pos="0">
              <a:schemeClr val="phClr">
                <a:tint val="100000"/>
                <a:shade val="52000"/>
                <a:satMod val="105000"/>
              </a:schemeClr>
            </a:gs>
            <a:gs pos="47500">
              <a:schemeClr val="phClr">
                <a:tint val="90000"/>
                <a:shade val="89000"/>
                <a:satMod val="105000"/>
              </a:schemeClr>
            </a:gs>
            <a:gs pos="58500">
              <a:schemeClr val="phClr">
                <a:tint val="85000"/>
                <a:shade val="89000"/>
                <a:satMod val="105000"/>
              </a:schemeClr>
            </a:gs>
            <a:gs pos="100000">
              <a:schemeClr val="phClr">
                <a:tint val="100000"/>
                <a:shade val="52000"/>
                <a:satMod val="105000"/>
              </a:schemeClr>
            </a:gs>
          </a:gsLst>
          <a:lin ang="3600000" scaled="0"/>
        </a:gradFill>
        <a:blipFill rotWithShape="1">
          <a:blip xmlns:r="http://schemas.openxmlformats.org/officeDocument/2006/relationships" r:embed="rId1">
            <a:duotone>
              <a:schemeClr val="phClr">
                <a:tint val="98000"/>
              </a:schemeClr>
              <a:schemeClr val="phClr">
                <a:shade val="85000"/>
                <a:satMod val="120000"/>
              </a:schemeClr>
            </a:duotone>
          </a:blip>
          <a:tile tx="0" ty="0" sx="52000" sy="5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TM01790490[[fn=Decatur]]</Template>
  <TotalTime>1859</TotalTime>
  <Words>1738</Words>
  <Application>Microsoft Office PowerPoint</Application>
  <PresentationFormat>On-screen Show (4:3)</PresentationFormat>
  <Paragraphs>275</Paragraphs>
  <Slides>44</Slides>
  <Notes>8</Notes>
  <HiddenSlides>0</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Decatur</vt:lpstr>
      <vt:lpstr>NOFA Planning</vt:lpstr>
      <vt:lpstr>Governor’s Office for Children</vt:lpstr>
      <vt:lpstr>Children’s Cabinet Child Well-Being Results</vt:lpstr>
      <vt:lpstr>PowerPoint Presentation</vt:lpstr>
      <vt:lpstr>Children’s Cabinet Priorities</vt:lpstr>
      <vt:lpstr>Results Based Accountability</vt:lpstr>
      <vt:lpstr>Seven Questions Central to Performance Accountability</vt:lpstr>
      <vt:lpstr>Performance Measures</vt:lpstr>
      <vt:lpstr>Mandatory Performance Measures for Program/Strategy Priorities</vt:lpstr>
      <vt:lpstr>Mandatory Performance Measures Continued</vt:lpstr>
      <vt:lpstr>Mandatory Performance Measures Continued</vt:lpstr>
      <vt:lpstr>PowerPoint Presentation</vt:lpstr>
      <vt:lpstr>Data Section</vt:lpstr>
      <vt:lpstr>Kindergarten Readiness Assessment   SY 2018-2019</vt:lpstr>
      <vt:lpstr>Graduation Rate</vt:lpstr>
      <vt:lpstr>Bachelor Degree or Higher</vt:lpstr>
      <vt:lpstr>Uninsured</vt:lpstr>
      <vt:lpstr>Low Birthweight</vt:lpstr>
      <vt:lpstr>Teen Birth Rates</vt:lpstr>
      <vt:lpstr>Infant Mortality</vt:lpstr>
      <vt:lpstr>Child Death Rates</vt:lpstr>
      <vt:lpstr>Teen Deaths</vt:lpstr>
      <vt:lpstr>Dropout Rate</vt:lpstr>
      <vt:lpstr>Dropout Rate</vt:lpstr>
      <vt:lpstr>Recidivism (1 yr. release)</vt:lpstr>
      <vt:lpstr>3rd Grade Math – PARCC/MCAP</vt:lpstr>
      <vt:lpstr>3rd Grade Reading – PARCC/MCAP</vt:lpstr>
      <vt:lpstr>8th Grade Math – PARCC/MCAP</vt:lpstr>
      <vt:lpstr>8th Grade Reading – PARCC/MCAP</vt:lpstr>
      <vt:lpstr>Free and Reduced Meals</vt:lpstr>
      <vt:lpstr>SNAP Participation</vt:lpstr>
      <vt:lpstr>Children in Poverty</vt:lpstr>
      <vt:lpstr>Unemployment</vt:lpstr>
      <vt:lpstr>Out-of-Home Placements</vt:lpstr>
      <vt:lpstr>Juvenile Arrests</vt:lpstr>
      <vt:lpstr>Child Abuse and Neglect</vt:lpstr>
      <vt:lpstr>Homeless Served</vt:lpstr>
      <vt:lpstr>Child Maltreatment Rate</vt:lpstr>
      <vt:lpstr>Bullying and Harassment</vt:lpstr>
      <vt:lpstr>Truancy</vt:lpstr>
      <vt:lpstr>Disconnected Youth</vt:lpstr>
      <vt:lpstr>Adult Obesity</vt:lpstr>
      <vt:lpstr>Adolescent Tobacco Use</vt:lpstr>
      <vt:lpstr>Adolescent Obesity</vt:lpstr>
    </vt:vector>
  </TitlesOfParts>
  <Company>Garrett County Health Department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Indicator Data</dc:title>
  <dc:creator>Julie Sanders</dc:creator>
  <cp:lastModifiedBy>Julie Sanders</cp:lastModifiedBy>
  <cp:revision>106</cp:revision>
  <cp:lastPrinted>2020-02-25T17:12:07Z</cp:lastPrinted>
  <dcterms:created xsi:type="dcterms:W3CDTF">2020-02-14T19:58:03Z</dcterms:created>
  <dcterms:modified xsi:type="dcterms:W3CDTF">2020-02-25T17:22:02Z</dcterms:modified>
</cp:coreProperties>
</file>