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handoutMasterIdLst>
    <p:handoutMasterId r:id="rId11"/>
  </p:handoutMasterIdLst>
  <p:sldIdLst>
    <p:sldId id="256" r:id="rId2"/>
    <p:sldId id="257" r:id="rId3"/>
    <p:sldId id="259" r:id="rId4"/>
    <p:sldId id="258" r:id="rId5"/>
    <p:sldId id="260" r:id="rId6"/>
    <p:sldId id="261" r:id="rId7"/>
    <p:sldId id="262" r:id="rId8"/>
    <p:sldId id="263" r:id="rId9"/>
    <p:sldId id="264" r:id="rId10"/>
  </p:sldIdLst>
  <p:sldSz cx="12192000" cy="6858000"/>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22" d="100"/>
          <a:sy n="122" d="100"/>
        </p:scale>
        <p:origin x="9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6725"/>
          </a:xfrm>
          <a:prstGeom prst="rect">
            <a:avLst/>
          </a:prstGeom>
        </p:spPr>
        <p:txBody>
          <a:bodyPr vert="horz" lIns="91440" tIns="45720" rIns="91440" bIns="45720" rtlCol="0"/>
          <a:lstStyle>
            <a:lvl1pPr algn="r">
              <a:defRPr sz="1200"/>
            </a:lvl1pPr>
          </a:lstStyle>
          <a:p>
            <a:fld id="{5D55AB63-A997-444C-98FB-B45E21555D29}" type="datetimeFigureOut">
              <a:rPr lang="en-US" smtClean="0"/>
              <a:t>9/18/2017</a:t>
            </a:fld>
            <a:endParaRPr lang="en-US"/>
          </a:p>
        </p:txBody>
      </p:sp>
      <p:sp>
        <p:nvSpPr>
          <p:cNvPr id="4" name="Footer Placeholder 3"/>
          <p:cNvSpPr>
            <a:spLocks noGrp="1"/>
          </p:cNvSpPr>
          <p:nvPr>
            <p:ph type="ftr" sz="quarter" idx="2"/>
          </p:nvPr>
        </p:nvSpPr>
        <p:spPr>
          <a:xfrm>
            <a:off x="0" y="8842375"/>
            <a:ext cx="3043238"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6725"/>
          </a:xfrm>
          <a:prstGeom prst="rect">
            <a:avLst/>
          </a:prstGeom>
        </p:spPr>
        <p:txBody>
          <a:bodyPr vert="horz" lIns="91440" tIns="45720" rIns="91440" bIns="45720" rtlCol="0" anchor="b"/>
          <a:lstStyle>
            <a:lvl1pPr algn="r">
              <a:defRPr sz="1200"/>
            </a:lvl1pPr>
          </a:lstStyle>
          <a:p>
            <a:fld id="{CC2E2CED-A762-4773-A352-735F6A58C194}" type="slidenum">
              <a:rPr lang="en-US" smtClean="0"/>
              <a:t>‹#›</a:t>
            </a:fld>
            <a:endParaRPr lang="en-US"/>
          </a:p>
        </p:txBody>
      </p:sp>
    </p:spTree>
    <p:extLst>
      <p:ext uri="{BB962C8B-B14F-4D97-AF65-F5344CB8AC3E}">
        <p14:creationId xmlns:p14="http://schemas.microsoft.com/office/powerpoint/2010/main" val="258446785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dirty="0"/>
              <a:t>9/18/2017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6C117F-5CCF-4837-BE5F-2B92066CAFAF}" type="datetimeFigureOut">
              <a:rPr lang="en-US" dirty="0"/>
              <a:t>9/18/2017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EB90BD-B6CE-46B7-997F-7313B992CCDC}" type="datetimeFigureOut">
              <a:rPr lang="en-US" dirty="0"/>
              <a:t>9/18/2017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B9D11F-B188-461D-B23F-39381795C052}" type="datetimeFigureOut">
              <a:rPr lang="en-US" dirty="0"/>
              <a:t>9/18/2017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E6D8D9-55A2-4063-B0F3-121F44549695}" type="datetimeFigureOut">
              <a:rPr lang="en-US" dirty="0"/>
              <a:t>9/18/2017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D4B24536-994D-4021-A283-9F449C0DB509}" type="datetimeFigureOut">
              <a:rPr lang="en-US" dirty="0"/>
              <a:t>9/18/2017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3CBBBB78-C96F-47B7-AB17-D852CA960AC9}" type="datetimeFigureOut">
              <a:rPr lang="en-US" dirty="0"/>
              <a:t>9/18/2017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dirty="0"/>
              <a:t>9/18/2017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178E61D-D431-422C-9764-11DAFE33AB63}" type="datetimeFigureOut">
              <a:rPr lang="en-US" dirty="0"/>
              <a:t>9/18/2017</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dirty="0"/>
              <a:t>9/18/2017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578ACC-22D6-47C1-A373-4FD133E34F3C}" type="datetimeFigureOut">
              <a:rPr lang="en-US" dirty="0"/>
              <a:t>9/18/2017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dirty="0"/>
              <a:t>9/18/2017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dirty="0"/>
              <a:t>9/18/2017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dirty="0"/>
              <a:t>9/18/2017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dirty="0"/>
              <a:t>9/18/2017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31444B-B92B-4E27-8C94-BB93EAF5CB18}" type="datetimeFigureOut">
              <a:rPr lang="en-US" dirty="0"/>
              <a:t>9/18/2017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3EFA5E-FA76-400D-B3DC-F0BA90E6D107}" type="datetimeFigureOut">
              <a:rPr lang="en-US" dirty="0"/>
              <a:t>9/18/2017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dirty="0"/>
              <a:t>9/18/2017</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MAP H2H </a:t>
            </a:r>
            <a:endParaRPr lang="en-US" dirty="0"/>
          </a:p>
        </p:txBody>
      </p:sp>
      <p:sp>
        <p:nvSpPr>
          <p:cNvPr id="3" name="Subtitle 2"/>
          <p:cNvSpPr>
            <a:spLocks noGrp="1"/>
          </p:cNvSpPr>
          <p:nvPr>
            <p:ph type="subTitle" idx="1"/>
          </p:nvPr>
        </p:nvSpPr>
        <p:spPr/>
        <p:txBody>
          <a:bodyPr>
            <a:noAutofit/>
          </a:bodyPr>
          <a:lstStyle/>
          <a:p>
            <a:r>
              <a:rPr lang="en-US" sz="4000" dirty="0" smtClean="0"/>
              <a:t>The Maryland Access Point Hospital to Home Program</a:t>
            </a:r>
            <a:endParaRPr lang="en-US" sz="4000" dirty="0"/>
          </a:p>
        </p:txBody>
      </p:sp>
    </p:spTree>
    <p:extLst>
      <p:ext uri="{BB962C8B-B14F-4D97-AF65-F5344CB8AC3E}">
        <p14:creationId xmlns:p14="http://schemas.microsoft.com/office/powerpoint/2010/main" val="15155989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Background</a:t>
            </a:r>
            <a:endParaRPr lang="en-US" dirty="0"/>
          </a:p>
        </p:txBody>
      </p:sp>
      <p:sp>
        <p:nvSpPr>
          <p:cNvPr id="3" name="Content Placeholder 2"/>
          <p:cNvSpPr>
            <a:spLocks noGrp="1"/>
          </p:cNvSpPr>
          <p:nvPr>
            <p:ph idx="1"/>
          </p:nvPr>
        </p:nvSpPr>
        <p:spPr/>
        <p:txBody>
          <a:bodyPr/>
          <a:lstStyle/>
          <a:p>
            <a:r>
              <a:rPr lang="en-US" dirty="0" smtClean="0"/>
              <a:t>Grant program funded by the federal Balancing Incentive Program and Money Follows the Person initiative administered by the Maryland Department of Health</a:t>
            </a:r>
          </a:p>
          <a:p>
            <a:r>
              <a:rPr lang="en-US" dirty="0" smtClean="0"/>
              <a:t>Seeks to develop a person-centered plan to meet the needs of those in transition from an acute setting to a stable supported environment in the community</a:t>
            </a:r>
          </a:p>
          <a:p>
            <a:r>
              <a:rPr lang="en-US" dirty="0" smtClean="0"/>
              <a:t>Goal is to decrease recidivism of targeted hospital patients by providing access to community supports</a:t>
            </a:r>
            <a:endParaRPr lang="en-US" dirty="0"/>
          </a:p>
        </p:txBody>
      </p:sp>
    </p:spTree>
    <p:extLst>
      <p:ext uri="{BB962C8B-B14F-4D97-AF65-F5344CB8AC3E}">
        <p14:creationId xmlns:p14="http://schemas.microsoft.com/office/powerpoint/2010/main" val="6990690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 Objectives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Strengthen ability to provide adequate community support and services </a:t>
            </a:r>
          </a:p>
          <a:p>
            <a:r>
              <a:rPr lang="en-US" dirty="0" smtClean="0"/>
              <a:t>Reduce Medicare/Medicaid costs - supporting “Triple Aim” </a:t>
            </a:r>
            <a:r>
              <a:rPr lang="en-US" dirty="0"/>
              <a:t>of health care: to reduce costs, improve the health of communities and improve the experience of care for patients.</a:t>
            </a:r>
            <a:endParaRPr lang="en-US" dirty="0" smtClean="0"/>
          </a:p>
          <a:p>
            <a:r>
              <a:rPr lang="en-US" dirty="0" smtClean="0"/>
              <a:t>Provide “warm hand-off” from acute hospital setting to community supports</a:t>
            </a:r>
          </a:p>
          <a:p>
            <a:r>
              <a:rPr lang="en-US" dirty="0" smtClean="0"/>
              <a:t>Collaboratively develop services or enhance short term services, with partners, for newly discharged patients such as:</a:t>
            </a:r>
          </a:p>
          <a:p>
            <a:pPr lvl="1"/>
            <a:r>
              <a:rPr lang="en-US" dirty="0" smtClean="0"/>
              <a:t>Chronic Disease Self-Management program</a:t>
            </a:r>
          </a:p>
          <a:p>
            <a:pPr lvl="1"/>
            <a:r>
              <a:rPr lang="en-US" dirty="0" smtClean="0"/>
              <a:t>home delivered meals</a:t>
            </a:r>
          </a:p>
          <a:p>
            <a:pPr lvl="1"/>
            <a:r>
              <a:rPr lang="en-US" dirty="0" smtClean="0"/>
              <a:t>in-home care</a:t>
            </a:r>
          </a:p>
          <a:p>
            <a:pPr lvl="1"/>
            <a:r>
              <a:rPr lang="en-US" dirty="0" smtClean="0"/>
              <a:t>discharge transportation</a:t>
            </a:r>
          </a:p>
          <a:p>
            <a:pPr lvl="1"/>
            <a:r>
              <a:rPr lang="en-US" dirty="0" smtClean="0"/>
              <a:t>minor home modifications. </a:t>
            </a:r>
          </a:p>
          <a:p>
            <a:r>
              <a:rPr lang="en-US" dirty="0" smtClean="0"/>
              <a:t>Strengthen partnership between participating agencies and offices to increase the efficacy of service delivery in community setting.</a:t>
            </a:r>
          </a:p>
          <a:p>
            <a:pPr marL="0" indent="0">
              <a:buNone/>
            </a:pPr>
            <a:endParaRPr lang="en-US" dirty="0"/>
          </a:p>
        </p:txBody>
      </p:sp>
    </p:spTree>
    <p:extLst>
      <p:ext uri="{BB962C8B-B14F-4D97-AF65-F5344CB8AC3E}">
        <p14:creationId xmlns:p14="http://schemas.microsoft.com/office/powerpoint/2010/main" val="30009625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Partners: the Interdisciplinary Care Coordination Team</a:t>
            </a:r>
            <a:endParaRPr lang="en-US" sz="2800" dirty="0"/>
          </a:p>
        </p:txBody>
      </p:sp>
      <p:sp>
        <p:nvSpPr>
          <p:cNvPr id="3" name="Content Placeholder 2"/>
          <p:cNvSpPr>
            <a:spLocks noGrp="1"/>
          </p:cNvSpPr>
          <p:nvPr>
            <p:ph idx="1"/>
          </p:nvPr>
        </p:nvSpPr>
        <p:spPr/>
        <p:txBody>
          <a:bodyPr/>
          <a:lstStyle/>
          <a:p>
            <a:pPr marL="0" indent="0">
              <a:buNone/>
            </a:pPr>
            <a:r>
              <a:rPr lang="en-US" dirty="0" smtClean="0"/>
              <a:t>Members</a:t>
            </a:r>
          </a:p>
          <a:p>
            <a:r>
              <a:rPr lang="en-US" dirty="0" smtClean="0"/>
              <a:t>Garrett County Community Action Committee (GCCAC), Aging and Nutrition (AAA), Maryland Access Point (MAP)</a:t>
            </a:r>
          </a:p>
          <a:p>
            <a:r>
              <a:rPr lang="en-US" dirty="0" smtClean="0"/>
              <a:t>Garrett Regional Medical Center (GRMC)</a:t>
            </a:r>
          </a:p>
          <a:p>
            <a:r>
              <a:rPr lang="en-US" dirty="0" smtClean="0"/>
              <a:t>Garrett County Health Department (GCHD)</a:t>
            </a:r>
          </a:p>
          <a:p>
            <a:r>
              <a:rPr lang="en-US" dirty="0" smtClean="0"/>
              <a:t>Mountain Laurel Medical Group</a:t>
            </a:r>
          </a:p>
          <a:p>
            <a:r>
              <a:rPr lang="en-US" dirty="0" smtClean="0"/>
              <a:t>Doctors’ offices in the county </a:t>
            </a:r>
            <a:endParaRPr lang="en-US" dirty="0"/>
          </a:p>
        </p:txBody>
      </p:sp>
    </p:spTree>
    <p:extLst>
      <p:ext uri="{BB962C8B-B14F-4D97-AF65-F5344CB8AC3E}">
        <p14:creationId xmlns:p14="http://schemas.microsoft.com/office/powerpoint/2010/main" val="1414273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 Operation</a:t>
            </a:r>
            <a:endParaRPr lang="en-US" dirty="0"/>
          </a:p>
        </p:txBody>
      </p:sp>
      <p:sp>
        <p:nvSpPr>
          <p:cNvPr id="3" name="Content Placeholder 2"/>
          <p:cNvSpPr>
            <a:spLocks noGrp="1"/>
          </p:cNvSpPr>
          <p:nvPr>
            <p:ph idx="1"/>
          </p:nvPr>
        </p:nvSpPr>
        <p:spPr/>
        <p:txBody>
          <a:bodyPr/>
          <a:lstStyle/>
          <a:p>
            <a:r>
              <a:rPr lang="en-US" dirty="0" smtClean="0"/>
              <a:t>MAP staff attends daily GRMC Interdisciplinary Discharge Planning meeting</a:t>
            </a:r>
          </a:p>
          <a:p>
            <a:r>
              <a:rPr lang="en-US" dirty="0" smtClean="0"/>
              <a:t>Garrett Regional Medical Center (GRMC) staff identify potential patients that are over 60 and/or disabled that might benefit from the program</a:t>
            </a:r>
          </a:p>
          <a:p>
            <a:r>
              <a:rPr lang="en-US" dirty="0" smtClean="0"/>
              <a:t>Maryland Access Point (MAP) staff sees targeted patients and/or family members, provides options counseling, outlines the primary community supports available and refers them for supports requested</a:t>
            </a:r>
            <a:endParaRPr lang="en-US" dirty="0"/>
          </a:p>
        </p:txBody>
      </p:sp>
    </p:spTree>
    <p:extLst>
      <p:ext uri="{BB962C8B-B14F-4D97-AF65-F5344CB8AC3E}">
        <p14:creationId xmlns:p14="http://schemas.microsoft.com/office/powerpoint/2010/main" val="40787833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 Operation (continued)</a:t>
            </a:r>
            <a:endParaRPr lang="en-US" dirty="0"/>
          </a:p>
        </p:txBody>
      </p:sp>
      <p:sp>
        <p:nvSpPr>
          <p:cNvPr id="3" name="Content Placeholder 2"/>
          <p:cNvSpPr>
            <a:spLocks noGrp="1"/>
          </p:cNvSpPr>
          <p:nvPr>
            <p:ph idx="1"/>
          </p:nvPr>
        </p:nvSpPr>
        <p:spPr>
          <a:xfrm>
            <a:off x="693681" y="2345111"/>
            <a:ext cx="9613861" cy="3599316"/>
          </a:xfrm>
        </p:spPr>
        <p:txBody>
          <a:bodyPr>
            <a:normAutofit lnSpcReduction="10000"/>
          </a:bodyPr>
          <a:lstStyle/>
          <a:p>
            <a:r>
              <a:rPr lang="en-US" dirty="0" smtClean="0"/>
              <a:t>MAP receives referrals from community health workers, Mountain Laurel Medical Group and other doctors’ offices in the county for community services. </a:t>
            </a:r>
          </a:p>
          <a:p>
            <a:r>
              <a:rPr lang="en-US" dirty="0" smtClean="0"/>
              <a:t>MAP informs and links patients to community supports available through GC Community Action, Health Department and other resources/agencies needed to maintain optimal health and safety.</a:t>
            </a:r>
          </a:p>
          <a:p>
            <a:r>
              <a:rPr lang="en-US" dirty="0" smtClean="0"/>
              <a:t>In conjunction with partners develop collaborative quarterly outreach/education to specific audiences (high ER users, newly disabled or caregivers) to further enhance positive community outcomes. </a:t>
            </a:r>
            <a:endParaRPr lang="en-US" dirty="0"/>
          </a:p>
        </p:txBody>
      </p:sp>
    </p:spTree>
    <p:extLst>
      <p:ext uri="{BB962C8B-B14F-4D97-AF65-F5344CB8AC3E}">
        <p14:creationId xmlns:p14="http://schemas.microsoft.com/office/powerpoint/2010/main" val="25333446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Performance Measures</a:t>
            </a:r>
            <a:endParaRPr lang="en-US" dirty="0"/>
          </a:p>
        </p:txBody>
      </p:sp>
      <p:sp>
        <p:nvSpPr>
          <p:cNvPr id="3" name="Content Placeholder 2"/>
          <p:cNvSpPr>
            <a:spLocks noGrp="1"/>
          </p:cNvSpPr>
          <p:nvPr>
            <p:ph idx="1"/>
          </p:nvPr>
        </p:nvSpPr>
        <p:spPr/>
        <p:txBody>
          <a:bodyPr>
            <a:normAutofit/>
          </a:bodyPr>
          <a:lstStyle/>
          <a:p>
            <a:r>
              <a:rPr lang="en-US" dirty="0" smtClean="0"/>
              <a:t>Data collected by GRMC, MAP, and GCHD will be used to determine if the goal of decreasing recidivism is being achieved and that patients are satisfied with the services that are being received.</a:t>
            </a:r>
          </a:p>
          <a:p>
            <a:r>
              <a:rPr lang="en-US" dirty="0" smtClean="0"/>
              <a:t>MAP follows up with patients to confirm success of referral</a:t>
            </a:r>
          </a:p>
          <a:p>
            <a:r>
              <a:rPr lang="en-US" dirty="0" smtClean="0"/>
              <a:t>MAP conducts  surveys at 14, 30, 60, and 90 days after discharge to collect data on subsequent admissions, including ER and doctor visits related to initial hospitalization</a:t>
            </a:r>
          </a:p>
          <a:p>
            <a:r>
              <a:rPr lang="en-US" dirty="0" smtClean="0"/>
              <a:t>GRMC tracks LACE* scores of patients referred to the program</a:t>
            </a:r>
          </a:p>
          <a:p>
            <a:pPr marL="0" indent="0">
              <a:buNone/>
            </a:pPr>
            <a:endParaRPr lang="en-US" dirty="0" smtClean="0"/>
          </a:p>
          <a:p>
            <a:endParaRPr lang="en-US" dirty="0"/>
          </a:p>
        </p:txBody>
      </p:sp>
    </p:spTree>
    <p:extLst>
      <p:ext uri="{BB962C8B-B14F-4D97-AF65-F5344CB8AC3E}">
        <p14:creationId xmlns:p14="http://schemas.microsoft.com/office/powerpoint/2010/main" val="17760212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LACE Index</a:t>
            </a:r>
            <a:endParaRPr lang="en-US" dirty="0"/>
          </a:p>
        </p:txBody>
      </p:sp>
      <p:sp>
        <p:nvSpPr>
          <p:cNvPr id="3" name="Content Placeholder 2"/>
          <p:cNvSpPr>
            <a:spLocks noGrp="1"/>
          </p:cNvSpPr>
          <p:nvPr>
            <p:ph idx="1"/>
          </p:nvPr>
        </p:nvSpPr>
        <p:spPr/>
        <p:txBody>
          <a:bodyPr/>
          <a:lstStyle/>
          <a:p>
            <a:pPr marL="0" indent="0">
              <a:buNone/>
            </a:pPr>
            <a:r>
              <a:rPr lang="en-US" dirty="0" smtClean="0"/>
              <a:t>The LACE index identifies patients that are at risk for readmission or death within thirty days of discharge.  It is now widely accepted as a quality of care barometer.  Hospital readmission rates have joined the ranks of mortality and complication rates in the world of “quality of care outcomes measures”.</a:t>
            </a:r>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-from http://Besler.com/lace-risk-score/</a:t>
            </a:r>
            <a:endParaRPr lang="en-US" dirty="0"/>
          </a:p>
        </p:txBody>
      </p:sp>
    </p:spTree>
    <p:extLst>
      <p:ext uri="{BB962C8B-B14F-4D97-AF65-F5344CB8AC3E}">
        <p14:creationId xmlns:p14="http://schemas.microsoft.com/office/powerpoint/2010/main" val="2042658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2597" y="2765275"/>
            <a:ext cx="4010025" cy="2428875"/>
          </a:xfrm>
        </p:spPr>
      </p:pic>
      <p:sp>
        <p:nvSpPr>
          <p:cNvPr id="5" name="TextBox 4"/>
          <p:cNvSpPr txBox="1"/>
          <p:nvPr/>
        </p:nvSpPr>
        <p:spPr>
          <a:xfrm>
            <a:off x="4744995" y="2537254"/>
            <a:ext cx="6730313" cy="3970318"/>
          </a:xfrm>
          <a:prstGeom prst="rect">
            <a:avLst/>
          </a:prstGeom>
          <a:noFill/>
        </p:spPr>
        <p:txBody>
          <a:bodyPr wrap="square" rtlCol="0">
            <a:spAutoFit/>
          </a:bodyPr>
          <a:lstStyle/>
          <a:p>
            <a:r>
              <a:rPr lang="en-US" dirty="0" smtClean="0"/>
              <a:t>The MAP H2H Program’s primary goal is to connect seniors and/or persons with disabilities with adequate community supports to ensure their health and wellbeing.</a:t>
            </a:r>
          </a:p>
          <a:p>
            <a:endParaRPr lang="en-US" dirty="0"/>
          </a:p>
          <a:p>
            <a:r>
              <a:rPr lang="en-US" dirty="0" smtClean="0"/>
              <a:t>This grant provides opportunity for the Interdisciplinary Care Coordination Team to work together to identify, counsel, and coordinate services for a targeted population.</a:t>
            </a:r>
          </a:p>
          <a:p>
            <a:endParaRPr lang="en-US" dirty="0"/>
          </a:p>
          <a:p>
            <a:r>
              <a:rPr lang="en-US" dirty="0"/>
              <a:t>T</a:t>
            </a:r>
            <a:r>
              <a:rPr lang="en-US" dirty="0" smtClean="0"/>
              <a:t>he success of the program will be measured by readmission rates, reported satisfaction of patients residing in the community, and reduction of costs for patients and providers in alignment with “Triple Aim” goals.</a:t>
            </a:r>
          </a:p>
          <a:p>
            <a:endParaRPr lang="en-US" dirty="0"/>
          </a:p>
          <a:p>
            <a:endParaRPr lang="en-US" dirty="0"/>
          </a:p>
        </p:txBody>
      </p:sp>
    </p:spTree>
    <p:extLst>
      <p:ext uri="{BB962C8B-B14F-4D97-AF65-F5344CB8AC3E}">
        <p14:creationId xmlns:p14="http://schemas.microsoft.com/office/powerpoint/2010/main" val="1807816926"/>
      </p:ext>
    </p:extLst>
  </p:cSld>
  <p:clrMapOvr>
    <a:masterClrMapping/>
  </p:clrMapOvr>
</p:sld>
</file>

<file path=ppt/theme/theme1.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TM04033917[[fn=Berlin]]</Template>
  <TotalTime>195</TotalTime>
  <Words>625</Words>
  <Application>Microsoft Office PowerPoint</Application>
  <PresentationFormat>Widescreen</PresentationFormat>
  <Paragraphs>49</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Trebuchet MS</vt:lpstr>
      <vt:lpstr>Berlin</vt:lpstr>
      <vt:lpstr>MAP H2H </vt:lpstr>
      <vt:lpstr>General Background</vt:lpstr>
      <vt:lpstr>Program Objectives</vt:lpstr>
      <vt:lpstr>Partners: the Interdisciplinary Care Coordination Team</vt:lpstr>
      <vt:lpstr>Program Operation</vt:lpstr>
      <vt:lpstr>Program Operation (continued)</vt:lpstr>
      <vt:lpstr>Performance Measures</vt:lpstr>
      <vt:lpstr>*The LACE Index</vt:lpstr>
      <vt:lpstr>Conclusion</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MAP H2H 101</dc:title>
  <dc:creator>Lori Lewis</dc:creator>
  <cp:lastModifiedBy>Pamela Hageman</cp:lastModifiedBy>
  <cp:revision>20</cp:revision>
  <cp:lastPrinted>2017-09-18T14:32:34Z</cp:lastPrinted>
  <dcterms:created xsi:type="dcterms:W3CDTF">2017-09-12T14:09:51Z</dcterms:created>
  <dcterms:modified xsi:type="dcterms:W3CDTF">2017-09-18T14:35:28Z</dcterms:modified>
</cp:coreProperties>
</file>