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4.xml" ContentType="application/vnd.openxmlformats-officedocument.drawingml.chart+xml"/>
  <Override PartName="/ppt/drawings/drawing2.xml" ContentType="application/vnd.openxmlformats-officedocument.drawingml.chartshapes+xml"/>
  <Override PartName="/ppt/notesSlides/notesSlide18.xml" ContentType="application/vnd.openxmlformats-officedocument.presentationml.notesSlide+xml"/>
  <Override PartName="/ppt/charts/chart5.xml" ContentType="application/vnd.openxmlformats-officedocument.drawingml.chart+xml"/>
  <Override PartName="/ppt/drawings/drawing3.xml" ContentType="application/vnd.openxmlformats-officedocument.drawingml.chartshape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6.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7.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rts/chart8.xml" ContentType="application/vnd.openxmlformats-officedocument.drawingml.chart+xml"/>
  <Override PartName="/ppt/charts/style6.xml" ContentType="application/vnd.ms-office.chartstyle+xml"/>
  <Override PartName="/ppt/charts/colors6.xml" ContentType="application/vnd.ms-office.chartcolorstyle+xml"/>
  <Override PartName="/ppt/drawings/drawing4.xml" ContentType="application/vnd.openxmlformats-officedocument.drawingml.chartshape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728" r:id="rId1"/>
  </p:sldMasterIdLst>
  <p:notesMasterIdLst>
    <p:notesMasterId r:id="rId47"/>
  </p:notesMasterIdLst>
  <p:handoutMasterIdLst>
    <p:handoutMasterId r:id="rId48"/>
  </p:handoutMasterIdLst>
  <p:sldIdLst>
    <p:sldId id="256" r:id="rId2"/>
    <p:sldId id="313" r:id="rId3"/>
    <p:sldId id="334" r:id="rId4"/>
    <p:sldId id="436" r:id="rId5"/>
    <p:sldId id="403" r:id="rId6"/>
    <p:sldId id="437" r:id="rId7"/>
    <p:sldId id="340" r:id="rId8"/>
    <p:sldId id="399" r:id="rId9"/>
    <p:sldId id="404" r:id="rId10"/>
    <p:sldId id="405" r:id="rId11"/>
    <p:sldId id="406" r:id="rId12"/>
    <p:sldId id="322" r:id="rId13"/>
    <p:sldId id="439" r:id="rId14"/>
    <p:sldId id="354" r:id="rId15"/>
    <p:sldId id="407" r:id="rId16"/>
    <p:sldId id="388" r:id="rId17"/>
    <p:sldId id="265" r:id="rId18"/>
    <p:sldId id="267" r:id="rId19"/>
    <p:sldId id="357" r:id="rId20"/>
    <p:sldId id="374" r:id="rId21"/>
    <p:sldId id="442" r:id="rId22"/>
    <p:sldId id="277" r:id="rId23"/>
    <p:sldId id="430" r:id="rId24"/>
    <p:sldId id="438" r:id="rId25"/>
    <p:sldId id="358" r:id="rId26"/>
    <p:sldId id="395" r:id="rId27"/>
    <p:sldId id="329" r:id="rId28"/>
    <p:sldId id="359" r:id="rId29"/>
    <p:sldId id="396" r:id="rId30"/>
    <p:sldId id="331" r:id="rId31"/>
    <p:sldId id="428" r:id="rId32"/>
    <p:sldId id="257" r:id="rId33"/>
    <p:sldId id="258" r:id="rId34"/>
    <p:sldId id="259" r:id="rId35"/>
    <p:sldId id="260" r:id="rId36"/>
    <p:sldId id="261" r:id="rId37"/>
    <p:sldId id="262" r:id="rId38"/>
    <p:sldId id="263" r:id="rId39"/>
    <p:sldId id="264" r:id="rId40"/>
    <p:sldId id="440" r:id="rId41"/>
    <p:sldId id="266" r:id="rId42"/>
    <p:sldId id="441" r:id="rId43"/>
    <p:sldId id="268" r:id="rId44"/>
    <p:sldId id="269" r:id="rId45"/>
    <p:sldId id="311" r:id="rId46"/>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25" autoAdjust="0"/>
    <p:restoredTop sz="82189" autoAdjust="0"/>
  </p:normalViewPr>
  <p:slideViewPr>
    <p:cSldViewPr snapToGrid="0">
      <p:cViewPr varScale="1">
        <p:scale>
          <a:sx n="70" d="100"/>
          <a:sy n="70" d="100"/>
        </p:scale>
        <p:origin x="1094" y="38"/>
      </p:cViewPr>
      <p:guideLst>
        <p:guide orient="horz" pos="2160"/>
        <p:guide pos="3840"/>
      </p:guideLst>
    </p:cSldViewPr>
  </p:slideViewPr>
  <p:outlineViewPr>
    <p:cViewPr>
      <p:scale>
        <a:sx n="33" d="100"/>
        <a:sy n="33" d="100"/>
      </p:scale>
      <p:origin x="0" y="-4214"/>
    </p:cViewPr>
  </p:outlineViewPr>
  <p:notesTextViewPr>
    <p:cViewPr>
      <p:scale>
        <a:sx n="1" d="1"/>
        <a:sy n="1" d="1"/>
      </p:scale>
      <p:origin x="0" y="0"/>
    </p:cViewPr>
  </p:notesTextViewPr>
  <p:sorterViewPr>
    <p:cViewPr>
      <p:scale>
        <a:sx n="139" d="100"/>
        <a:sy n="139" d="100"/>
      </p:scale>
      <p:origin x="0" y="-355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4.xml"/><Relationship Id="rId1" Type="http://schemas.microsoft.com/office/2011/relationships/chartStyle" Target="style4.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5.xml"/><Relationship Id="rId1" Type="http://schemas.microsoft.com/office/2011/relationships/chartStyle" Target="style5.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chartUserShapes" Target="../drawings/drawing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sz="2400" b="1" dirty="0">
                <a:solidFill>
                  <a:srgbClr val="0070C0"/>
                </a:solidFill>
                <a:effectLst>
                  <a:outerShdw blurRad="38100" dist="38100" dir="2700000" algn="tl">
                    <a:srgbClr val="000000">
                      <a:alpha val="43137"/>
                    </a:srgbClr>
                  </a:outerShdw>
                </a:effectLst>
              </a:rPr>
              <a:t>Births</a:t>
            </a:r>
            <a:r>
              <a:rPr lang="en-US" sz="2400" b="1" baseline="0" dirty="0">
                <a:solidFill>
                  <a:srgbClr val="0070C0"/>
                </a:solidFill>
                <a:effectLst>
                  <a:outerShdw blurRad="38100" dist="38100" dir="2700000" algn="tl">
                    <a:srgbClr val="000000">
                      <a:alpha val="43137"/>
                    </a:srgbClr>
                  </a:outerShdw>
                </a:effectLst>
              </a:rPr>
              <a:t> and Deaths in Garrett County</a:t>
            </a:r>
            <a:endParaRPr lang="en-US" sz="2400" b="1" dirty="0">
              <a:solidFill>
                <a:srgbClr val="0070C0"/>
              </a:solidFill>
              <a:effectLst>
                <a:outerShdw blurRad="38100" dist="38100" dir="2700000" algn="tl">
                  <a:srgbClr val="000000">
                    <a:alpha val="43137"/>
                  </a:srgbClr>
                </a:outerShdw>
              </a:effectLst>
            </a:endParaRPr>
          </a:p>
        </c:rich>
      </c:tx>
      <c:layout>
        <c:manualLayout>
          <c:xMode val="edge"/>
          <c:yMode val="edge"/>
          <c:x val="0.33209330501053713"/>
          <c:y val="1.2972363418207546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Births</c:v>
                </c:pt>
              </c:strCache>
            </c:strRef>
          </c:tx>
          <c:spPr>
            <a:solidFill>
              <a:schemeClr val="accent6"/>
            </a:solidFill>
            <a:ln>
              <a:noFill/>
            </a:ln>
            <a:effectLst/>
          </c:spPr>
          <c:invertIfNegative val="0"/>
          <c:dLbls>
            <c:dLbl>
              <c:idx val="0"/>
              <c:layout>
                <c:manualLayout>
                  <c:x val="-6.0558192035653664E-3"/>
                  <c:y val="6.2051138350426097E-3"/>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17-751B-488C-84A2-A41254EC5FFE}"/>
                </c:ext>
                <c:ext xmlns:c15="http://schemas.microsoft.com/office/drawing/2012/chart" uri="{CE6537A1-D6FC-4f65-9D91-7224C49458BB}"/>
              </c:extLst>
            </c:dLbl>
            <c:dLbl>
              <c:idx val="1"/>
              <c:layout>
                <c:manualLayout>
                  <c:x val="-4.8446553628522888E-3"/>
                  <c:y val="1.2691295544146382E-2"/>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15-751B-488C-84A2-A41254EC5FFE}"/>
                </c:ext>
                <c:ext xmlns:c15="http://schemas.microsoft.com/office/drawing/2012/chart" uri="{CE6537A1-D6FC-4f65-9D91-7224C49458BB}"/>
              </c:extLst>
            </c:dLbl>
            <c:dLbl>
              <c:idx val="2"/>
              <c:layout>
                <c:manualLayout>
                  <c:x val="0"/>
                  <c:y val="1.2691295544146382E-2"/>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13-751B-488C-84A2-A41254EC5FFE}"/>
                </c:ext>
                <c:ext xmlns:c15="http://schemas.microsoft.com/office/drawing/2012/chart" uri="{CE6537A1-D6FC-4f65-9D91-7224C49458BB}"/>
              </c:extLst>
            </c:dLbl>
            <c:dLbl>
              <c:idx val="3"/>
              <c:layout>
                <c:manualLayout>
                  <c:x val="-3.6334915221392168E-3"/>
                  <c:y val="8.3671744047439066E-3"/>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11-751B-488C-84A2-A41254EC5FFE}"/>
                </c:ext>
                <c:ext xmlns:c15="http://schemas.microsoft.com/office/drawing/2012/chart" uri="{CE6537A1-D6FC-4f65-9D91-7224C49458BB}"/>
              </c:extLst>
            </c:dLbl>
            <c:dLbl>
              <c:idx val="4"/>
              <c:layout>
                <c:manualLayout>
                  <c:x val="0"/>
                  <c:y val="1.0529234974445086E-2"/>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F-751B-488C-84A2-A41254EC5FFE}"/>
                </c:ext>
                <c:ext xmlns:c15="http://schemas.microsoft.com/office/drawing/2012/chart" uri="{CE6537A1-D6FC-4f65-9D91-7224C49458BB}"/>
              </c:extLst>
            </c:dLbl>
            <c:dLbl>
              <c:idx val="5"/>
              <c:layout>
                <c:manualLayout>
                  <c:x val="-1.2111638407130722E-3"/>
                  <c:y val="1.2691295544146343E-2"/>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D-751B-488C-84A2-A41254EC5FFE}"/>
                </c:ext>
                <c:ext xmlns:c15="http://schemas.microsoft.com/office/drawing/2012/chart" uri="{CE6537A1-D6FC-4f65-9D91-7224C49458BB}"/>
              </c:extLst>
            </c:dLbl>
            <c:dLbl>
              <c:idx val="6"/>
              <c:layout>
                <c:manualLayout>
                  <c:x val="-1.2111638407130722E-3"/>
                  <c:y val="8.3671744047438667E-3"/>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B-751B-488C-84A2-A41254EC5FFE}"/>
                </c:ext>
                <c:ext xmlns:c15="http://schemas.microsoft.com/office/drawing/2012/chart" uri="{CE6537A1-D6FC-4f65-9D91-7224C49458BB}"/>
              </c:extLst>
            </c:dLbl>
            <c:dLbl>
              <c:idx val="7"/>
              <c:layout>
                <c:manualLayout>
                  <c:x val="-4.8446553628523781E-3"/>
                  <c:y val="8.3671744047438667E-3"/>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9-751B-488C-84A2-A41254EC5FFE}"/>
                </c:ext>
                <c:ext xmlns:c15="http://schemas.microsoft.com/office/drawing/2012/chart" uri="{CE6537A1-D6FC-4f65-9D91-7224C49458BB}"/>
              </c:extLst>
            </c:dLbl>
            <c:dLbl>
              <c:idx val="8"/>
              <c:layout>
                <c:manualLayout>
                  <c:x val="-4.8446553628523781E-3"/>
                  <c:y val="1.0529234974445086E-2"/>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7-751B-488C-84A2-A41254EC5FFE}"/>
                </c:ext>
                <c:ext xmlns:c15="http://schemas.microsoft.com/office/drawing/2012/chart" uri="{CE6537A1-D6FC-4f65-9D91-7224C49458BB}"/>
              </c:extLst>
            </c:dLbl>
            <c:dLbl>
              <c:idx val="9"/>
              <c:layout>
                <c:manualLayout>
                  <c:x val="-1.2111638407131611E-3"/>
                  <c:y val="1.0529234974445086E-2"/>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5-751B-488C-84A2-A41254EC5FFE}"/>
                </c:ext>
                <c:ext xmlns:c15="http://schemas.microsoft.com/office/drawing/2012/chart" uri="{CE6537A1-D6FC-4f65-9D91-7224C49458BB}"/>
              </c:extLst>
            </c:dLbl>
            <c:dLbl>
              <c:idx val="10"/>
              <c:layout>
                <c:manualLayout>
                  <c:x val="-1.2111638407130722E-3"/>
                  <c:y val="1.0529234974445125E-2"/>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3-751B-488C-84A2-A41254EC5FFE}"/>
                </c:ext>
                <c:ext xmlns:c15="http://schemas.microsoft.com/office/drawing/2012/chart" uri="{CE6537A1-D6FC-4f65-9D91-7224C49458BB}"/>
              </c:extLst>
            </c:dLbl>
            <c:dLbl>
              <c:idx val="11"/>
              <c:layout>
                <c:manualLayout>
                  <c:x val="-1.776353112463102E-16"/>
                  <c:y val="1.0529234974445086E-2"/>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751B-488C-84A2-A41254EC5FFE}"/>
                </c:ext>
                <c:ext xmlns:c15="http://schemas.microsoft.com/office/drawing/2012/chart" uri="{CE6537A1-D6FC-4f65-9D91-7224C49458BB}"/>
              </c:extLst>
            </c:dLbl>
            <c:dLbl>
              <c:idx val="12"/>
              <c:layout>
                <c:manualLayout>
                  <c:x val="0"/>
                  <c:y val="8.3671744047438285E-3"/>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895D-44B2-899F-FA005AC29692}"/>
                </c:ext>
                <c:ext xmlns:c15="http://schemas.microsoft.com/office/drawing/2012/chart" uri="{CE6537A1-D6FC-4f65-9D91-7224C49458BB}"/>
              </c:extLst>
            </c:dLbl>
            <c:dLbl>
              <c:idx val="13"/>
              <c:layout>
                <c:manualLayout>
                  <c:x val="-1.776353112463102E-16"/>
                  <c:y val="4.0430532653413518E-3"/>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5A8B-4BE7-AFE0-6044E6C03160}"/>
                </c:ex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300" b="1"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Sheet1!$A$2:$A$15</c:f>
              <c:numCache>
                <c:formatCode>General</c:formatCode>
                <c:ptCount val="14"/>
                <c:pt idx="0">
                  <c:v>2006</c:v>
                </c:pt>
                <c:pt idx="1">
                  <c:v>2007</c:v>
                </c:pt>
                <c:pt idx="2">
                  <c:v>2008</c:v>
                </c:pt>
                <c:pt idx="3">
                  <c:v>2009</c:v>
                </c:pt>
                <c:pt idx="4">
                  <c:v>2010</c:v>
                </c:pt>
                <c:pt idx="5">
                  <c:v>2011</c:v>
                </c:pt>
                <c:pt idx="6">
                  <c:v>2012</c:v>
                </c:pt>
                <c:pt idx="7">
                  <c:v>2013</c:v>
                </c:pt>
                <c:pt idx="8">
                  <c:v>2014</c:v>
                </c:pt>
                <c:pt idx="9">
                  <c:v>2015</c:v>
                </c:pt>
                <c:pt idx="10">
                  <c:v>2016</c:v>
                </c:pt>
                <c:pt idx="11">
                  <c:v>2017</c:v>
                </c:pt>
                <c:pt idx="12">
                  <c:v>2018</c:v>
                </c:pt>
                <c:pt idx="13">
                  <c:v>2019</c:v>
                </c:pt>
              </c:numCache>
            </c:numRef>
          </c:cat>
          <c:val>
            <c:numRef>
              <c:f>Sheet1!$B$2:$B$15</c:f>
              <c:numCache>
                <c:formatCode>General</c:formatCode>
                <c:ptCount val="14"/>
                <c:pt idx="0">
                  <c:v>297</c:v>
                </c:pt>
                <c:pt idx="1">
                  <c:v>315</c:v>
                </c:pt>
                <c:pt idx="2">
                  <c:v>277</c:v>
                </c:pt>
                <c:pt idx="3">
                  <c:v>306</c:v>
                </c:pt>
                <c:pt idx="4">
                  <c:v>278</c:v>
                </c:pt>
                <c:pt idx="5">
                  <c:v>284</c:v>
                </c:pt>
                <c:pt idx="6">
                  <c:v>287</c:v>
                </c:pt>
                <c:pt idx="7">
                  <c:v>302</c:v>
                </c:pt>
                <c:pt idx="8">
                  <c:v>284</c:v>
                </c:pt>
                <c:pt idx="9">
                  <c:v>294</c:v>
                </c:pt>
                <c:pt idx="10">
                  <c:v>311</c:v>
                </c:pt>
                <c:pt idx="11">
                  <c:v>264</c:v>
                </c:pt>
                <c:pt idx="12">
                  <c:v>274</c:v>
                </c:pt>
                <c:pt idx="13">
                  <c:v>264</c:v>
                </c:pt>
              </c:numCache>
            </c:numRef>
          </c:val>
          <c:extLst xmlns:c16r2="http://schemas.microsoft.com/office/drawing/2015/06/chart">
            <c:ext xmlns:c16="http://schemas.microsoft.com/office/drawing/2014/chart" uri="{C3380CC4-5D6E-409C-BE32-E72D297353CC}">
              <c16:uniqueId val="{00000000-29E8-4DEE-89C2-67AAD31EAC5A}"/>
            </c:ext>
          </c:extLst>
        </c:ser>
        <c:ser>
          <c:idx val="1"/>
          <c:order val="1"/>
          <c:tx>
            <c:strRef>
              <c:f>Sheet1!$C$1</c:f>
              <c:strCache>
                <c:ptCount val="1"/>
                <c:pt idx="0">
                  <c:v>Deaths</c:v>
                </c:pt>
              </c:strCache>
            </c:strRef>
          </c:tx>
          <c:spPr>
            <a:solidFill>
              <a:schemeClr val="accent5"/>
            </a:solidFill>
            <a:ln>
              <a:noFill/>
            </a:ln>
            <a:effectLst/>
          </c:spPr>
          <c:invertIfNegative val="0"/>
          <c:dLbls>
            <c:dLbl>
              <c:idx val="0"/>
              <c:layout>
                <c:manualLayout>
                  <c:x val="2.4223276814261336E-3"/>
                  <c:y val="6.2051138350426097E-3"/>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16-751B-488C-84A2-A41254EC5FFE}"/>
                </c:ext>
                <c:ext xmlns:c15="http://schemas.microsoft.com/office/drawing/2012/chart" uri="{CE6537A1-D6FC-4f65-9D91-7224C49458BB}"/>
              </c:extLst>
            </c:dLbl>
            <c:dLbl>
              <c:idx val="1"/>
              <c:layout>
                <c:manualLayout>
                  <c:x val="3.6334915221392168E-3"/>
                  <c:y val="8.3671744047438285E-3"/>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14-751B-488C-84A2-A41254EC5FFE}"/>
                </c:ext>
                <c:ext xmlns:c15="http://schemas.microsoft.com/office/drawing/2012/chart" uri="{CE6537A1-D6FC-4f65-9D91-7224C49458BB}"/>
              </c:extLst>
            </c:dLbl>
            <c:dLbl>
              <c:idx val="2"/>
              <c:layout>
                <c:manualLayout>
                  <c:x val="-1.2111638407130722E-3"/>
                  <c:y val="8.3671744047438667E-3"/>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12-751B-488C-84A2-A41254EC5FFE}"/>
                </c:ext>
                <c:ext xmlns:c15="http://schemas.microsoft.com/office/drawing/2012/chart" uri="{CE6537A1-D6FC-4f65-9D91-7224C49458BB}"/>
              </c:extLst>
            </c:dLbl>
            <c:dLbl>
              <c:idx val="3"/>
              <c:layout>
                <c:manualLayout>
                  <c:x val="1.2111638407130722E-3"/>
                  <c:y val="1.0529234974445125E-2"/>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10-751B-488C-84A2-A41254EC5FFE}"/>
                </c:ext>
                <c:ext xmlns:c15="http://schemas.microsoft.com/office/drawing/2012/chart" uri="{CE6537A1-D6FC-4f65-9D91-7224C49458BB}"/>
              </c:extLst>
            </c:dLbl>
            <c:dLbl>
              <c:idx val="4"/>
              <c:layout>
                <c:manualLayout>
                  <c:x val="-4.4408827811577549E-17"/>
                  <c:y val="8.3671744047438285E-3"/>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E-751B-488C-84A2-A41254EC5FFE}"/>
                </c:ext>
                <c:ext xmlns:c15="http://schemas.microsoft.com/office/drawing/2012/chart" uri="{CE6537A1-D6FC-4f65-9D91-7224C49458BB}"/>
              </c:extLst>
            </c:dLbl>
            <c:dLbl>
              <c:idx val="5"/>
              <c:layout>
                <c:manualLayout>
                  <c:x val="-8.8817655623155098E-17"/>
                  <c:y val="1.0529234974445125E-2"/>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C-751B-488C-84A2-A41254EC5FFE}"/>
                </c:ext>
                <c:ext xmlns:c15="http://schemas.microsoft.com/office/drawing/2012/chart" uri="{CE6537A1-D6FC-4f65-9D91-7224C49458BB}"/>
              </c:extLst>
            </c:dLbl>
            <c:dLbl>
              <c:idx val="6"/>
              <c:layout>
                <c:manualLayout>
                  <c:x val="-8.8817655623155098E-17"/>
                  <c:y val="8.3671744047438667E-3"/>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A-751B-488C-84A2-A41254EC5FFE}"/>
                </c:ext>
                <c:ext xmlns:c15="http://schemas.microsoft.com/office/drawing/2012/chart" uri="{CE6537A1-D6FC-4f65-9D91-7224C49458BB}"/>
              </c:extLst>
            </c:dLbl>
            <c:dLbl>
              <c:idx val="7"/>
              <c:layout>
                <c:manualLayout>
                  <c:x val="-8.8817655623155098E-17"/>
                  <c:y val="8.3671744047438285E-3"/>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8-751B-488C-84A2-A41254EC5FFE}"/>
                </c:ext>
                <c:ext xmlns:c15="http://schemas.microsoft.com/office/drawing/2012/chart" uri="{CE6537A1-D6FC-4f65-9D91-7224C49458BB}"/>
              </c:extLst>
            </c:dLbl>
            <c:dLbl>
              <c:idx val="8"/>
              <c:layout>
                <c:manualLayout>
                  <c:x val="1.2111638407130722E-3"/>
                  <c:y val="6.2051138350426097E-3"/>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6-751B-488C-84A2-A41254EC5FFE}"/>
                </c:ext>
                <c:ext xmlns:c15="http://schemas.microsoft.com/office/drawing/2012/chart" uri="{CE6537A1-D6FC-4f65-9D91-7224C49458BB}"/>
              </c:extLst>
            </c:dLbl>
            <c:dLbl>
              <c:idx val="9"/>
              <c:layout>
                <c:manualLayout>
                  <c:x val="-2.4223276814260555E-3"/>
                  <c:y val="8.3671744047438667E-3"/>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4-751B-488C-84A2-A41254EC5FFE}"/>
                </c:ext>
                <c:ext xmlns:c15="http://schemas.microsoft.com/office/drawing/2012/chart" uri="{CE6537A1-D6FC-4f65-9D91-7224C49458BB}"/>
              </c:extLst>
            </c:dLbl>
            <c:dLbl>
              <c:idx val="10"/>
              <c:layout>
                <c:manualLayout>
                  <c:x val="-1.2111638407130722E-3"/>
                  <c:y val="8.3671744047438667E-3"/>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2-751B-488C-84A2-A41254EC5FFE}"/>
                </c:ext>
                <c:ext xmlns:c15="http://schemas.microsoft.com/office/drawing/2012/chart" uri="{CE6537A1-D6FC-4f65-9D91-7224C49458BB}"/>
              </c:extLst>
            </c:dLbl>
            <c:dLbl>
              <c:idx val="11"/>
              <c:layout>
                <c:manualLayout>
                  <c:x val="-1.2111638407130722E-3"/>
                  <c:y val="1.0529234974445125E-2"/>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751B-488C-84A2-A41254EC5FFE}"/>
                </c:ext>
                <c:ext xmlns:c15="http://schemas.microsoft.com/office/drawing/2012/chart" uri="{CE6537A1-D6FC-4f65-9D91-7224C49458BB}"/>
              </c:extLst>
            </c:dLbl>
            <c:dLbl>
              <c:idx val="12"/>
              <c:layout>
                <c:manualLayout>
                  <c:x val="2.4223276814261444E-3"/>
                  <c:y val="8.3671744047438667E-3"/>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895D-44B2-899F-FA005AC29692}"/>
                </c:ext>
                <c:ext xmlns:c15="http://schemas.microsoft.com/office/drawing/2012/chart" uri="{CE6537A1-D6FC-4f65-9D91-7224C49458BB}"/>
              </c:extLst>
            </c:dLbl>
            <c:dLbl>
              <c:idx val="13"/>
              <c:layout>
                <c:manualLayout>
                  <c:x val="0"/>
                  <c:y val="6.2051138350425897E-3"/>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5A8B-4BE7-AFE0-6044E6C03160}"/>
                </c:ex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300" b="1"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Sheet1!$A$2:$A$15</c:f>
              <c:numCache>
                <c:formatCode>General</c:formatCode>
                <c:ptCount val="14"/>
                <c:pt idx="0">
                  <c:v>2006</c:v>
                </c:pt>
                <c:pt idx="1">
                  <c:v>2007</c:v>
                </c:pt>
                <c:pt idx="2">
                  <c:v>2008</c:v>
                </c:pt>
                <c:pt idx="3">
                  <c:v>2009</c:v>
                </c:pt>
                <c:pt idx="4">
                  <c:v>2010</c:v>
                </c:pt>
                <c:pt idx="5">
                  <c:v>2011</c:v>
                </c:pt>
                <c:pt idx="6">
                  <c:v>2012</c:v>
                </c:pt>
                <c:pt idx="7">
                  <c:v>2013</c:v>
                </c:pt>
                <c:pt idx="8">
                  <c:v>2014</c:v>
                </c:pt>
                <c:pt idx="9">
                  <c:v>2015</c:v>
                </c:pt>
                <c:pt idx="10">
                  <c:v>2016</c:v>
                </c:pt>
                <c:pt idx="11">
                  <c:v>2017</c:v>
                </c:pt>
                <c:pt idx="12">
                  <c:v>2018</c:v>
                </c:pt>
                <c:pt idx="13">
                  <c:v>2019</c:v>
                </c:pt>
              </c:numCache>
            </c:numRef>
          </c:cat>
          <c:val>
            <c:numRef>
              <c:f>Sheet1!$C$2:$C$15</c:f>
              <c:numCache>
                <c:formatCode>General</c:formatCode>
                <c:ptCount val="14"/>
                <c:pt idx="0">
                  <c:v>271</c:v>
                </c:pt>
                <c:pt idx="1">
                  <c:v>310</c:v>
                </c:pt>
                <c:pt idx="2">
                  <c:v>321</c:v>
                </c:pt>
                <c:pt idx="3">
                  <c:v>325</c:v>
                </c:pt>
                <c:pt idx="4">
                  <c:v>311</c:v>
                </c:pt>
                <c:pt idx="5">
                  <c:v>299</c:v>
                </c:pt>
                <c:pt idx="6">
                  <c:v>302</c:v>
                </c:pt>
                <c:pt idx="7">
                  <c:v>310</c:v>
                </c:pt>
                <c:pt idx="8">
                  <c:v>285</c:v>
                </c:pt>
                <c:pt idx="9">
                  <c:v>334</c:v>
                </c:pt>
                <c:pt idx="10">
                  <c:v>332</c:v>
                </c:pt>
                <c:pt idx="11">
                  <c:v>343</c:v>
                </c:pt>
                <c:pt idx="12">
                  <c:v>349</c:v>
                </c:pt>
                <c:pt idx="13">
                  <c:v>361</c:v>
                </c:pt>
              </c:numCache>
            </c:numRef>
          </c:val>
          <c:extLst xmlns:c16r2="http://schemas.microsoft.com/office/drawing/2015/06/chart">
            <c:ext xmlns:c16="http://schemas.microsoft.com/office/drawing/2014/chart" uri="{C3380CC4-5D6E-409C-BE32-E72D297353CC}">
              <c16:uniqueId val="{00000001-29E8-4DEE-89C2-67AAD31EAC5A}"/>
            </c:ext>
          </c:extLst>
        </c:ser>
        <c:dLbls>
          <c:dLblPos val="inEnd"/>
          <c:showLegendKey val="0"/>
          <c:showVal val="1"/>
          <c:showCatName val="0"/>
          <c:showSerName val="0"/>
          <c:showPercent val="0"/>
          <c:showBubbleSize val="0"/>
        </c:dLbls>
        <c:gapWidth val="219"/>
        <c:overlap val="-27"/>
        <c:axId val="127972776"/>
        <c:axId val="127970424"/>
      </c:barChart>
      <c:catAx>
        <c:axId val="1279727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7970424"/>
        <c:crosses val="autoZero"/>
        <c:auto val="1"/>
        <c:lblAlgn val="ctr"/>
        <c:lblOffset val="100"/>
        <c:noMultiLvlLbl val="0"/>
      </c:catAx>
      <c:valAx>
        <c:axId val="1279704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797277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extLst xmlns:c16r2="http://schemas.microsoft.com/office/drawing/2015/06/chart">
              <c:ext xmlns:c16="http://schemas.microsoft.com/office/drawing/2014/chart" uri="{C3380CC4-5D6E-409C-BE32-E72D297353CC}">
                <c16:uniqueId val="{00000001-43B8-482A-80EF-0773C8BF6FE3}"/>
              </c:ext>
            </c:extLst>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extLst xmlns:c16r2="http://schemas.microsoft.com/office/drawing/2015/06/chart">
              <c:ext xmlns:c16="http://schemas.microsoft.com/office/drawing/2014/chart" uri="{C3380CC4-5D6E-409C-BE32-E72D297353CC}">
                <c16:uniqueId val="{00000003-43B8-482A-80EF-0773C8BF6FE3}"/>
              </c:ext>
            </c:extLst>
          </c:dPt>
          <c:dPt>
            <c:idx val="2"/>
            <c:bubble3D val="0"/>
            <c:spPr>
              <a:solidFill>
                <a:schemeClr val="accent3"/>
              </a:solidFill>
              <a:ln>
                <a:noFill/>
              </a:ln>
              <a:effectLst/>
              <a:scene3d>
                <a:camera prst="orthographicFront"/>
                <a:lightRig rig="brightRoom" dir="t"/>
              </a:scene3d>
              <a:sp3d prstMaterial="flat">
                <a:bevelT w="50800" h="101600" prst="angle"/>
                <a:contourClr>
                  <a:srgbClr val="000000"/>
                </a:contourClr>
              </a:sp3d>
            </c:spPr>
            <c:extLst xmlns:c16r2="http://schemas.microsoft.com/office/drawing/2015/06/chart">
              <c:ext xmlns:c16="http://schemas.microsoft.com/office/drawing/2014/chart" uri="{C3380CC4-5D6E-409C-BE32-E72D297353CC}">
                <c16:uniqueId val="{00000005-43B8-482A-80EF-0773C8BF6FE3}"/>
              </c:ext>
            </c:extLst>
          </c:dPt>
          <c:dPt>
            <c:idx val="3"/>
            <c:bubble3D val="0"/>
            <c:spPr>
              <a:solidFill>
                <a:schemeClr val="accent4"/>
              </a:solidFill>
              <a:ln>
                <a:noFill/>
              </a:ln>
              <a:effectLst/>
              <a:scene3d>
                <a:camera prst="orthographicFront"/>
                <a:lightRig rig="brightRoom" dir="t"/>
              </a:scene3d>
              <a:sp3d prstMaterial="flat">
                <a:bevelT w="50800" h="101600" prst="angle"/>
                <a:contourClr>
                  <a:srgbClr val="000000"/>
                </a:contourClr>
              </a:sp3d>
            </c:spPr>
            <c:extLst xmlns:c16r2="http://schemas.microsoft.com/office/drawing/2015/06/chart">
              <c:ext xmlns:c16="http://schemas.microsoft.com/office/drawing/2014/chart" uri="{C3380CC4-5D6E-409C-BE32-E72D297353CC}">
                <c16:uniqueId val="{00000007-43B8-482A-80EF-0773C8BF6FE3}"/>
              </c:ext>
            </c:extLst>
          </c:dPt>
          <c:dPt>
            <c:idx val="4"/>
            <c:bubble3D val="0"/>
            <c:spPr>
              <a:solidFill>
                <a:schemeClr val="accent5"/>
              </a:solidFill>
              <a:ln>
                <a:noFill/>
              </a:ln>
              <a:effectLst/>
              <a:scene3d>
                <a:camera prst="orthographicFront"/>
                <a:lightRig rig="brightRoom" dir="t"/>
              </a:scene3d>
              <a:sp3d prstMaterial="flat">
                <a:bevelT w="50800" h="101600" prst="angle"/>
                <a:contourClr>
                  <a:srgbClr val="000000"/>
                </a:contourClr>
              </a:sp3d>
            </c:spPr>
            <c:extLst xmlns:c16r2="http://schemas.microsoft.com/office/drawing/2015/06/chart">
              <c:ext xmlns:c16="http://schemas.microsoft.com/office/drawing/2014/chart" uri="{C3380CC4-5D6E-409C-BE32-E72D297353CC}">
                <c16:uniqueId val="{00000009-43B8-482A-80EF-0773C8BF6FE3}"/>
              </c:ext>
            </c:extLst>
          </c:dPt>
          <c:dPt>
            <c:idx val="5"/>
            <c:bubble3D val="0"/>
            <c:spPr>
              <a:solidFill>
                <a:schemeClr val="accent6"/>
              </a:solidFill>
              <a:ln>
                <a:noFill/>
              </a:ln>
              <a:effectLst/>
              <a:scene3d>
                <a:camera prst="orthographicFront"/>
                <a:lightRig rig="brightRoom" dir="t"/>
              </a:scene3d>
              <a:sp3d prstMaterial="flat">
                <a:bevelT w="50800" h="101600" prst="angle"/>
                <a:contourClr>
                  <a:srgbClr val="000000"/>
                </a:contourClr>
              </a:sp3d>
            </c:spPr>
            <c:extLst xmlns:c16r2="http://schemas.microsoft.com/office/drawing/2015/06/chart">
              <c:ext xmlns:c16="http://schemas.microsoft.com/office/drawing/2014/chart" uri="{C3380CC4-5D6E-409C-BE32-E72D297353CC}">
                <c16:uniqueId val="{0000000B-43B8-482A-80EF-0773C8BF6FE3}"/>
              </c:ext>
            </c:extLst>
          </c:dPt>
          <c:dPt>
            <c:idx val="6"/>
            <c:bubble3D val="0"/>
            <c:spPr>
              <a:solidFill>
                <a:schemeClr val="accent1">
                  <a:lumMod val="60000"/>
                </a:schemeClr>
              </a:solidFill>
              <a:ln>
                <a:noFill/>
              </a:ln>
              <a:effectLst/>
              <a:scene3d>
                <a:camera prst="orthographicFront"/>
                <a:lightRig rig="brightRoom" dir="t"/>
              </a:scene3d>
              <a:sp3d prstMaterial="flat">
                <a:bevelT w="50800" h="101600" prst="angle"/>
                <a:contourClr>
                  <a:srgbClr val="000000"/>
                </a:contourClr>
              </a:sp3d>
            </c:spPr>
            <c:extLst xmlns:c16r2="http://schemas.microsoft.com/office/drawing/2015/06/chart">
              <c:ext xmlns:c16="http://schemas.microsoft.com/office/drawing/2014/chart" uri="{C3380CC4-5D6E-409C-BE32-E72D297353CC}">
                <c16:uniqueId val="{0000000D-43B8-482A-80EF-0773C8BF6FE3}"/>
              </c:ext>
            </c:extLst>
          </c:dPt>
          <c:dPt>
            <c:idx val="7"/>
            <c:bubble3D val="0"/>
            <c:spPr>
              <a:solidFill>
                <a:schemeClr val="accent2">
                  <a:lumMod val="60000"/>
                </a:schemeClr>
              </a:solidFill>
              <a:ln>
                <a:noFill/>
              </a:ln>
              <a:effectLst/>
              <a:scene3d>
                <a:camera prst="orthographicFront"/>
                <a:lightRig rig="brightRoom" dir="t"/>
              </a:scene3d>
              <a:sp3d prstMaterial="flat">
                <a:bevelT w="50800" h="101600" prst="angle"/>
                <a:contourClr>
                  <a:srgbClr val="000000"/>
                </a:contourClr>
              </a:sp3d>
            </c:spPr>
            <c:extLst xmlns:c16r2="http://schemas.microsoft.com/office/drawing/2015/06/chart">
              <c:ext xmlns:c16="http://schemas.microsoft.com/office/drawing/2014/chart" uri="{C3380CC4-5D6E-409C-BE32-E72D297353CC}">
                <c16:uniqueId val="{0000000F-43B8-482A-80EF-0773C8BF6FE3}"/>
              </c:ext>
            </c:extLst>
          </c:dPt>
          <c:cat>
            <c:strRef>
              <c:f>Sheet1!$A$2:$A$9</c:f>
              <c:strCache>
                <c:ptCount val="8"/>
                <c:pt idx="0">
                  <c:v>Malignant Neoplasms</c:v>
                </c:pt>
                <c:pt idx="1">
                  <c:v>Diabetes</c:v>
                </c:pt>
                <c:pt idx="2">
                  <c:v>Alzheimers</c:v>
                </c:pt>
                <c:pt idx="3">
                  <c:v>Diseases of the Heart</c:v>
                </c:pt>
                <c:pt idx="4">
                  <c:v>Cerebrovascular</c:v>
                </c:pt>
                <c:pt idx="5">
                  <c:v>Chronic Lower Respiratory</c:v>
                </c:pt>
                <c:pt idx="6">
                  <c:v>Liver Disease/Cirrohosis</c:v>
                </c:pt>
                <c:pt idx="7">
                  <c:v>Other</c:v>
                </c:pt>
              </c:strCache>
            </c:strRef>
          </c:cat>
          <c:val>
            <c:numRef>
              <c:f>Sheet1!$B$2:$B$9</c:f>
              <c:numCache>
                <c:formatCode>0%</c:formatCode>
                <c:ptCount val="8"/>
                <c:pt idx="0">
                  <c:v>0.16</c:v>
                </c:pt>
                <c:pt idx="1">
                  <c:v>0.04</c:v>
                </c:pt>
                <c:pt idx="2">
                  <c:v>0.08</c:v>
                </c:pt>
                <c:pt idx="3">
                  <c:v>0.31</c:v>
                </c:pt>
                <c:pt idx="4">
                  <c:v>0.06</c:v>
                </c:pt>
                <c:pt idx="5">
                  <c:v>0.04</c:v>
                </c:pt>
                <c:pt idx="6">
                  <c:v>2.5000000000000001E-2</c:v>
                </c:pt>
                <c:pt idx="7">
                  <c:v>0.28000000000000003</c:v>
                </c:pt>
              </c:numCache>
            </c:numRef>
          </c:val>
          <c:extLst xmlns:c16r2="http://schemas.microsoft.com/office/drawing/2015/06/chart">
            <c:ext xmlns:c16="http://schemas.microsoft.com/office/drawing/2014/chart" uri="{C3380CC4-5D6E-409C-BE32-E72D297353CC}">
              <c16:uniqueId val="{00000000-F421-4A3A-9DC0-7C6EE8E6AFC3}"/>
            </c:ext>
          </c:extLst>
        </c:ser>
        <c:dLbls>
          <c:showLegendKey val="0"/>
          <c:showVal val="0"/>
          <c:showCatName val="0"/>
          <c:showSerName val="0"/>
          <c:showPercent val="0"/>
          <c:showBubbleSize val="0"/>
          <c:showLeaderLines val="1"/>
        </c:dLbls>
        <c:firstSliceAng val="0"/>
      </c:pieChart>
      <c:spPr>
        <a:noFill/>
        <a:ln>
          <a:noFill/>
        </a:ln>
        <a:effectLst/>
      </c:spPr>
    </c:plotArea>
    <c:legend>
      <c:legendPos val="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a:t>2019 Garrett County</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Column1</c:v>
                </c:pt>
              </c:strCache>
            </c:strRef>
          </c:tx>
          <c:spPr>
            <a:ln w="28575" cap="rnd">
              <a:solidFill>
                <a:schemeClr val="accent1"/>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Sheet1!$A$2:$A$10</c:f>
              <c:numCache>
                <c:formatCode>General</c:formatCode>
                <c:ptCount val="9"/>
                <c:pt idx="0">
                  <c:v>2010</c:v>
                </c:pt>
                <c:pt idx="1">
                  <c:v>2011</c:v>
                </c:pt>
                <c:pt idx="2">
                  <c:v>2012</c:v>
                </c:pt>
                <c:pt idx="3">
                  <c:v>2013</c:v>
                </c:pt>
                <c:pt idx="4">
                  <c:v>2014</c:v>
                </c:pt>
                <c:pt idx="5">
                  <c:v>2015</c:v>
                </c:pt>
                <c:pt idx="6">
                  <c:v>2017</c:v>
                </c:pt>
                <c:pt idx="7">
                  <c:v>2018</c:v>
                </c:pt>
                <c:pt idx="8">
                  <c:v>2019</c:v>
                </c:pt>
              </c:numCache>
            </c:numRef>
          </c:cat>
          <c:val>
            <c:numRef>
              <c:f>Sheet1!$B$2:$B$10</c:f>
              <c:numCache>
                <c:formatCode>General</c:formatCode>
                <c:ptCount val="9"/>
                <c:pt idx="0">
                  <c:v>81</c:v>
                </c:pt>
                <c:pt idx="1">
                  <c:v>83</c:v>
                </c:pt>
                <c:pt idx="2">
                  <c:v>81</c:v>
                </c:pt>
                <c:pt idx="3">
                  <c:v>80.099999999999994</c:v>
                </c:pt>
                <c:pt idx="4">
                  <c:v>78.099999999999994</c:v>
                </c:pt>
                <c:pt idx="5">
                  <c:v>79.3</c:v>
                </c:pt>
                <c:pt idx="6">
                  <c:v>78</c:v>
                </c:pt>
                <c:pt idx="7">
                  <c:v>82.4</c:v>
                </c:pt>
                <c:pt idx="8">
                  <c:v>79.900000000000006</c:v>
                </c:pt>
              </c:numCache>
            </c:numRef>
          </c:val>
          <c:smooth val="0"/>
          <c:extLst xmlns:c16r2="http://schemas.microsoft.com/office/drawing/2015/06/chart">
            <c:ext xmlns:c16="http://schemas.microsoft.com/office/drawing/2014/chart" uri="{C3380CC4-5D6E-409C-BE32-E72D297353CC}">
              <c16:uniqueId val="{00000000-E025-4576-B6C3-226BCE09CA2A}"/>
            </c:ext>
          </c:extLst>
        </c:ser>
        <c:dLbls>
          <c:dLblPos val="t"/>
          <c:showLegendKey val="0"/>
          <c:showVal val="1"/>
          <c:showCatName val="0"/>
          <c:showSerName val="0"/>
          <c:showPercent val="0"/>
          <c:showBubbleSize val="0"/>
        </c:dLbls>
        <c:smooth val="0"/>
        <c:axId val="314402992"/>
        <c:axId val="314403384"/>
      </c:lineChart>
      <c:catAx>
        <c:axId val="3144029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14403384"/>
        <c:crosses val="autoZero"/>
        <c:auto val="1"/>
        <c:lblAlgn val="ctr"/>
        <c:lblOffset val="100"/>
        <c:noMultiLvlLbl val="0"/>
      </c:catAx>
      <c:valAx>
        <c:axId val="3144033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1440299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5"/>
    </mc:Choice>
    <mc:Fallback>
      <c:style val="15"/>
    </mc:Fallback>
  </mc:AlternateContent>
  <c:chart>
    <c:autoTitleDeleted val="0"/>
    <c:plotArea>
      <c:layout>
        <c:manualLayout>
          <c:layoutTarget val="inner"/>
          <c:xMode val="edge"/>
          <c:yMode val="edge"/>
          <c:x val="5.0969794029983549E-2"/>
          <c:y val="3.1095962142663202E-2"/>
          <c:w val="0.94102873793318298"/>
          <c:h val="0.89385070400682676"/>
        </c:manualLayout>
      </c:layout>
      <c:lineChart>
        <c:grouping val="standard"/>
        <c:varyColors val="0"/>
        <c:ser>
          <c:idx val="0"/>
          <c:order val="0"/>
          <c:tx>
            <c:strRef>
              <c:f>Sheet1!$B$1</c:f>
              <c:strCache>
                <c:ptCount val="1"/>
                <c:pt idx="0">
                  <c:v>MD</c:v>
                </c:pt>
              </c:strCache>
            </c:strRef>
          </c:tx>
          <c:spPr>
            <a:ln>
              <a:solidFill>
                <a:srgbClr val="C00000"/>
              </a:solidFill>
            </a:ln>
          </c:spPr>
          <c:marker>
            <c:spPr>
              <a:solidFill>
                <a:schemeClr val="accent4">
                  <a:lumMod val="60000"/>
                  <a:lumOff val="40000"/>
                </a:schemeClr>
              </a:solidFill>
              <a:ln>
                <a:solidFill>
                  <a:srgbClr val="C00000"/>
                </a:solidFill>
              </a:ln>
            </c:spPr>
          </c:marker>
          <c:cat>
            <c:numRef>
              <c:f>Sheet1!$A$2:$A$17</c:f>
              <c:numCache>
                <c:formatCode>General</c:formatCode>
                <c:ptCount val="16"/>
                <c:pt idx="0">
                  <c:v>2004</c:v>
                </c:pt>
                <c:pt idx="1">
                  <c:v>2005</c:v>
                </c:pt>
                <c:pt idx="2">
                  <c:v>2006</c:v>
                </c:pt>
                <c:pt idx="3">
                  <c:v>2007</c:v>
                </c:pt>
                <c:pt idx="4">
                  <c:v>2008</c:v>
                </c:pt>
                <c:pt idx="5">
                  <c:v>2009</c:v>
                </c:pt>
                <c:pt idx="6">
                  <c:v>2010</c:v>
                </c:pt>
                <c:pt idx="7">
                  <c:v>2011</c:v>
                </c:pt>
                <c:pt idx="8">
                  <c:v>2012</c:v>
                </c:pt>
                <c:pt idx="9">
                  <c:v>2013</c:v>
                </c:pt>
                <c:pt idx="10">
                  <c:v>2014</c:v>
                </c:pt>
                <c:pt idx="11">
                  <c:v>2015</c:v>
                </c:pt>
                <c:pt idx="12">
                  <c:v>2016</c:v>
                </c:pt>
                <c:pt idx="13">
                  <c:v>2017</c:v>
                </c:pt>
                <c:pt idx="14">
                  <c:v>2018</c:v>
                </c:pt>
                <c:pt idx="15">
                  <c:v>2019</c:v>
                </c:pt>
              </c:numCache>
            </c:numRef>
          </c:cat>
          <c:val>
            <c:numRef>
              <c:f>Sheet1!$B$2:$B$17</c:f>
              <c:numCache>
                <c:formatCode>General</c:formatCode>
                <c:ptCount val="16"/>
                <c:pt idx="0">
                  <c:v>8.5</c:v>
                </c:pt>
                <c:pt idx="1">
                  <c:v>7.3</c:v>
                </c:pt>
                <c:pt idx="2">
                  <c:v>7.9</c:v>
                </c:pt>
                <c:pt idx="3">
                  <c:v>8</c:v>
                </c:pt>
                <c:pt idx="4">
                  <c:v>8</c:v>
                </c:pt>
                <c:pt idx="5">
                  <c:v>7.2</c:v>
                </c:pt>
                <c:pt idx="6">
                  <c:v>6.7</c:v>
                </c:pt>
                <c:pt idx="7">
                  <c:v>6.7</c:v>
                </c:pt>
                <c:pt idx="8">
                  <c:v>6.3</c:v>
                </c:pt>
                <c:pt idx="9">
                  <c:v>6.6</c:v>
                </c:pt>
                <c:pt idx="10">
                  <c:v>6.5</c:v>
                </c:pt>
                <c:pt idx="11">
                  <c:v>6.7</c:v>
                </c:pt>
                <c:pt idx="12">
                  <c:v>6.5</c:v>
                </c:pt>
                <c:pt idx="13">
                  <c:v>6.5</c:v>
                </c:pt>
                <c:pt idx="14">
                  <c:v>6.08</c:v>
                </c:pt>
                <c:pt idx="15">
                  <c:v>5.9</c:v>
                </c:pt>
              </c:numCache>
            </c:numRef>
          </c:val>
          <c:smooth val="0"/>
          <c:extLst xmlns:c16r2="http://schemas.microsoft.com/office/drawing/2015/06/chart">
            <c:ext xmlns:c16="http://schemas.microsoft.com/office/drawing/2014/chart" uri="{C3380CC4-5D6E-409C-BE32-E72D297353CC}">
              <c16:uniqueId val="{00000000-608A-419C-87C0-7A30CA8C0B65}"/>
            </c:ext>
          </c:extLst>
        </c:ser>
        <c:ser>
          <c:idx val="1"/>
          <c:order val="1"/>
          <c:tx>
            <c:strRef>
              <c:f>Sheet1!$C$1</c:f>
              <c:strCache>
                <c:ptCount val="1"/>
                <c:pt idx="0">
                  <c:v>Garrett</c:v>
                </c:pt>
              </c:strCache>
            </c:strRef>
          </c:tx>
          <c:spPr>
            <a:ln>
              <a:solidFill>
                <a:schemeClr val="accent1">
                  <a:lumMod val="50000"/>
                </a:schemeClr>
              </a:solidFill>
            </a:ln>
          </c:spPr>
          <c:marker>
            <c:spPr>
              <a:solidFill>
                <a:schemeClr val="accent1">
                  <a:lumMod val="20000"/>
                  <a:lumOff val="80000"/>
                </a:schemeClr>
              </a:solidFill>
              <a:ln>
                <a:solidFill>
                  <a:schemeClr val="accent1">
                    <a:lumMod val="50000"/>
                  </a:schemeClr>
                </a:solidFill>
              </a:ln>
            </c:spPr>
          </c:marker>
          <c:cat>
            <c:numRef>
              <c:f>Sheet1!$A$2:$A$17</c:f>
              <c:numCache>
                <c:formatCode>General</c:formatCode>
                <c:ptCount val="16"/>
                <c:pt idx="0">
                  <c:v>2004</c:v>
                </c:pt>
                <c:pt idx="1">
                  <c:v>2005</c:v>
                </c:pt>
                <c:pt idx="2">
                  <c:v>2006</c:v>
                </c:pt>
                <c:pt idx="3">
                  <c:v>2007</c:v>
                </c:pt>
                <c:pt idx="4">
                  <c:v>2008</c:v>
                </c:pt>
                <c:pt idx="5">
                  <c:v>2009</c:v>
                </c:pt>
                <c:pt idx="6">
                  <c:v>2010</c:v>
                </c:pt>
                <c:pt idx="7">
                  <c:v>2011</c:v>
                </c:pt>
                <c:pt idx="8">
                  <c:v>2012</c:v>
                </c:pt>
                <c:pt idx="9">
                  <c:v>2013</c:v>
                </c:pt>
                <c:pt idx="10">
                  <c:v>2014</c:v>
                </c:pt>
                <c:pt idx="11">
                  <c:v>2015</c:v>
                </c:pt>
                <c:pt idx="12">
                  <c:v>2016</c:v>
                </c:pt>
                <c:pt idx="13">
                  <c:v>2017</c:v>
                </c:pt>
                <c:pt idx="14">
                  <c:v>2018</c:v>
                </c:pt>
                <c:pt idx="15">
                  <c:v>2019</c:v>
                </c:pt>
              </c:numCache>
            </c:numRef>
          </c:cat>
          <c:val>
            <c:numRef>
              <c:f>Sheet1!$C$2:$C$17</c:f>
              <c:numCache>
                <c:formatCode>General</c:formatCode>
                <c:ptCount val="16"/>
                <c:pt idx="0">
                  <c:v>6.4</c:v>
                </c:pt>
                <c:pt idx="1">
                  <c:v>3.2</c:v>
                </c:pt>
                <c:pt idx="2">
                  <c:v>0</c:v>
                </c:pt>
                <c:pt idx="3">
                  <c:v>0</c:v>
                </c:pt>
                <c:pt idx="4">
                  <c:v>10.8</c:v>
                </c:pt>
                <c:pt idx="5">
                  <c:v>0</c:v>
                </c:pt>
                <c:pt idx="6">
                  <c:v>10.8</c:v>
                </c:pt>
                <c:pt idx="7">
                  <c:v>3.5</c:v>
                </c:pt>
                <c:pt idx="8">
                  <c:v>0</c:v>
                </c:pt>
                <c:pt idx="9">
                  <c:v>9.9</c:v>
                </c:pt>
                <c:pt idx="10">
                  <c:v>14.1</c:v>
                </c:pt>
                <c:pt idx="11">
                  <c:v>13.6</c:v>
                </c:pt>
                <c:pt idx="12">
                  <c:v>3.22</c:v>
                </c:pt>
                <c:pt idx="13">
                  <c:v>7.57</c:v>
                </c:pt>
                <c:pt idx="14">
                  <c:v>3.6</c:v>
                </c:pt>
                <c:pt idx="15">
                  <c:v>7.58</c:v>
                </c:pt>
              </c:numCache>
            </c:numRef>
          </c:val>
          <c:smooth val="0"/>
          <c:extLst xmlns:c16r2="http://schemas.microsoft.com/office/drawing/2015/06/chart">
            <c:ext xmlns:c16="http://schemas.microsoft.com/office/drawing/2014/chart" uri="{C3380CC4-5D6E-409C-BE32-E72D297353CC}">
              <c16:uniqueId val="{00000001-608A-419C-87C0-7A30CA8C0B65}"/>
            </c:ext>
          </c:extLst>
        </c:ser>
        <c:dLbls>
          <c:showLegendKey val="0"/>
          <c:showVal val="0"/>
          <c:showCatName val="0"/>
          <c:showSerName val="0"/>
          <c:showPercent val="0"/>
          <c:showBubbleSize val="0"/>
        </c:dLbls>
        <c:marker val="1"/>
        <c:smooth val="0"/>
        <c:axId val="314403776"/>
        <c:axId val="314406128"/>
      </c:lineChart>
      <c:catAx>
        <c:axId val="314403776"/>
        <c:scaling>
          <c:orientation val="minMax"/>
        </c:scaling>
        <c:delete val="0"/>
        <c:axPos val="b"/>
        <c:numFmt formatCode="General" sourceLinked="1"/>
        <c:majorTickMark val="out"/>
        <c:minorTickMark val="none"/>
        <c:tickLblPos val="nextTo"/>
        <c:txPr>
          <a:bodyPr/>
          <a:lstStyle/>
          <a:p>
            <a:pPr>
              <a:defRPr sz="1310" b="0" cap="none" spc="0" baseline="0">
                <a:ln w="0"/>
                <a:solidFill>
                  <a:schemeClr val="tx1"/>
                </a:solidFill>
                <a:effectLst>
                  <a:outerShdw blurRad="38100" dist="19050" dir="2700000" algn="tl" rotWithShape="0">
                    <a:schemeClr val="dk1">
                      <a:alpha val="40000"/>
                    </a:schemeClr>
                  </a:outerShdw>
                </a:effectLst>
              </a:defRPr>
            </a:pPr>
            <a:endParaRPr lang="en-US"/>
          </a:p>
        </c:txPr>
        <c:crossAx val="314406128"/>
        <c:crosses val="autoZero"/>
        <c:auto val="1"/>
        <c:lblAlgn val="ctr"/>
        <c:lblOffset val="100"/>
        <c:noMultiLvlLbl val="0"/>
      </c:catAx>
      <c:valAx>
        <c:axId val="314406128"/>
        <c:scaling>
          <c:orientation val="minMax"/>
        </c:scaling>
        <c:delete val="0"/>
        <c:axPos val="l"/>
        <c:majorGridlines/>
        <c:numFmt formatCode="General" sourceLinked="1"/>
        <c:majorTickMark val="out"/>
        <c:minorTickMark val="none"/>
        <c:tickLblPos val="nextTo"/>
        <c:txPr>
          <a:bodyPr/>
          <a:lstStyle/>
          <a:p>
            <a:pPr>
              <a:defRPr b="0" cap="none" spc="0">
                <a:ln w="0"/>
                <a:solidFill>
                  <a:schemeClr val="tx1"/>
                </a:solidFill>
                <a:effectLst>
                  <a:outerShdw blurRad="38100" dist="19050" dir="2700000" algn="tl" rotWithShape="0">
                    <a:schemeClr val="dk1">
                      <a:alpha val="40000"/>
                    </a:schemeClr>
                  </a:outerShdw>
                </a:effectLst>
              </a:defRPr>
            </a:pPr>
            <a:endParaRPr lang="en-US"/>
          </a:p>
        </c:txPr>
        <c:crossAx val="314403776"/>
        <c:crosses val="autoZero"/>
        <c:crossBetween val="between"/>
      </c:valAx>
    </c:plotArea>
    <c:legend>
      <c:legendPos val="l"/>
      <c:layout>
        <c:manualLayout>
          <c:xMode val="edge"/>
          <c:yMode val="edge"/>
          <c:x val="6.0535661925093152E-2"/>
          <c:y val="4.1871921182266007E-2"/>
          <c:w val="0.11742237199163665"/>
          <c:h val="9.1757883712811766E-2"/>
        </c:manualLayout>
      </c:layout>
      <c:overlay val="1"/>
      <c:txPr>
        <a:bodyPr/>
        <a:lstStyle/>
        <a:p>
          <a:pPr>
            <a:defRPr b="0" cap="none" spc="0">
              <a:ln w="0"/>
              <a:solidFill>
                <a:schemeClr val="tx1"/>
              </a:solidFill>
              <a:effectLst>
                <a:outerShdw blurRad="38100" dist="19050" dir="2700000" algn="tl" rotWithShape="0">
                  <a:schemeClr val="dk1">
                    <a:alpha val="40000"/>
                  </a:schemeClr>
                </a:outerShdw>
              </a:effectLst>
            </a:defRPr>
          </a:pPr>
          <a:endParaRPr lang="en-US"/>
        </a:p>
      </c:txPr>
    </c:legend>
    <c:plotVisOnly val="1"/>
    <c:dispBlanksAs val="zero"/>
    <c:showDLblsOverMax val="0"/>
  </c:chart>
  <c:txPr>
    <a:bodyPr/>
    <a:lstStyle/>
    <a:p>
      <a:pPr>
        <a:defRPr lang="en-US" sz="1500" kern="1200" dirty="0" smtClean="0">
          <a:solidFill>
            <a:schemeClr val="tx1"/>
          </a:solidFill>
          <a:latin typeface="+mj-lt"/>
          <a:ea typeface="+mn-ea"/>
          <a:cs typeface="+mn-cs"/>
        </a:defRPr>
      </a:pPr>
      <a:endParaRPr lang="en-US"/>
    </a:p>
  </c:txPr>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934733158355206"/>
          <c:y val="2.6481111778296075E-2"/>
          <c:w val="0.83843044619422569"/>
          <c:h val="0.79666613412008547"/>
        </c:manualLayout>
      </c:layout>
      <c:lineChart>
        <c:grouping val="standard"/>
        <c:varyColors val="0"/>
        <c:ser>
          <c:idx val="0"/>
          <c:order val="0"/>
          <c:tx>
            <c:strRef>
              <c:f>Sheet1!$B$1</c:f>
              <c:strCache>
                <c:ptCount val="1"/>
                <c:pt idx="0">
                  <c:v>Maryland</c:v>
                </c:pt>
              </c:strCache>
            </c:strRef>
          </c:tx>
          <c:spPr>
            <a:ln>
              <a:solidFill>
                <a:srgbClr val="C00000"/>
              </a:solidFill>
            </a:ln>
          </c:spPr>
          <c:marker>
            <c:spPr>
              <a:solidFill>
                <a:schemeClr val="accent4">
                  <a:lumMod val="40000"/>
                  <a:lumOff val="60000"/>
                </a:schemeClr>
              </a:solidFill>
              <a:ln>
                <a:solidFill>
                  <a:srgbClr val="C00000"/>
                </a:solidFill>
              </a:ln>
            </c:spPr>
          </c:marker>
          <c:cat>
            <c:numRef>
              <c:f>Sheet1!$A$2:$A$22</c:f>
              <c:numCache>
                <c:formatCode>General</c:formatCode>
                <c:ptCount val="21"/>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2014</c:v>
                </c:pt>
                <c:pt idx="16">
                  <c:v>2015</c:v>
                </c:pt>
                <c:pt idx="17">
                  <c:v>2016</c:v>
                </c:pt>
                <c:pt idx="18">
                  <c:v>2017</c:v>
                </c:pt>
                <c:pt idx="19">
                  <c:v>2018</c:v>
                </c:pt>
                <c:pt idx="20">
                  <c:v>2019</c:v>
                </c:pt>
              </c:numCache>
            </c:numRef>
          </c:cat>
          <c:val>
            <c:numRef>
              <c:f>Sheet1!$B$2:$B$22</c:f>
              <c:numCache>
                <c:formatCode>General</c:formatCode>
                <c:ptCount val="21"/>
                <c:pt idx="0">
                  <c:v>25.8</c:v>
                </c:pt>
                <c:pt idx="1">
                  <c:v>24.7</c:v>
                </c:pt>
                <c:pt idx="2">
                  <c:v>23.2</c:v>
                </c:pt>
                <c:pt idx="3">
                  <c:v>21</c:v>
                </c:pt>
                <c:pt idx="4">
                  <c:v>20</c:v>
                </c:pt>
                <c:pt idx="5">
                  <c:v>18.3</c:v>
                </c:pt>
                <c:pt idx="6">
                  <c:v>18.100000000000001</c:v>
                </c:pt>
                <c:pt idx="7">
                  <c:v>17.100000000000001</c:v>
                </c:pt>
                <c:pt idx="8">
                  <c:v>18</c:v>
                </c:pt>
                <c:pt idx="9">
                  <c:v>18.100000000000001</c:v>
                </c:pt>
                <c:pt idx="10">
                  <c:v>17.3</c:v>
                </c:pt>
                <c:pt idx="11">
                  <c:v>16.3</c:v>
                </c:pt>
                <c:pt idx="12">
                  <c:v>13.5</c:v>
                </c:pt>
                <c:pt idx="13">
                  <c:v>12.1</c:v>
                </c:pt>
                <c:pt idx="14">
                  <c:v>10.5</c:v>
                </c:pt>
                <c:pt idx="15">
                  <c:v>13</c:v>
                </c:pt>
                <c:pt idx="16">
                  <c:v>12.8</c:v>
                </c:pt>
                <c:pt idx="17">
                  <c:v>11.2</c:v>
                </c:pt>
                <c:pt idx="18">
                  <c:v>9.9</c:v>
                </c:pt>
                <c:pt idx="19">
                  <c:v>9.4</c:v>
                </c:pt>
                <c:pt idx="20">
                  <c:v>9.4</c:v>
                </c:pt>
              </c:numCache>
            </c:numRef>
          </c:val>
          <c:smooth val="0"/>
          <c:extLst xmlns:c16r2="http://schemas.microsoft.com/office/drawing/2015/06/chart">
            <c:ext xmlns:c16="http://schemas.microsoft.com/office/drawing/2014/chart" uri="{C3380CC4-5D6E-409C-BE32-E72D297353CC}">
              <c16:uniqueId val="{00000000-5AAC-4A40-B3FC-CB42CE7DC183}"/>
            </c:ext>
          </c:extLst>
        </c:ser>
        <c:ser>
          <c:idx val="1"/>
          <c:order val="1"/>
          <c:tx>
            <c:strRef>
              <c:f>Sheet1!$C$1</c:f>
              <c:strCache>
                <c:ptCount val="1"/>
                <c:pt idx="0">
                  <c:v>Garrett</c:v>
                </c:pt>
              </c:strCache>
            </c:strRef>
          </c:tx>
          <c:spPr>
            <a:ln>
              <a:solidFill>
                <a:schemeClr val="accent1">
                  <a:lumMod val="75000"/>
                </a:schemeClr>
              </a:solidFill>
            </a:ln>
          </c:spPr>
          <c:marker>
            <c:spPr>
              <a:solidFill>
                <a:schemeClr val="accent1">
                  <a:lumMod val="20000"/>
                  <a:lumOff val="80000"/>
                </a:schemeClr>
              </a:solidFill>
              <a:ln>
                <a:solidFill>
                  <a:schemeClr val="accent1">
                    <a:lumMod val="75000"/>
                  </a:schemeClr>
                </a:solidFill>
              </a:ln>
            </c:spPr>
          </c:marker>
          <c:cat>
            <c:numRef>
              <c:f>Sheet1!$A$2:$A$22</c:f>
              <c:numCache>
                <c:formatCode>General</c:formatCode>
                <c:ptCount val="21"/>
                <c:pt idx="0">
                  <c:v>1998</c:v>
                </c:pt>
                <c:pt idx="1">
                  <c:v>1999</c:v>
                </c:pt>
                <c:pt idx="2">
                  <c:v>2000</c:v>
                </c:pt>
                <c:pt idx="3">
                  <c:v>2001</c:v>
                </c:pt>
                <c:pt idx="4">
                  <c:v>2002</c:v>
                </c:pt>
                <c:pt idx="5">
                  <c:v>2003</c:v>
                </c:pt>
                <c:pt idx="6">
                  <c:v>2004</c:v>
                </c:pt>
                <c:pt idx="7">
                  <c:v>2005</c:v>
                </c:pt>
                <c:pt idx="8">
                  <c:v>2006</c:v>
                </c:pt>
                <c:pt idx="9">
                  <c:v>2007</c:v>
                </c:pt>
                <c:pt idx="10">
                  <c:v>2008</c:v>
                </c:pt>
                <c:pt idx="11">
                  <c:v>2009</c:v>
                </c:pt>
                <c:pt idx="12">
                  <c:v>2010</c:v>
                </c:pt>
                <c:pt idx="13">
                  <c:v>2011</c:v>
                </c:pt>
                <c:pt idx="14">
                  <c:v>2012</c:v>
                </c:pt>
                <c:pt idx="15">
                  <c:v>2014</c:v>
                </c:pt>
                <c:pt idx="16">
                  <c:v>2015</c:v>
                </c:pt>
                <c:pt idx="17">
                  <c:v>2016</c:v>
                </c:pt>
                <c:pt idx="18">
                  <c:v>2017</c:v>
                </c:pt>
                <c:pt idx="19">
                  <c:v>2018</c:v>
                </c:pt>
                <c:pt idx="20">
                  <c:v>2019</c:v>
                </c:pt>
              </c:numCache>
            </c:numRef>
          </c:cat>
          <c:val>
            <c:numRef>
              <c:f>Sheet1!$C$2:$C$22</c:f>
              <c:numCache>
                <c:formatCode>General</c:formatCode>
                <c:ptCount val="21"/>
                <c:pt idx="0">
                  <c:v>32.799999999999997</c:v>
                </c:pt>
                <c:pt idx="1">
                  <c:v>24.9</c:v>
                </c:pt>
                <c:pt idx="2">
                  <c:v>21.6</c:v>
                </c:pt>
                <c:pt idx="3">
                  <c:v>16.600000000000001</c:v>
                </c:pt>
                <c:pt idx="4">
                  <c:v>13.8</c:v>
                </c:pt>
                <c:pt idx="5">
                  <c:v>10.9</c:v>
                </c:pt>
                <c:pt idx="6">
                  <c:v>18.100000000000001</c:v>
                </c:pt>
                <c:pt idx="7">
                  <c:v>11.4</c:v>
                </c:pt>
                <c:pt idx="8">
                  <c:v>16.399999999999999</c:v>
                </c:pt>
                <c:pt idx="9">
                  <c:v>14.2</c:v>
                </c:pt>
                <c:pt idx="10">
                  <c:v>6.4</c:v>
                </c:pt>
                <c:pt idx="11">
                  <c:v>18.399999999999999</c:v>
                </c:pt>
                <c:pt idx="12">
                  <c:v>7.6</c:v>
                </c:pt>
                <c:pt idx="13">
                  <c:v>12.5</c:v>
                </c:pt>
                <c:pt idx="14">
                  <c:v>16.600000000000001</c:v>
                </c:pt>
                <c:pt idx="15">
                  <c:v>21.1</c:v>
                </c:pt>
                <c:pt idx="16">
                  <c:v>34</c:v>
                </c:pt>
                <c:pt idx="17">
                  <c:v>22.5</c:v>
                </c:pt>
                <c:pt idx="18">
                  <c:v>0</c:v>
                </c:pt>
                <c:pt idx="19">
                  <c:v>7.3</c:v>
                </c:pt>
                <c:pt idx="20">
                  <c:v>18.899999999999999</c:v>
                </c:pt>
              </c:numCache>
            </c:numRef>
          </c:val>
          <c:smooth val="0"/>
          <c:extLst xmlns:c16r2="http://schemas.microsoft.com/office/drawing/2015/06/chart">
            <c:ext xmlns:c16="http://schemas.microsoft.com/office/drawing/2014/chart" uri="{C3380CC4-5D6E-409C-BE32-E72D297353CC}">
              <c16:uniqueId val="{00000001-5AAC-4A40-B3FC-CB42CE7DC183}"/>
            </c:ext>
          </c:extLst>
        </c:ser>
        <c:dLbls>
          <c:showLegendKey val="0"/>
          <c:showVal val="0"/>
          <c:showCatName val="0"/>
          <c:showSerName val="0"/>
          <c:showPercent val="0"/>
          <c:showBubbleSize val="0"/>
        </c:dLbls>
        <c:marker val="1"/>
        <c:smooth val="0"/>
        <c:axId val="314402208"/>
        <c:axId val="314402600"/>
      </c:lineChart>
      <c:catAx>
        <c:axId val="314402208"/>
        <c:scaling>
          <c:orientation val="minMax"/>
        </c:scaling>
        <c:delete val="0"/>
        <c:axPos val="b"/>
        <c:numFmt formatCode="General" sourceLinked="1"/>
        <c:majorTickMark val="none"/>
        <c:minorTickMark val="none"/>
        <c:tickLblPos val="nextTo"/>
        <c:crossAx val="314402600"/>
        <c:crosses val="autoZero"/>
        <c:auto val="1"/>
        <c:lblAlgn val="ctr"/>
        <c:lblOffset val="100"/>
        <c:noMultiLvlLbl val="0"/>
      </c:catAx>
      <c:valAx>
        <c:axId val="314402600"/>
        <c:scaling>
          <c:orientation val="minMax"/>
        </c:scaling>
        <c:delete val="0"/>
        <c:axPos val="l"/>
        <c:majorGridlines/>
        <c:numFmt formatCode="General" sourceLinked="1"/>
        <c:majorTickMark val="none"/>
        <c:minorTickMark val="none"/>
        <c:tickLblPos val="nextTo"/>
        <c:txPr>
          <a:bodyPr/>
          <a:lstStyle/>
          <a:p>
            <a:pPr>
              <a:defRPr b="0" cap="none" spc="0">
                <a:ln w="0"/>
                <a:solidFill>
                  <a:schemeClr val="tx1"/>
                </a:solidFill>
                <a:effectLst>
                  <a:outerShdw blurRad="38100" dist="19050" dir="2700000" algn="tl" rotWithShape="0">
                    <a:schemeClr val="dk1">
                      <a:alpha val="40000"/>
                    </a:schemeClr>
                  </a:outerShdw>
                </a:effectLst>
              </a:defRPr>
            </a:pPr>
            <a:endParaRPr lang="en-US"/>
          </a:p>
        </c:txPr>
        <c:crossAx val="314402208"/>
        <c:crosses val="autoZero"/>
        <c:crossBetween val="between"/>
      </c:valAx>
      <c:dTable>
        <c:showHorzBorder val="1"/>
        <c:showVertBorder val="1"/>
        <c:showOutline val="1"/>
        <c:showKeys val="1"/>
        <c:txPr>
          <a:bodyPr/>
          <a:lstStyle/>
          <a:p>
            <a:pPr rtl="0">
              <a:defRPr sz="1400" b="0" cap="none" spc="0" baseline="0">
                <a:ln w="0"/>
                <a:solidFill>
                  <a:schemeClr val="tx1"/>
                </a:solidFill>
                <a:effectLst>
                  <a:outerShdw blurRad="38100" dist="19050" dir="2700000" algn="tl" rotWithShape="0">
                    <a:schemeClr val="dk1">
                      <a:alpha val="40000"/>
                    </a:schemeClr>
                  </a:outerShdw>
                </a:effectLst>
              </a:defRPr>
            </a:pPr>
            <a:endParaRPr lang="en-US"/>
          </a:p>
        </c:txPr>
      </c:dTable>
    </c:plotArea>
    <c:legend>
      <c:legendPos val="r"/>
      <c:layout>
        <c:manualLayout>
          <c:xMode val="edge"/>
          <c:yMode val="edge"/>
          <c:x val="0.47333582055753981"/>
          <c:y val="4.9562365992942475E-2"/>
          <c:w val="0.22245833333333345"/>
          <c:h val="0.26284883587616581"/>
        </c:manualLayout>
      </c:layout>
      <c:overlay val="1"/>
      <c:txPr>
        <a:bodyPr/>
        <a:lstStyle/>
        <a:p>
          <a:pPr>
            <a:defRPr b="0" cap="none" spc="0">
              <a:ln w="0"/>
              <a:solidFill>
                <a:schemeClr val="tx1"/>
              </a:solidFill>
              <a:effectLst>
                <a:outerShdw blurRad="38100" dist="19050" dir="2700000" algn="tl" rotWithShape="0">
                  <a:schemeClr val="dk1">
                    <a:alpha val="40000"/>
                  </a:schemeClr>
                </a:outerShdw>
              </a:effectLst>
            </a:defRPr>
          </a:pPr>
          <a:endParaRPr lang="en-US"/>
        </a:p>
      </c:txPr>
    </c:legend>
    <c:plotVisOnly val="1"/>
    <c:dispBlanksAs val="gap"/>
    <c:showDLblsOverMax val="0"/>
  </c:chart>
  <c:txPr>
    <a:bodyPr/>
    <a:lstStyle/>
    <a:p>
      <a:pPr>
        <a:defRPr sz="1800"/>
      </a:pPr>
      <a:endParaRPr lang="en-US"/>
    </a:p>
  </c:txPr>
  <c:externalData r:id="rId1">
    <c:autoUpdate val="0"/>
  </c:externalData>
  <c:userShapes r:id="rId2"/>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2520921297881242E-2"/>
          <c:y val="2.3349139965684117E-2"/>
          <c:w val="0.95419405454752937"/>
          <c:h val="0.74516826778338063"/>
        </c:manualLayout>
      </c:layout>
      <c:barChart>
        <c:barDir val="col"/>
        <c:grouping val="clustered"/>
        <c:varyColors val="0"/>
        <c:ser>
          <c:idx val="0"/>
          <c:order val="0"/>
          <c:tx>
            <c:strRef>
              <c:f>Sheet1!$B$1</c:f>
              <c:strCache>
                <c:ptCount val="1"/>
                <c:pt idx="0">
                  <c:v>Series 1</c:v>
                </c:pt>
              </c:strCache>
            </c:strRef>
          </c:tx>
          <c:spPr>
            <a:gradFill>
              <a:gsLst>
                <a:gs pos="0">
                  <a:schemeClr val="accent1"/>
                </a:gs>
                <a:gs pos="100000">
                  <a:schemeClr val="accent1">
                    <a:lumMod val="84000"/>
                  </a:schemeClr>
                </a:gs>
              </a:gsLst>
              <a:lin ang="5400000" scaled="1"/>
            </a:gradFill>
            <a:ln>
              <a:noFill/>
            </a:ln>
            <a:effectLst>
              <a:outerShdw blurRad="76200" dir="18900000" sy="23000" kx="-1200000" algn="bl" rotWithShape="0">
                <a:prstClr val="black">
                  <a:alpha val="20000"/>
                </a:prstClr>
              </a:outerShdw>
            </a:effectLst>
          </c:spPr>
          <c:invertIfNegative val="0"/>
          <c:dPt>
            <c:idx val="0"/>
            <c:invertIfNegative val="0"/>
            <c:bubble3D val="0"/>
            <c:spPr>
              <a:solidFill>
                <a:schemeClr val="accent2">
                  <a:lumMod val="75000"/>
                </a:schemeClr>
              </a:solidFill>
              <a:ln>
                <a:noFill/>
              </a:ln>
              <a:effectLst>
                <a:outerShdw blurRad="76200" dir="18900000" sy="23000" kx="-1200000" algn="bl" rotWithShape="0">
                  <a:prstClr val="black">
                    <a:alpha val="20000"/>
                  </a:prstClr>
                </a:outerShdw>
              </a:effectLst>
            </c:spPr>
            <c:extLst xmlns:c16r2="http://schemas.microsoft.com/office/drawing/2015/06/chart">
              <c:ext xmlns:c16="http://schemas.microsoft.com/office/drawing/2014/chart" uri="{C3380CC4-5D6E-409C-BE32-E72D297353CC}">
                <c16:uniqueId val="{00000004-9599-44C0-A306-615E57CDED3A}"/>
              </c:ext>
            </c:extLst>
          </c:dPt>
          <c:dPt>
            <c:idx val="20"/>
            <c:invertIfNegative val="0"/>
            <c:bubble3D val="0"/>
            <c:spPr>
              <a:solidFill>
                <a:schemeClr val="accent6">
                  <a:lumMod val="75000"/>
                </a:schemeClr>
              </a:solidFill>
              <a:ln>
                <a:noFill/>
              </a:ln>
              <a:effectLst>
                <a:outerShdw blurRad="76200" dir="18900000" sy="23000" kx="-1200000" algn="bl" rotWithShape="0">
                  <a:prstClr val="black">
                    <a:alpha val="20000"/>
                  </a:prstClr>
                </a:outerShdw>
              </a:effectLst>
            </c:spPr>
            <c:extLst xmlns:c16r2="http://schemas.microsoft.com/office/drawing/2015/06/chart">
              <c:ext xmlns:c16="http://schemas.microsoft.com/office/drawing/2014/chart" uri="{C3380CC4-5D6E-409C-BE32-E72D297353CC}">
                <c16:uniqueId val="{00000003-BBA7-4EAC-B891-E21D79384E6E}"/>
              </c:ext>
            </c:extLst>
          </c:dPt>
          <c:dLbls>
            <c:spPr>
              <a:noFill/>
              <a:ln>
                <a:noFill/>
              </a:ln>
              <a:effectLst/>
            </c:spPr>
            <c:txPr>
              <a:bodyPr rot="0" spcFirstLastPara="1" vertOverflow="ellipsis" vert="horz" wrap="square" lIns="38100" tIns="19050" rIns="38100" bIns="19050" anchor="ctr" anchorCtr="1">
                <a:spAutoFit/>
              </a:bodyPr>
              <a:lstStyle/>
              <a:p>
                <a:pPr>
                  <a:defRPr sz="1330" b="1" i="0" u="none" strike="noStrike" kern="1200" baseline="0">
                    <a:solidFill>
                      <a:schemeClr val="lt1"/>
                    </a:solidFill>
                    <a:effectLst>
                      <a:outerShdw blurRad="38100" dist="38100" dir="2700000" algn="tl">
                        <a:srgbClr val="000000">
                          <a:alpha val="43137"/>
                        </a:srgbClr>
                      </a:outerShdw>
                    </a:effectLst>
                    <a:latin typeface="+mn-lt"/>
                    <a:ea typeface="+mn-ea"/>
                    <a:cs typeface="+mn-cs"/>
                  </a:defRPr>
                </a:pPr>
                <a:endParaRPr lang="en-US"/>
              </a:p>
            </c:txPr>
            <c:dLblPos val="in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errBars>
            <c:errBarType val="both"/>
            <c:errValType val="stdErr"/>
            <c:noEndCap val="0"/>
            <c:spPr>
              <a:noFill/>
              <a:ln w="9525">
                <a:solidFill>
                  <a:schemeClr val="dk1">
                    <a:lumMod val="50000"/>
                    <a:lumOff val="50000"/>
                  </a:schemeClr>
                </a:solidFill>
                <a:round/>
              </a:ln>
              <a:effectLst/>
            </c:spPr>
          </c:errBars>
          <c:cat>
            <c:strRef>
              <c:f>Sheet1!$A$2:$A$25</c:f>
              <c:strCache>
                <c:ptCount val="24"/>
                <c:pt idx="0">
                  <c:v>Maryland</c:v>
                </c:pt>
                <c:pt idx="1">
                  <c:v>Howard</c:v>
                </c:pt>
                <c:pt idx="2">
                  <c:v>Montgomery</c:v>
                </c:pt>
                <c:pt idx="3">
                  <c:v>Carroll</c:v>
                </c:pt>
                <c:pt idx="4">
                  <c:v>Frederick</c:v>
                </c:pt>
                <c:pt idx="5">
                  <c:v>Queen Anne's</c:v>
                </c:pt>
                <c:pt idx="6">
                  <c:v>Calvert</c:v>
                </c:pt>
                <c:pt idx="7">
                  <c:v>Harford</c:v>
                </c:pt>
                <c:pt idx="8">
                  <c:v>Anne Arundel</c:v>
                </c:pt>
                <c:pt idx="9">
                  <c:v>Cecil</c:v>
                </c:pt>
                <c:pt idx="10">
                  <c:v>Baltimore Cty.</c:v>
                </c:pt>
                <c:pt idx="11">
                  <c:v>Worcester</c:v>
                </c:pt>
                <c:pt idx="12">
                  <c:v>St. Mary's </c:v>
                </c:pt>
                <c:pt idx="13">
                  <c:v>Charles</c:v>
                </c:pt>
                <c:pt idx="14">
                  <c:v>Washington</c:v>
                </c:pt>
                <c:pt idx="15">
                  <c:v>Talbot</c:v>
                </c:pt>
                <c:pt idx="16">
                  <c:v>Caroline</c:v>
                </c:pt>
                <c:pt idx="17">
                  <c:v>Prince Georges</c:v>
                </c:pt>
                <c:pt idx="18">
                  <c:v>Kent</c:v>
                </c:pt>
                <c:pt idx="19">
                  <c:v>Allegany</c:v>
                </c:pt>
                <c:pt idx="20">
                  <c:v>Garrett</c:v>
                </c:pt>
                <c:pt idx="21">
                  <c:v>Wicomico</c:v>
                </c:pt>
                <c:pt idx="22">
                  <c:v>Dorchester</c:v>
                </c:pt>
                <c:pt idx="23">
                  <c:v>Somerset</c:v>
                </c:pt>
              </c:strCache>
            </c:strRef>
          </c:cat>
          <c:val>
            <c:numRef>
              <c:f>Sheet1!$B$2:$B$25</c:f>
              <c:numCache>
                <c:formatCode>General</c:formatCode>
                <c:ptCount val="24"/>
                <c:pt idx="0">
                  <c:v>12.8</c:v>
                </c:pt>
                <c:pt idx="1">
                  <c:v>7.4</c:v>
                </c:pt>
                <c:pt idx="2">
                  <c:v>8.6</c:v>
                </c:pt>
                <c:pt idx="3">
                  <c:v>9.5</c:v>
                </c:pt>
                <c:pt idx="4">
                  <c:v>9.9</c:v>
                </c:pt>
                <c:pt idx="5">
                  <c:v>10.3</c:v>
                </c:pt>
                <c:pt idx="6">
                  <c:v>11.5</c:v>
                </c:pt>
                <c:pt idx="7">
                  <c:v>11.5</c:v>
                </c:pt>
                <c:pt idx="8">
                  <c:v>12.5</c:v>
                </c:pt>
                <c:pt idx="9">
                  <c:v>12.8</c:v>
                </c:pt>
                <c:pt idx="10">
                  <c:v>13.2</c:v>
                </c:pt>
                <c:pt idx="11">
                  <c:v>13.4</c:v>
                </c:pt>
                <c:pt idx="12">
                  <c:v>14</c:v>
                </c:pt>
                <c:pt idx="13">
                  <c:v>14.6</c:v>
                </c:pt>
                <c:pt idx="14">
                  <c:v>15</c:v>
                </c:pt>
                <c:pt idx="15">
                  <c:v>15.6</c:v>
                </c:pt>
                <c:pt idx="16">
                  <c:v>16</c:v>
                </c:pt>
                <c:pt idx="17">
                  <c:v>16.8</c:v>
                </c:pt>
                <c:pt idx="18">
                  <c:v>17.8</c:v>
                </c:pt>
                <c:pt idx="19">
                  <c:v>18.2</c:v>
                </c:pt>
                <c:pt idx="20">
                  <c:v>18.3</c:v>
                </c:pt>
                <c:pt idx="21">
                  <c:v>18.5</c:v>
                </c:pt>
                <c:pt idx="22">
                  <c:v>20.3</c:v>
                </c:pt>
                <c:pt idx="23">
                  <c:v>20.6</c:v>
                </c:pt>
              </c:numCache>
            </c:numRef>
          </c:val>
          <c:extLst xmlns:c16r2="http://schemas.microsoft.com/office/drawing/2015/06/chart">
            <c:ext xmlns:c16="http://schemas.microsoft.com/office/drawing/2014/chart" uri="{C3380CC4-5D6E-409C-BE32-E72D297353CC}">
              <c16:uniqueId val="{00000000-9599-44C0-A306-615E57CDED3A}"/>
            </c:ext>
          </c:extLst>
        </c:ser>
        <c:dLbls>
          <c:dLblPos val="inEnd"/>
          <c:showLegendKey val="0"/>
          <c:showVal val="1"/>
          <c:showCatName val="0"/>
          <c:showSerName val="0"/>
          <c:showPercent val="0"/>
          <c:showBubbleSize val="0"/>
        </c:dLbls>
        <c:gapWidth val="41"/>
        <c:axId val="223281800"/>
        <c:axId val="223284936"/>
      </c:barChart>
      <c:catAx>
        <c:axId val="223281800"/>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effectLst/>
                <a:latin typeface="+mn-lt"/>
                <a:ea typeface="+mn-ea"/>
                <a:cs typeface="+mn-cs"/>
              </a:defRPr>
            </a:pPr>
            <a:endParaRPr lang="en-US"/>
          </a:p>
        </c:txPr>
        <c:crossAx val="223284936"/>
        <c:crosses val="autoZero"/>
        <c:auto val="1"/>
        <c:lblAlgn val="ctr"/>
        <c:lblOffset val="100"/>
        <c:noMultiLvlLbl val="0"/>
      </c:catAx>
      <c:valAx>
        <c:axId val="223284936"/>
        <c:scaling>
          <c:orientation val="minMax"/>
        </c:scaling>
        <c:delete val="1"/>
        <c:axPos val="l"/>
        <c:numFmt formatCode="General" sourceLinked="1"/>
        <c:majorTickMark val="none"/>
        <c:minorTickMark val="none"/>
        <c:tickLblPos val="nextTo"/>
        <c:crossAx val="223281800"/>
        <c:crosses val="autoZero"/>
        <c:crossBetween val="between"/>
      </c:valAx>
      <c:spPr>
        <a:noFill/>
        <a:ln>
          <a:noFill/>
        </a:ln>
        <a:effectLst/>
      </c:spPr>
    </c:plotArea>
    <c:plotVisOnly val="1"/>
    <c:dispBlanksAs val="gap"/>
    <c:showDLblsOverMax val="0"/>
  </c:chart>
  <c: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sz="1200" dirty="0"/>
              <a:t>MD – 2016- 13%</a:t>
            </a:r>
          </a:p>
          <a:p>
            <a:pPr>
              <a:defRPr/>
            </a:pPr>
            <a:r>
              <a:rPr lang="en-US" sz="1200" dirty="0"/>
              <a:t>        2019-</a:t>
            </a:r>
            <a:r>
              <a:rPr lang="en-US" sz="1200" baseline="0" dirty="0"/>
              <a:t> 20.2%</a:t>
            </a:r>
            <a:endParaRPr lang="en-US" sz="1200" dirty="0"/>
          </a:p>
        </c:rich>
      </c:tx>
      <c:layout>
        <c:manualLayout>
          <c:xMode val="edge"/>
          <c:yMode val="edge"/>
          <c:x val="4.3621183559462581E-2"/>
          <c:y val="0"/>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7.2081224221972259E-2"/>
          <c:y val="0.16204826393736643"/>
          <c:w val="0.90245020153730782"/>
          <c:h val="0.57185661002900956"/>
        </c:manualLayout>
      </c:layout>
      <c:barChart>
        <c:barDir val="col"/>
        <c:grouping val="clustered"/>
        <c:varyColors val="0"/>
        <c:ser>
          <c:idx val="0"/>
          <c:order val="0"/>
          <c:tx>
            <c:strRef>
              <c:f>Sheet1!$B$1</c:f>
              <c:strCache>
                <c:ptCount val="1"/>
                <c:pt idx="0">
                  <c:v>2016</c:v>
                </c:pt>
              </c:strCache>
            </c:strRef>
          </c:tx>
          <c:spPr>
            <a:solidFill>
              <a:schemeClr val="accent2">
                <a:lumMod val="60000"/>
                <a:lumOff val="40000"/>
              </a:schemeClr>
            </a:solidFill>
            <a:ln>
              <a:noFill/>
            </a:ln>
            <a:effectLst/>
          </c:spPr>
          <c:invertIfNegative val="0"/>
          <c:dPt>
            <c:idx val="10"/>
            <c:invertIfNegative val="0"/>
            <c:bubble3D val="0"/>
            <c:spPr>
              <a:solidFill>
                <a:schemeClr val="accent2">
                  <a:lumMod val="20000"/>
                  <a:lumOff val="80000"/>
                </a:schemeClr>
              </a:solidFill>
              <a:ln>
                <a:noFill/>
              </a:ln>
              <a:effectLst/>
            </c:spPr>
            <c:extLst xmlns:c16r2="http://schemas.microsoft.com/office/drawing/2015/06/chart">
              <c:ext xmlns:c16="http://schemas.microsoft.com/office/drawing/2014/chart" uri="{C3380CC4-5D6E-409C-BE32-E72D297353CC}">
                <c16:uniqueId val="{00000001-76E3-498A-BE4C-226B5E24AD6B}"/>
              </c:ext>
            </c:extLst>
          </c:dPt>
          <c:dLbls>
            <c:dLbl>
              <c:idx val="10"/>
              <c:layout>
                <c:manualLayout>
                  <c:x val="1.6097326337857404E-2"/>
                  <c:y val="5.4381370618522329E-2"/>
                </c:manualLayout>
              </c:layout>
              <c:tx>
                <c:rich>
                  <a:bodyPr/>
                  <a:lstStyle/>
                  <a:p>
                    <a:r>
                      <a:rPr lang="en-US" dirty="0"/>
                      <a:t>20.2%</a:t>
                    </a:r>
                  </a:p>
                </c:rich>
              </c:tx>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76E3-498A-BE4C-226B5E24AD6B}"/>
                </c:ex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15:showLeaderLines val="0"/>
              </c:ext>
            </c:extLst>
          </c:dLbls>
          <c:cat>
            <c:strRef>
              <c:f>Sheet1!$A$2:$A$24</c:f>
              <c:strCache>
                <c:ptCount val="23"/>
                <c:pt idx="0">
                  <c:v>Allegany</c:v>
                </c:pt>
                <c:pt idx="1">
                  <c:v>Anne Arundel</c:v>
                </c:pt>
                <c:pt idx="2">
                  <c:v>Baltimore Co.</c:v>
                </c:pt>
                <c:pt idx="3">
                  <c:v>Calvert</c:v>
                </c:pt>
                <c:pt idx="4">
                  <c:v>Caroline</c:v>
                </c:pt>
                <c:pt idx="5">
                  <c:v>Carroll</c:v>
                </c:pt>
                <c:pt idx="6">
                  <c:v>Cecil</c:v>
                </c:pt>
                <c:pt idx="7">
                  <c:v>Charles</c:v>
                </c:pt>
                <c:pt idx="8">
                  <c:v>Dorchester</c:v>
                </c:pt>
                <c:pt idx="9">
                  <c:v>Frederick</c:v>
                </c:pt>
                <c:pt idx="10">
                  <c:v>Garrett</c:v>
                </c:pt>
                <c:pt idx="11">
                  <c:v>Harford</c:v>
                </c:pt>
                <c:pt idx="12">
                  <c:v>Howard</c:v>
                </c:pt>
                <c:pt idx="13">
                  <c:v>Kent</c:v>
                </c:pt>
                <c:pt idx="14">
                  <c:v>Montgomery</c:v>
                </c:pt>
                <c:pt idx="15">
                  <c:v>Prince George's</c:v>
                </c:pt>
                <c:pt idx="16">
                  <c:v>Queen Anne's</c:v>
                </c:pt>
                <c:pt idx="17">
                  <c:v>Somerset</c:v>
                </c:pt>
                <c:pt idx="18">
                  <c:v>St. Mary's</c:v>
                </c:pt>
                <c:pt idx="19">
                  <c:v>Talbot</c:v>
                </c:pt>
                <c:pt idx="20">
                  <c:v>Washington</c:v>
                </c:pt>
                <c:pt idx="21">
                  <c:v>Wicomico</c:v>
                </c:pt>
                <c:pt idx="22">
                  <c:v>Washington</c:v>
                </c:pt>
              </c:strCache>
            </c:strRef>
          </c:cat>
          <c:val>
            <c:numRef>
              <c:f>Sheet1!$B$2:$B$24</c:f>
              <c:numCache>
                <c:formatCode>0.0%</c:formatCode>
                <c:ptCount val="23"/>
                <c:pt idx="0">
                  <c:v>0.16300000000000001</c:v>
                </c:pt>
                <c:pt idx="1">
                  <c:v>0.16700000000000001</c:v>
                </c:pt>
                <c:pt idx="2">
                  <c:v>0.13100000000000001</c:v>
                </c:pt>
                <c:pt idx="3">
                  <c:v>0.19500000000000001</c:v>
                </c:pt>
                <c:pt idx="4">
                  <c:v>0.14299999999999999</c:v>
                </c:pt>
                <c:pt idx="5">
                  <c:v>0.182</c:v>
                </c:pt>
                <c:pt idx="6">
                  <c:v>0.17899999999999999</c:v>
                </c:pt>
                <c:pt idx="7">
                  <c:v>0.11799999999999999</c:v>
                </c:pt>
                <c:pt idx="8">
                  <c:v>0.16500000000000001</c:v>
                </c:pt>
                <c:pt idx="9">
                  <c:v>0.17100000000000001</c:v>
                </c:pt>
                <c:pt idx="10">
                  <c:v>0.23300000000000001</c:v>
                </c:pt>
                <c:pt idx="11">
                  <c:v>0.156</c:v>
                </c:pt>
                <c:pt idx="12">
                  <c:v>0.124</c:v>
                </c:pt>
                <c:pt idx="13">
                  <c:v>0.20799999999999999</c:v>
                </c:pt>
                <c:pt idx="14">
                  <c:v>0.112</c:v>
                </c:pt>
                <c:pt idx="15">
                  <c:v>6.4000000000000001E-2</c:v>
                </c:pt>
                <c:pt idx="16">
                  <c:v>0.25700000000000001</c:v>
                </c:pt>
                <c:pt idx="17">
                  <c:v>0.156</c:v>
                </c:pt>
                <c:pt idx="18">
                  <c:v>0.17699999999999999</c:v>
                </c:pt>
                <c:pt idx="19">
                  <c:v>0.18</c:v>
                </c:pt>
                <c:pt idx="20">
                  <c:v>0.14799999999999999</c:v>
                </c:pt>
                <c:pt idx="21">
                  <c:v>0.127</c:v>
                </c:pt>
                <c:pt idx="22">
                  <c:v>0.19500000000000001</c:v>
                </c:pt>
              </c:numCache>
            </c:numRef>
          </c:val>
          <c:extLst xmlns:c16r2="http://schemas.microsoft.com/office/drawing/2015/06/chart">
            <c:ext xmlns:c16="http://schemas.microsoft.com/office/drawing/2014/chart" uri="{C3380CC4-5D6E-409C-BE32-E72D297353CC}">
              <c16:uniqueId val="{00000000-2645-491D-AC91-38CF4AE8E5EF}"/>
            </c:ext>
          </c:extLst>
        </c:ser>
        <c:ser>
          <c:idx val="1"/>
          <c:order val="1"/>
          <c:tx>
            <c:strRef>
              <c:f>Sheet1!$C$1</c:f>
              <c:strCache>
                <c:ptCount val="1"/>
                <c:pt idx="0">
                  <c:v>2019</c:v>
                </c:pt>
              </c:strCache>
            </c:strRef>
          </c:tx>
          <c:spPr>
            <a:solidFill>
              <a:schemeClr val="accent2"/>
            </a:solidFill>
            <a:ln>
              <a:noFill/>
            </a:ln>
            <a:effectLst/>
          </c:spPr>
          <c:invertIfNegative val="0"/>
          <c:cat>
            <c:strRef>
              <c:f>Sheet1!$A$2:$A$24</c:f>
              <c:strCache>
                <c:ptCount val="23"/>
                <c:pt idx="0">
                  <c:v>Allegany</c:v>
                </c:pt>
                <c:pt idx="1">
                  <c:v>Anne Arundel</c:v>
                </c:pt>
                <c:pt idx="2">
                  <c:v>Baltimore Co.</c:v>
                </c:pt>
                <c:pt idx="3">
                  <c:v>Calvert</c:v>
                </c:pt>
                <c:pt idx="4">
                  <c:v>Caroline</c:v>
                </c:pt>
                <c:pt idx="5">
                  <c:v>Carroll</c:v>
                </c:pt>
                <c:pt idx="6">
                  <c:v>Cecil</c:v>
                </c:pt>
                <c:pt idx="7">
                  <c:v>Charles</c:v>
                </c:pt>
                <c:pt idx="8">
                  <c:v>Dorchester</c:v>
                </c:pt>
                <c:pt idx="9">
                  <c:v>Frederick</c:v>
                </c:pt>
                <c:pt idx="10">
                  <c:v>Garrett</c:v>
                </c:pt>
                <c:pt idx="11">
                  <c:v>Harford</c:v>
                </c:pt>
                <c:pt idx="12">
                  <c:v>Howard</c:v>
                </c:pt>
                <c:pt idx="13">
                  <c:v>Kent</c:v>
                </c:pt>
                <c:pt idx="14">
                  <c:v>Montgomery</c:v>
                </c:pt>
                <c:pt idx="15">
                  <c:v>Prince George's</c:v>
                </c:pt>
                <c:pt idx="16">
                  <c:v>Queen Anne's</c:v>
                </c:pt>
                <c:pt idx="17">
                  <c:v>Somerset</c:v>
                </c:pt>
                <c:pt idx="18">
                  <c:v>St. Mary's</c:v>
                </c:pt>
                <c:pt idx="19">
                  <c:v>Talbot</c:v>
                </c:pt>
                <c:pt idx="20">
                  <c:v>Washington</c:v>
                </c:pt>
                <c:pt idx="21">
                  <c:v>Wicomico</c:v>
                </c:pt>
                <c:pt idx="22">
                  <c:v>Washington</c:v>
                </c:pt>
              </c:strCache>
            </c:strRef>
          </c:cat>
          <c:val>
            <c:numRef>
              <c:f>Sheet1!$C$2:$C$24</c:f>
              <c:numCache>
                <c:formatCode>0.00%</c:formatCode>
                <c:ptCount val="23"/>
                <c:pt idx="0">
                  <c:v>0.186</c:v>
                </c:pt>
                <c:pt idx="1">
                  <c:v>0.14599999999999999</c:v>
                </c:pt>
                <c:pt idx="2">
                  <c:v>0.16800000000000001</c:v>
                </c:pt>
                <c:pt idx="3">
                  <c:v>0.158</c:v>
                </c:pt>
                <c:pt idx="4">
                  <c:v>0.187</c:v>
                </c:pt>
                <c:pt idx="5">
                  <c:v>0.17299999999999999</c:v>
                </c:pt>
                <c:pt idx="6">
                  <c:v>0.191</c:v>
                </c:pt>
                <c:pt idx="7">
                  <c:v>9.8000000000000004E-2</c:v>
                </c:pt>
                <c:pt idx="8">
                  <c:v>0.128</c:v>
                </c:pt>
                <c:pt idx="9">
                  <c:v>0.17599999999999999</c:v>
                </c:pt>
                <c:pt idx="10">
                  <c:v>0.20200000000000001</c:v>
                </c:pt>
                <c:pt idx="11">
                  <c:v>0.16700000000000001</c:v>
                </c:pt>
                <c:pt idx="12">
                  <c:v>0.113</c:v>
                </c:pt>
                <c:pt idx="13">
                  <c:v>0.187</c:v>
                </c:pt>
                <c:pt idx="14">
                  <c:v>0.20399999999999999</c:v>
                </c:pt>
                <c:pt idx="15">
                  <c:v>6.0999999999999999E-2</c:v>
                </c:pt>
                <c:pt idx="16">
                  <c:v>0.27800000000000002</c:v>
                </c:pt>
                <c:pt idx="17">
                  <c:v>0.16500000000000001</c:v>
                </c:pt>
                <c:pt idx="18">
                  <c:v>0.17199999999999999</c:v>
                </c:pt>
                <c:pt idx="19">
                  <c:v>0.183</c:v>
                </c:pt>
                <c:pt idx="20">
                  <c:v>0.13200000000000001</c:v>
                </c:pt>
                <c:pt idx="21">
                  <c:v>0.122</c:v>
                </c:pt>
                <c:pt idx="22">
                  <c:v>0.192</c:v>
                </c:pt>
              </c:numCache>
            </c:numRef>
          </c:val>
          <c:extLst xmlns:c16r2="http://schemas.microsoft.com/office/drawing/2015/06/chart">
            <c:ext xmlns:c16="http://schemas.microsoft.com/office/drawing/2014/chart" uri="{C3380CC4-5D6E-409C-BE32-E72D297353CC}">
              <c16:uniqueId val="{00000004-0047-42B8-B13F-A43622B17097}"/>
            </c:ext>
          </c:extLst>
        </c:ser>
        <c:dLbls>
          <c:showLegendKey val="0"/>
          <c:showVal val="0"/>
          <c:showCatName val="0"/>
          <c:showSerName val="0"/>
          <c:showPercent val="0"/>
          <c:showBubbleSize val="0"/>
        </c:dLbls>
        <c:gapWidth val="219"/>
        <c:overlap val="-27"/>
        <c:axId val="223282976"/>
        <c:axId val="223282584"/>
      </c:barChart>
      <c:catAx>
        <c:axId val="2232829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23282584"/>
        <c:crosses val="autoZero"/>
        <c:auto val="1"/>
        <c:lblAlgn val="ctr"/>
        <c:lblOffset val="100"/>
        <c:noMultiLvlLbl val="0"/>
      </c:catAx>
      <c:valAx>
        <c:axId val="223282584"/>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2328297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Percentage</c:v>
                </c:pt>
              </c:strCache>
            </c:strRef>
          </c:tx>
          <c:spPr>
            <a:solidFill>
              <a:schemeClr val="accent1"/>
            </a:solidFill>
            <a:ln>
              <a:noFill/>
            </a:ln>
            <a:effectLst/>
          </c:spPr>
          <c:invertIfNegative val="0"/>
          <c:cat>
            <c:strRef>
              <c:f>Sheet1!$A$2:$A$24</c:f>
              <c:strCache>
                <c:ptCount val="23"/>
                <c:pt idx="0">
                  <c:v>Garrett</c:v>
                </c:pt>
                <c:pt idx="1">
                  <c:v>St. Marys</c:v>
                </c:pt>
                <c:pt idx="2">
                  <c:v>Calvert</c:v>
                </c:pt>
                <c:pt idx="3">
                  <c:v>Carroll</c:v>
                </c:pt>
                <c:pt idx="4">
                  <c:v>Kent</c:v>
                </c:pt>
                <c:pt idx="5">
                  <c:v>Washington</c:v>
                </c:pt>
                <c:pt idx="6">
                  <c:v>Cecil</c:v>
                </c:pt>
                <c:pt idx="7">
                  <c:v>Harford</c:v>
                </c:pt>
                <c:pt idx="8">
                  <c:v>Allegany</c:v>
                </c:pt>
                <c:pt idx="9">
                  <c:v>Queen Anne's</c:v>
                </c:pt>
                <c:pt idx="10">
                  <c:v>Charles</c:v>
                </c:pt>
                <c:pt idx="11">
                  <c:v>Frederick</c:v>
                </c:pt>
                <c:pt idx="12">
                  <c:v>Worcester</c:v>
                </c:pt>
                <c:pt idx="13">
                  <c:v>Anne Arundel</c:v>
                </c:pt>
                <c:pt idx="14">
                  <c:v>Baltimore Co.</c:v>
                </c:pt>
                <c:pt idx="15">
                  <c:v>Dorchester</c:v>
                </c:pt>
                <c:pt idx="16">
                  <c:v>Wicomico</c:v>
                </c:pt>
                <c:pt idx="17">
                  <c:v>Howard</c:v>
                </c:pt>
                <c:pt idx="18">
                  <c:v>Caroline</c:v>
                </c:pt>
                <c:pt idx="19">
                  <c:v>Somerset</c:v>
                </c:pt>
                <c:pt idx="20">
                  <c:v>Prince George's</c:v>
                </c:pt>
                <c:pt idx="21">
                  <c:v>Talbot</c:v>
                </c:pt>
                <c:pt idx="22">
                  <c:v>Montgomery</c:v>
                </c:pt>
              </c:strCache>
            </c:strRef>
          </c:cat>
          <c:val>
            <c:numRef>
              <c:f>Sheet1!$B$2:$B$24</c:f>
              <c:numCache>
                <c:formatCode>General</c:formatCode>
                <c:ptCount val="23"/>
                <c:pt idx="0">
                  <c:v>38.4</c:v>
                </c:pt>
                <c:pt idx="1">
                  <c:v>43.7</c:v>
                </c:pt>
                <c:pt idx="2">
                  <c:v>44.6</c:v>
                </c:pt>
                <c:pt idx="3">
                  <c:v>46.5</c:v>
                </c:pt>
                <c:pt idx="4">
                  <c:v>46.6</c:v>
                </c:pt>
                <c:pt idx="5">
                  <c:v>47</c:v>
                </c:pt>
                <c:pt idx="6">
                  <c:v>47.4</c:v>
                </c:pt>
                <c:pt idx="7">
                  <c:v>48.3</c:v>
                </c:pt>
                <c:pt idx="8">
                  <c:v>48.7</c:v>
                </c:pt>
                <c:pt idx="9">
                  <c:v>49</c:v>
                </c:pt>
                <c:pt idx="10">
                  <c:v>49.2</c:v>
                </c:pt>
                <c:pt idx="11">
                  <c:v>50.2</c:v>
                </c:pt>
                <c:pt idx="12">
                  <c:v>53</c:v>
                </c:pt>
                <c:pt idx="13">
                  <c:v>53.1</c:v>
                </c:pt>
                <c:pt idx="14">
                  <c:v>54.4</c:v>
                </c:pt>
                <c:pt idx="15">
                  <c:v>55.9</c:v>
                </c:pt>
                <c:pt idx="16">
                  <c:v>56.2</c:v>
                </c:pt>
                <c:pt idx="17">
                  <c:v>56.8</c:v>
                </c:pt>
                <c:pt idx="18">
                  <c:v>59.3</c:v>
                </c:pt>
                <c:pt idx="19">
                  <c:v>59.3</c:v>
                </c:pt>
                <c:pt idx="20">
                  <c:v>59.5</c:v>
                </c:pt>
                <c:pt idx="21">
                  <c:v>60.7</c:v>
                </c:pt>
                <c:pt idx="22">
                  <c:v>64.5</c:v>
                </c:pt>
              </c:numCache>
            </c:numRef>
          </c:val>
          <c:extLst xmlns:c16r2="http://schemas.microsoft.com/office/drawing/2015/06/chart">
            <c:ext xmlns:c16="http://schemas.microsoft.com/office/drawing/2014/chart" uri="{C3380CC4-5D6E-409C-BE32-E72D297353CC}">
              <c16:uniqueId val="{00000000-919F-47D6-AA77-0B175E48D12F}"/>
            </c:ext>
          </c:extLst>
        </c:ser>
        <c:dLbls>
          <c:showLegendKey val="0"/>
          <c:showVal val="0"/>
          <c:showCatName val="0"/>
          <c:showSerName val="0"/>
          <c:showPercent val="0"/>
          <c:showBubbleSize val="0"/>
        </c:dLbls>
        <c:gapWidth val="182"/>
        <c:axId val="223286896"/>
        <c:axId val="223285328"/>
      </c:barChart>
      <c:catAx>
        <c:axId val="22328689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23285328"/>
        <c:crosses val="autoZero"/>
        <c:auto val="1"/>
        <c:lblAlgn val="ctr"/>
        <c:lblOffset val="100"/>
        <c:noMultiLvlLbl val="0"/>
      </c:catAx>
      <c:valAx>
        <c:axId val="22328532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2328689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4">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defRPr sz="1197" kern="1200">
      <a:effectLst/>
    </cs:defRPr>
  </cs:categoryAxis>
  <cs:chartArea>
    <cs:lnRef idx="0"/>
    <cs:fillRef idx="0"/>
    <cs:effectRef idx="0"/>
    <cs:fontRef idx="minor">
      <a:schemeClr val="dk1"/>
    </cs:fontRef>
    <cs: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cs:spPr>
    <cs:defRPr sz="1330" kern="1200"/>
  </cs:chartArea>
  <cs:dataLabel>
    <cs:lnRef idx="0"/>
    <cs:fillRef idx="0"/>
    <cs:effectRef idx="0"/>
    <cs:fontRef idx="minor">
      <a:schemeClr val="lt1"/>
    </cs:fontRef>
    <cs:spPr/>
    <cs:defRPr sz="133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33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
  <cs:dataPoint3D>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3D>
  <cs:dataPointLine>
    <cs:lnRef idx="0">
      <cs:styleClr val="auto"/>
    </cs:lnRef>
    <cs:fillRef idx="0"/>
    <cs:effectRef idx="0"/>
    <cs:fontRef idx="minor">
      <a:schemeClr val="dk1"/>
    </cs:fontRef>
    <cs:spPr>
      <a:ln w="28575" cap="rnd">
        <a:gradFill>
          <a:gsLst>
            <a:gs pos="0">
              <a:schemeClr val="phClr"/>
            </a:gs>
            <a:gs pos="100000">
              <a:schemeClr val="phClr">
                <a:lumMod val="84000"/>
              </a:schemeClr>
            </a:gs>
          </a:gsLst>
          <a:lin ang="5400000" scaled="1"/>
        </a:gradFill>
        <a:round/>
      </a:ln>
    </cs:spPr>
  </cs:dataPointLine>
  <cs:dataPointMarker>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1197" kern="1200"/>
  </cs:dataTable>
  <cs:downBar>
    <cs:lnRef idx="0"/>
    <cs:fillRef idx="0"/>
    <cs:effectRef idx="0"/>
    <cs:fontRef idx="minor">
      <a:schemeClr val="dk1"/>
    </cs:fontRef>
    <cs:spPr>
      <a:solidFill>
        <a:schemeClr val="dk1">
          <a:lumMod val="35000"/>
          <a:lumOff val="65000"/>
        </a:schemeClr>
      </a:solidFill>
      <a:ln w="9525">
        <a:solidFill>
          <a:schemeClr val="dk1">
            <a:lumMod val="50000"/>
            <a:lumOff val="50000"/>
          </a:schemeClr>
        </a:solidFill>
      </a:ln>
    </cs:spPr>
  </cs:downBar>
  <cs:dropLine>
    <cs:lnRef idx="0"/>
    <cs:fillRef idx="0"/>
    <cs:effectRef idx="0"/>
    <cs:fontRef idx="minor">
      <a:schemeClr val="dk1"/>
    </cs:fontRef>
    <cs:spPr>
      <a:ln w="9525">
        <a:solidFill>
          <a:schemeClr val="dk1">
            <a:lumMod val="50000"/>
            <a:lumOff val="50000"/>
          </a:schemeClr>
        </a:solidFill>
        <a:round/>
      </a:ln>
    </cs:spPr>
  </cs:dropLine>
  <cs:errorBar>
    <cs:lnRef idx="0"/>
    <cs:fillRef idx="0"/>
    <cs:effectRef idx="0"/>
    <cs:fontRef idx="minor">
      <a:schemeClr val="dk1"/>
    </cs:fontRef>
    <cs:spPr>
      <a:ln w="9525">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50000"/>
            <a:lumOff val="50000"/>
          </a:schemeClr>
        </a:solidFill>
        <a:round/>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65000"/>
        <a:lumOff val="35000"/>
      </a:schemeClr>
    </cs:fontRef>
    <cs:defRPr kern="1200">
      <a:effectLst/>
    </cs:defRPr>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lumMod val="95000"/>
        </a:schemeClr>
      </a:solidFill>
      <a:ln w="9525">
        <a:solidFill>
          <a:schemeClr val="dk1">
            <a:lumMod val="15000"/>
            <a:lumOff val="85000"/>
          </a:schemeClr>
        </a:solidFill>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0.00943</cdr:x>
      <cdr:y>0.61477</cdr:y>
    </cdr:from>
    <cdr:to>
      <cdr:x>0.30204</cdr:x>
      <cdr:y>0.68284</cdr:y>
    </cdr:to>
    <cdr:sp macro="" textlink="">
      <cdr:nvSpPr>
        <cdr:cNvPr id="2" name="TextBox 1"/>
        <cdr:cNvSpPr txBox="1"/>
      </cdr:nvSpPr>
      <cdr:spPr>
        <a:xfrm xmlns:a="http://schemas.openxmlformats.org/drawingml/2006/main">
          <a:off x="78203" y="3700805"/>
          <a:ext cx="2427229" cy="40978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400" b="1" dirty="0"/>
            <a:t>Liver Disease/Cirrhosis – 3%         </a:t>
          </a:r>
        </a:p>
      </cdr:txBody>
    </cdr:sp>
  </cdr:relSizeAnchor>
  <cdr:relSizeAnchor xmlns:cdr="http://schemas.openxmlformats.org/drawingml/2006/chartDrawing">
    <cdr:from>
      <cdr:x>0.08759</cdr:x>
      <cdr:y>0.63239</cdr:y>
    </cdr:from>
    <cdr:to>
      <cdr:x>0.13899</cdr:x>
      <cdr:y>0.66544</cdr:y>
    </cdr:to>
    <cdr:sp macro="" textlink="">
      <cdr:nvSpPr>
        <cdr:cNvPr id="7" name="TextBox 6"/>
        <cdr:cNvSpPr txBox="1"/>
      </cdr:nvSpPr>
      <cdr:spPr>
        <a:xfrm xmlns:a="http://schemas.openxmlformats.org/drawingml/2006/main">
          <a:off x="726584" y="3806870"/>
          <a:ext cx="426298" cy="19894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400" b="1" dirty="0"/>
        </a:p>
      </cdr:txBody>
    </cdr:sp>
  </cdr:relSizeAnchor>
</c:userShapes>
</file>

<file path=ppt/drawings/drawing2.xml><?xml version="1.0" encoding="utf-8"?>
<c:userShapes xmlns:c="http://schemas.openxmlformats.org/drawingml/2006/chart">
  <cdr:relSizeAnchor xmlns:cdr="http://schemas.openxmlformats.org/drawingml/2006/chartDrawing">
    <cdr:from>
      <cdr:x>0.77119</cdr:x>
      <cdr:y>0.3202</cdr:y>
    </cdr:from>
    <cdr:to>
      <cdr:x>0.87289</cdr:x>
      <cdr:y>0.39409</cdr:y>
    </cdr:to>
    <cdr:sp macro="" textlink="">
      <cdr:nvSpPr>
        <cdr:cNvPr id="6" name="TextBox 5"/>
        <cdr:cNvSpPr txBox="1"/>
      </cdr:nvSpPr>
      <cdr:spPr>
        <a:xfrm xmlns:a="http://schemas.openxmlformats.org/drawingml/2006/main">
          <a:off x="6934200" y="1651000"/>
          <a:ext cx="914445" cy="38099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400" dirty="0">
            <a:solidFill>
              <a:schemeClr val="tx1"/>
            </a:solidFill>
          </a:endParaRPr>
        </a:p>
        <a:p xmlns:a="http://schemas.openxmlformats.org/drawingml/2006/main">
          <a:endParaRPr lang="en-US" sz="1100" dirty="0"/>
        </a:p>
      </cdr:txBody>
    </cdr:sp>
  </cdr:relSizeAnchor>
  <cdr:relSizeAnchor xmlns:cdr="http://schemas.openxmlformats.org/drawingml/2006/chartDrawing">
    <cdr:from>
      <cdr:x>0.8676</cdr:x>
      <cdr:y>0.78899</cdr:y>
    </cdr:from>
    <cdr:to>
      <cdr:x>0.9693</cdr:x>
      <cdr:y>0.96633</cdr:y>
    </cdr:to>
    <cdr:sp macro="" textlink="">
      <cdr:nvSpPr>
        <cdr:cNvPr id="2" name="TextBox 1"/>
        <cdr:cNvSpPr txBox="1"/>
      </cdr:nvSpPr>
      <cdr:spPr>
        <a:xfrm xmlns:a="http://schemas.openxmlformats.org/drawingml/2006/main">
          <a:off x="7801115" y="4068192"/>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0.91213</cdr:x>
      <cdr:y>0.86915</cdr:y>
    </cdr:from>
    <cdr:to>
      <cdr:x>1</cdr:x>
      <cdr:y>1</cdr:y>
    </cdr:to>
    <cdr:sp macro="" textlink="">
      <cdr:nvSpPr>
        <cdr:cNvPr id="3" name="TextBox 2"/>
        <cdr:cNvSpPr txBox="1"/>
      </cdr:nvSpPr>
      <cdr:spPr>
        <a:xfrm xmlns:a="http://schemas.openxmlformats.org/drawingml/2006/main">
          <a:off x="8201487" y="4481497"/>
          <a:ext cx="790113" cy="674703"/>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0.75467</cdr:x>
      <cdr:y>0.74082</cdr:y>
    </cdr:from>
    <cdr:to>
      <cdr:x>0.83761</cdr:x>
      <cdr:y>0.79075</cdr:y>
    </cdr:to>
    <cdr:sp macro="" textlink="">
      <cdr:nvSpPr>
        <cdr:cNvPr id="5" name="TextBox 4"/>
        <cdr:cNvSpPr txBox="1"/>
      </cdr:nvSpPr>
      <cdr:spPr>
        <a:xfrm xmlns:a="http://schemas.openxmlformats.org/drawingml/2006/main">
          <a:off x="7914194" y="3819826"/>
          <a:ext cx="869794" cy="257449"/>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200" dirty="0">
              <a:latin typeface="Arial" panose="020B0604020202020204" pitchFamily="34" charset="0"/>
              <a:cs typeface="Arial" panose="020B0604020202020204" pitchFamily="34" charset="0"/>
            </a:rPr>
            <a:t>1 Death</a:t>
          </a:r>
        </a:p>
      </cdr:txBody>
    </cdr:sp>
  </cdr:relSizeAnchor>
  <cdr:relSizeAnchor xmlns:cdr="http://schemas.openxmlformats.org/drawingml/2006/chartDrawing">
    <cdr:from>
      <cdr:x>0.81835</cdr:x>
      <cdr:y>0.44159</cdr:y>
    </cdr:from>
    <cdr:to>
      <cdr:x>0.90554</cdr:x>
      <cdr:y>0.5</cdr:y>
    </cdr:to>
    <cdr:sp macro="" textlink="">
      <cdr:nvSpPr>
        <cdr:cNvPr id="4" name="TextBox 3"/>
        <cdr:cNvSpPr txBox="1"/>
      </cdr:nvSpPr>
      <cdr:spPr>
        <a:xfrm xmlns:a="http://schemas.openxmlformats.org/drawingml/2006/main">
          <a:off x="8582061" y="2276926"/>
          <a:ext cx="914364" cy="301174"/>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200" dirty="0">
              <a:latin typeface="Arial" panose="020B0604020202020204" pitchFamily="34" charset="0"/>
              <a:cs typeface="Arial" panose="020B0604020202020204" pitchFamily="34" charset="0"/>
            </a:rPr>
            <a:t>2 Deaths</a:t>
          </a:r>
        </a:p>
      </cdr:txBody>
    </cdr:sp>
  </cdr:relSizeAnchor>
  <cdr:relSizeAnchor xmlns:cdr="http://schemas.openxmlformats.org/drawingml/2006/chartDrawing">
    <cdr:from>
      <cdr:x>0.91281</cdr:x>
      <cdr:y>0.82266</cdr:y>
    </cdr:from>
    <cdr:to>
      <cdr:x>1</cdr:x>
      <cdr:y>1</cdr:y>
    </cdr:to>
    <cdr:sp macro="" textlink="">
      <cdr:nvSpPr>
        <cdr:cNvPr id="7" name="TextBox 6"/>
        <cdr:cNvSpPr txBox="1"/>
      </cdr:nvSpPr>
      <cdr:spPr>
        <a:xfrm xmlns:a="http://schemas.openxmlformats.org/drawingml/2006/main">
          <a:off x="9594282" y="4247263"/>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0.87739</cdr:x>
      <cdr:y>0.72461</cdr:y>
    </cdr:from>
    <cdr:to>
      <cdr:x>0.96458</cdr:x>
      <cdr:y>0.79381</cdr:y>
    </cdr:to>
    <cdr:sp macro="" textlink="">
      <cdr:nvSpPr>
        <cdr:cNvPr id="8" name="TextBox 7"/>
        <cdr:cNvSpPr txBox="1"/>
      </cdr:nvSpPr>
      <cdr:spPr>
        <a:xfrm xmlns:a="http://schemas.openxmlformats.org/drawingml/2006/main">
          <a:off x="9201186" y="3736258"/>
          <a:ext cx="914364" cy="356809"/>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200" dirty="0">
              <a:latin typeface="Arial" panose="020B0604020202020204" pitchFamily="34" charset="0"/>
              <a:cs typeface="Arial" panose="020B0604020202020204" pitchFamily="34" charset="0"/>
            </a:rPr>
            <a:t>1 Death</a:t>
          </a:r>
        </a:p>
      </cdr:txBody>
    </cdr:sp>
  </cdr:relSizeAnchor>
  <cdr:relSizeAnchor xmlns:cdr="http://schemas.openxmlformats.org/drawingml/2006/chartDrawing">
    <cdr:from>
      <cdr:x>0.91281</cdr:x>
      <cdr:y>0.44643</cdr:y>
    </cdr:from>
    <cdr:to>
      <cdr:x>1</cdr:x>
      <cdr:y>0.5</cdr:y>
    </cdr:to>
    <cdr:sp macro="" textlink="">
      <cdr:nvSpPr>
        <cdr:cNvPr id="9" name="TextBox 8"/>
        <cdr:cNvSpPr txBox="1"/>
      </cdr:nvSpPr>
      <cdr:spPr>
        <a:xfrm xmlns:a="http://schemas.openxmlformats.org/drawingml/2006/main">
          <a:off x="9572625" y="2301875"/>
          <a:ext cx="914400" cy="276225"/>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200" dirty="0">
              <a:latin typeface="Arial" panose="020B0604020202020204" pitchFamily="34" charset="0"/>
              <a:cs typeface="Arial" panose="020B0604020202020204" pitchFamily="34" charset="0"/>
            </a:rPr>
            <a:t>2 Deaths</a:t>
          </a:r>
        </a:p>
      </cdr:txBody>
    </cdr:sp>
  </cdr:relSizeAnchor>
</c:userShapes>
</file>

<file path=ppt/drawings/drawing3.xml><?xml version="1.0" encoding="utf-8"?>
<c:userShapes xmlns:c="http://schemas.openxmlformats.org/drawingml/2006/chart">
  <cdr:relSizeAnchor xmlns:cdr="http://schemas.openxmlformats.org/drawingml/2006/chartDrawing">
    <cdr:from>
      <cdr:x>0.91447</cdr:x>
      <cdr:y>0.66443</cdr:y>
    </cdr:from>
    <cdr:to>
      <cdr:x>0.97788</cdr:x>
      <cdr:y>0.73107</cdr:y>
    </cdr:to>
    <cdr:sp macro="" textlink="">
      <cdr:nvSpPr>
        <cdr:cNvPr id="2" name="TextBox 1"/>
        <cdr:cNvSpPr txBox="1"/>
      </cdr:nvSpPr>
      <cdr:spPr>
        <a:xfrm xmlns:a="http://schemas.openxmlformats.org/drawingml/2006/main">
          <a:off x="10277475" y="3167033"/>
          <a:ext cx="712650" cy="317642"/>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400" dirty="0">
              <a:cs typeface="Arial" panose="020B0604020202020204" pitchFamily="34" charset="0"/>
            </a:rPr>
            <a:t>2 births</a:t>
          </a:r>
        </a:p>
      </cdr:txBody>
    </cdr:sp>
  </cdr:relSizeAnchor>
  <cdr:relSizeAnchor xmlns:cdr="http://schemas.openxmlformats.org/drawingml/2006/chartDrawing">
    <cdr:from>
      <cdr:x>0.91864</cdr:x>
      <cdr:y>0.39109</cdr:y>
    </cdr:from>
    <cdr:to>
      <cdr:x>1</cdr:x>
      <cdr:y>0.45503</cdr:y>
    </cdr:to>
    <cdr:sp macro="" textlink="">
      <cdr:nvSpPr>
        <cdr:cNvPr id="3" name="TextBox 2"/>
        <cdr:cNvSpPr txBox="1"/>
      </cdr:nvSpPr>
      <cdr:spPr>
        <a:xfrm xmlns:a="http://schemas.openxmlformats.org/drawingml/2006/main">
          <a:off x="10324367" y="1864136"/>
          <a:ext cx="914400" cy="3048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400" dirty="0">
              <a:latin typeface="Arial" panose="020B0604020202020204" pitchFamily="34" charset="0"/>
              <a:cs typeface="Arial" panose="020B0604020202020204" pitchFamily="34" charset="0"/>
            </a:rPr>
            <a:t>5 births</a:t>
          </a:r>
        </a:p>
      </cdr:txBody>
    </cdr:sp>
  </cdr:relSizeAnchor>
</c:userShapes>
</file>

<file path=ppt/drawings/drawing4.xml><?xml version="1.0" encoding="utf-8"?>
<c:userShapes xmlns:c="http://schemas.openxmlformats.org/drawingml/2006/chart">
  <cdr:relSizeAnchor xmlns:cdr="http://schemas.openxmlformats.org/drawingml/2006/chartDrawing">
    <cdr:from>
      <cdr:x>0.61464</cdr:x>
      <cdr:y>0.8398</cdr:y>
    </cdr:from>
    <cdr:to>
      <cdr:x>0.68032</cdr:x>
      <cdr:y>0.88068</cdr:y>
    </cdr:to>
    <cdr:sp macro="" textlink="">
      <cdr:nvSpPr>
        <cdr:cNvPr id="2" name="TextBox 1"/>
        <cdr:cNvSpPr txBox="1"/>
      </cdr:nvSpPr>
      <cdr:spPr>
        <a:xfrm xmlns:a="http://schemas.openxmlformats.org/drawingml/2006/main">
          <a:off x="3602876" y="4943102"/>
          <a:ext cx="385012" cy="240633"/>
        </a:xfrm>
        <a:prstGeom xmlns:a="http://schemas.openxmlformats.org/drawingml/2006/main" prst="rect">
          <a:avLst/>
        </a:prstGeom>
        <a:solidFill xmlns:a="http://schemas.openxmlformats.org/drawingml/2006/main">
          <a:schemeClr val="accent4"/>
        </a:solidFill>
      </cdr:spPr>
      <cdr:txBody>
        <a:bodyPr xmlns:a="http://schemas.openxmlformats.org/drawingml/2006/main" vertOverflow="clip" wrap="none" rtlCol="0"/>
        <a:lstStyle xmlns:a="http://schemas.openxmlformats.org/drawingml/2006/main"/>
        <a:p xmlns:a="http://schemas.openxmlformats.org/drawingml/2006/main">
          <a:r>
            <a:rPr lang="en-US" sz="1100" dirty="0"/>
            <a:t>38.4</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5"/>
          </a:xfrm>
          <a:prstGeom prst="rect">
            <a:avLst/>
          </a:prstGeom>
        </p:spPr>
        <p:txBody>
          <a:bodyPr vert="horz" lIns="93175" tIns="46587" rIns="93175" bIns="46587" rtlCol="0"/>
          <a:lstStyle>
            <a:lvl1pPr algn="l">
              <a:defRPr sz="1200"/>
            </a:lvl1pPr>
          </a:lstStyle>
          <a:p>
            <a:endParaRPr lang="en-US" dirty="0"/>
          </a:p>
        </p:txBody>
      </p:sp>
      <p:sp>
        <p:nvSpPr>
          <p:cNvPr id="3" name="Date Placeholder 2"/>
          <p:cNvSpPr>
            <a:spLocks noGrp="1"/>
          </p:cNvSpPr>
          <p:nvPr>
            <p:ph type="dt" sz="quarter" idx="1"/>
          </p:nvPr>
        </p:nvSpPr>
        <p:spPr>
          <a:xfrm>
            <a:off x="3970939" y="0"/>
            <a:ext cx="3037840" cy="466435"/>
          </a:xfrm>
          <a:prstGeom prst="rect">
            <a:avLst/>
          </a:prstGeom>
        </p:spPr>
        <p:txBody>
          <a:bodyPr vert="horz" lIns="93175" tIns="46587" rIns="93175" bIns="46587" rtlCol="0"/>
          <a:lstStyle>
            <a:lvl1pPr algn="r">
              <a:defRPr sz="1200"/>
            </a:lvl1pPr>
          </a:lstStyle>
          <a:p>
            <a:fld id="{0F2E5B3C-A74E-43DA-BB71-B48FDEC4DB17}" type="datetimeFigureOut">
              <a:rPr lang="en-US" smtClean="0"/>
              <a:t>6/1/2021</a:t>
            </a:fld>
            <a:endParaRPr lang="en-US" dirty="0"/>
          </a:p>
        </p:txBody>
      </p:sp>
      <p:sp>
        <p:nvSpPr>
          <p:cNvPr id="4" name="Footer Placeholder 3"/>
          <p:cNvSpPr>
            <a:spLocks noGrp="1"/>
          </p:cNvSpPr>
          <p:nvPr>
            <p:ph type="ftr" sz="quarter" idx="2"/>
          </p:nvPr>
        </p:nvSpPr>
        <p:spPr>
          <a:xfrm>
            <a:off x="0" y="8829968"/>
            <a:ext cx="3037840" cy="466434"/>
          </a:xfrm>
          <a:prstGeom prst="rect">
            <a:avLst/>
          </a:prstGeom>
        </p:spPr>
        <p:txBody>
          <a:bodyPr vert="horz" lIns="93175" tIns="46587" rIns="93175" bIns="46587"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9" y="8829968"/>
            <a:ext cx="3037840" cy="466434"/>
          </a:xfrm>
          <a:prstGeom prst="rect">
            <a:avLst/>
          </a:prstGeom>
        </p:spPr>
        <p:txBody>
          <a:bodyPr vert="horz" lIns="93175" tIns="46587" rIns="93175" bIns="46587" rtlCol="0" anchor="b"/>
          <a:lstStyle>
            <a:lvl1pPr algn="r">
              <a:defRPr sz="1200"/>
            </a:lvl1pPr>
          </a:lstStyle>
          <a:p>
            <a:fld id="{6CC4E7DE-DFB6-4D0E-B0DA-4B4B602332AC}" type="slidenum">
              <a:rPr lang="en-US" smtClean="0"/>
              <a:t>‹#›</a:t>
            </a:fld>
            <a:endParaRPr lang="en-US" dirty="0"/>
          </a:p>
        </p:txBody>
      </p:sp>
    </p:spTree>
    <p:extLst>
      <p:ext uri="{BB962C8B-B14F-4D97-AF65-F5344CB8AC3E}">
        <p14:creationId xmlns:p14="http://schemas.microsoft.com/office/powerpoint/2010/main" val="5506903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5"/>
          </a:xfrm>
          <a:prstGeom prst="rect">
            <a:avLst/>
          </a:prstGeom>
        </p:spPr>
        <p:txBody>
          <a:bodyPr vert="horz" lIns="93175" tIns="46587" rIns="93175" bIns="46587" rtlCol="0"/>
          <a:lstStyle>
            <a:lvl1pPr algn="l">
              <a:defRPr sz="1200"/>
            </a:lvl1pPr>
          </a:lstStyle>
          <a:p>
            <a:endParaRPr lang="en-US" dirty="0"/>
          </a:p>
        </p:txBody>
      </p:sp>
      <p:sp>
        <p:nvSpPr>
          <p:cNvPr id="3" name="Date Placeholder 2"/>
          <p:cNvSpPr>
            <a:spLocks noGrp="1"/>
          </p:cNvSpPr>
          <p:nvPr>
            <p:ph type="dt" idx="1"/>
          </p:nvPr>
        </p:nvSpPr>
        <p:spPr>
          <a:xfrm>
            <a:off x="3970939" y="0"/>
            <a:ext cx="3037840" cy="466435"/>
          </a:xfrm>
          <a:prstGeom prst="rect">
            <a:avLst/>
          </a:prstGeom>
        </p:spPr>
        <p:txBody>
          <a:bodyPr vert="horz" lIns="93175" tIns="46587" rIns="93175" bIns="46587" rtlCol="0"/>
          <a:lstStyle>
            <a:lvl1pPr algn="r">
              <a:defRPr sz="1200"/>
            </a:lvl1pPr>
          </a:lstStyle>
          <a:p>
            <a:fld id="{09E35FA7-4651-49BF-9CA0-79F582F7A9A9}" type="datetimeFigureOut">
              <a:rPr lang="en-US" smtClean="0"/>
              <a:t>6/1/2021</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5" tIns="46587" rIns="93175" bIns="46587" rtlCol="0" anchor="ctr"/>
          <a:lstStyle/>
          <a:p>
            <a:endParaRPr lang="en-US" dirty="0"/>
          </a:p>
        </p:txBody>
      </p:sp>
      <p:sp>
        <p:nvSpPr>
          <p:cNvPr id="5" name="Notes Placeholder 4"/>
          <p:cNvSpPr>
            <a:spLocks noGrp="1"/>
          </p:cNvSpPr>
          <p:nvPr>
            <p:ph type="body" sz="quarter" idx="3"/>
          </p:nvPr>
        </p:nvSpPr>
        <p:spPr>
          <a:xfrm>
            <a:off x="701040" y="4473892"/>
            <a:ext cx="5608320" cy="3660457"/>
          </a:xfrm>
          <a:prstGeom prst="rect">
            <a:avLst/>
          </a:prstGeom>
        </p:spPr>
        <p:txBody>
          <a:bodyPr vert="horz" lIns="93175" tIns="46587" rIns="93175" bIns="46587"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8"/>
            <a:ext cx="3037840" cy="466434"/>
          </a:xfrm>
          <a:prstGeom prst="rect">
            <a:avLst/>
          </a:prstGeom>
        </p:spPr>
        <p:txBody>
          <a:bodyPr vert="horz" lIns="93175" tIns="46587" rIns="93175" bIns="46587"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9" y="8829968"/>
            <a:ext cx="3037840" cy="466434"/>
          </a:xfrm>
          <a:prstGeom prst="rect">
            <a:avLst/>
          </a:prstGeom>
        </p:spPr>
        <p:txBody>
          <a:bodyPr vert="horz" lIns="93175" tIns="46587" rIns="93175" bIns="46587" rtlCol="0" anchor="b"/>
          <a:lstStyle>
            <a:lvl1pPr algn="r">
              <a:defRPr sz="1200"/>
            </a:lvl1pPr>
          </a:lstStyle>
          <a:p>
            <a:fld id="{BB20BE24-4569-4CAF-B3DA-E7E8FB03E11D}" type="slidenum">
              <a:rPr lang="en-US" smtClean="0"/>
              <a:t>‹#›</a:t>
            </a:fld>
            <a:endParaRPr lang="en-US" dirty="0"/>
          </a:p>
        </p:txBody>
      </p:sp>
    </p:spTree>
    <p:extLst>
      <p:ext uri="{BB962C8B-B14F-4D97-AF65-F5344CB8AC3E}">
        <p14:creationId xmlns:p14="http://schemas.microsoft.com/office/powerpoint/2010/main" val="34662687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3" Type="http://schemas.openxmlformats.org/officeDocument/2006/relationships/hyperlink" Target="http://gogarrettcounty.com/" TargetMode="External"/><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41</a:t>
            </a:r>
            <a:r>
              <a:rPr lang="en-US" baseline="0" dirty="0"/>
              <a:t> Slides:  Give credit to Beth B to John C.  </a:t>
            </a:r>
          </a:p>
          <a:p>
            <a:r>
              <a:rPr lang="en-US" baseline="0" dirty="0"/>
              <a:t>Health is a Community Effort:  The presentation is organized along broad SHIP  categories</a:t>
            </a:r>
          </a:p>
          <a:p>
            <a:r>
              <a:rPr lang="en-US" baseline="0" dirty="0"/>
              <a:t>In some areas the Health Department takes a lead in others we partner with the community.</a:t>
            </a:r>
          </a:p>
        </p:txBody>
      </p:sp>
      <p:sp>
        <p:nvSpPr>
          <p:cNvPr id="4" name="Slide Number Placeholder 3"/>
          <p:cNvSpPr>
            <a:spLocks noGrp="1"/>
          </p:cNvSpPr>
          <p:nvPr>
            <p:ph type="sldNum" sz="quarter" idx="10"/>
          </p:nvPr>
        </p:nvSpPr>
        <p:spPr/>
        <p:txBody>
          <a:bodyPr/>
          <a:lstStyle/>
          <a:p>
            <a:fld id="{BB20BE24-4569-4CAF-B3DA-E7E8FB03E11D}" type="slidenum">
              <a:rPr lang="en-US" smtClean="0"/>
              <a:t>1</a:t>
            </a:fld>
            <a:endParaRPr lang="en-US" dirty="0"/>
          </a:p>
        </p:txBody>
      </p:sp>
    </p:spTree>
    <p:extLst>
      <p:ext uri="{BB962C8B-B14F-4D97-AF65-F5344CB8AC3E}">
        <p14:creationId xmlns:p14="http://schemas.microsoft.com/office/powerpoint/2010/main" val="13837564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Notice that income is not on this the</a:t>
            </a:r>
            <a:r>
              <a:rPr lang="en-US" baseline="0" dirty="0"/>
              <a:t> Social and Economic </a:t>
            </a:r>
            <a:r>
              <a:rPr lang="en-US" baseline="0" dirty="0" smtClean="0"/>
              <a:t>factors.  </a:t>
            </a:r>
          </a:p>
          <a:p>
            <a:r>
              <a:rPr lang="en-US" baseline="0" dirty="0" smtClean="0"/>
              <a:t>Child poverty for the Appalachian region really changed in reducing childhood poverty.  </a:t>
            </a:r>
          </a:p>
          <a:p>
            <a:r>
              <a:rPr lang="en-US" baseline="0" dirty="0" smtClean="0"/>
              <a:t>We need to look at all of the factors as an aggregate or a gestalt.  For instance we lag way behind many other counties for the number of physicians, dentists, etc. but we have a better health outcomes. </a:t>
            </a:r>
            <a:endParaRPr lang="en-US" dirty="0"/>
          </a:p>
        </p:txBody>
      </p:sp>
      <p:sp>
        <p:nvSpPr>
          <p:cNvPr id="4" name="Slide Number Placeholder 3"/>
          <p:cNvSpPr>
            <a:spLocks noGrp="1"/>
          </p:cNvSpPr>
          <p:nvPr>
            <p:ph type="sldNum" sz="quarter" idx="10"/>
          </p:nvPr>
        </p:nvSpPr>
        <p:spPr/>
        <p:txBody>
          <a:bodyPr/>
          <a:lstStyle/>
          <a:p>
            <a:fld id="{BB20BE24-4569-4CAF-B3DA-E7E8FB03E11D}" type="slidenum">
              <a:rPr lang="en-US" smtClean="0"/>
              <a:t>10</a:t>
            </a:fld>
            <a:endParaRPr lang="en-US" dirty="0"/>
          </a:p>
        </p:txBody>
      </p:sp>
    </p:spTree>
    <p:extLst>
      <p:ext uri="{BB962C8B-B14F-4D97-AF65-F5344CB8AC3E}">
        <p14:creationId xmlns:p14="http://schemas.microsoft.com/office/powerpoint/2010/main" val="30865293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Notice the long commute alone is lower than the rest of MD.  </a:t>
            </a:r>
          </a:p>
        </p:txBody>
      </p:sp>
      <p:sp>
        <p:nvSpPr>
          <p:cNvPr id="4" name="Slide Number Placeholder 3"/>
          <p:cNvSpPr>
            <a:spLocks noGrp="1"/>
          </p:cNvSpPr>
          <p:nvPr>
            <p:ph type="sldNum" sz="quarter" idx="10"/>
          </p:nvPr>
        </p:nvSpPr>
        <p:spPr/>
        <p:txBody>
          <a:bodyPr/>
          <a:lstStyle/>
          <a:p>
            <a:fld id="{BB20BE24-4569-4CAF-B3DA-E7E8FB03E11D}" type="slidenum">
              <a:rPr lang="en-US" smtClean="0"/>
              <a:t>11</a:t>
            </a:fld>
            <a:endParaRPr lang="en-US" dirty="0"/>
          </a:p>
        </p:txBody>
      </p:sp>
    </p:spTree>
    <p:extLst>
      <p:ext uri="{BB962C8B-B14F-4D97-AF65-F5344CB8AC3E}">
        <p14:creationId xmlns:p14="http://schemas.microsoft.com/office/powerpoint/2010/main" val="6938176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76488" y="534988"/>
            <a:ext cx="4749800" cy="2671762"/>
          </a:xfrm>
        </p:spPr>
      </p:sp>
      <p:sp>
        <p:nvSpPr>
          <p:cNvPr id="3" name="Notes Placeholder 2"/>
          <p:cNvSpPr>
            <a:spLocks noGrp="1"/>
          </p:cNvSpPr>
          <p:nvPr>
            <p:ph type="body" idx="1"/>
          </p:nvPr>
        </p:nvSpPr>
        <p:spPr/>
        <p:txBody>
          <a:bodyPr/>
          <a:lstStyle/>
          <a:p>
            <a:r>
              <a:rPr lang="en-US" dirty="0"/>
              <a:t>The</a:t>
            </a:r>
            <a:r>
              <a:rPr lang="en-US" baseline="0" dirty="0"/>
              <a:t> rest of the presentation is ordered along these lines.  </a:t>
            </a:r>
          </a:p>
          <a:p>
            <a:pPr algn="l"/>
            <a:r>
              <a:rPr lang="en-US" b="1" baseline="0" dirty="0"/>
              <a:t>****Much of this data has not been updated since </a:t>
            </a:r>
            <a:r>
              <a:rPr lang="en-US" b="1" i="0" dirty="0">
                <a:solidFill>
                  <a:srgbClr val="5E5E5E"/>
                </a:solidFill>
                <a:effectLst/>
                <a:latin typeface="Open Sans" panose="020B0604020202020204" pitchFamily="34" charset="0"/>
              </a:rPr>
              <a:t>March 10, 2020 – often reporting data from 2017 results.</a:t>
            </a:r>
          </a:p>
        </p:txBody>
      </p:sp>
      <p:sp>
        <p:nvSpPr>
          <p:cNvPr id="4" name="Slide Number Placeholder 3"/>
          <p:cNvSpPr>
            <a:spLocks noGrp="1"/>
          </p:cNvSpPr>
          <p:nvPr>
            <p:ph type="sldNum" sz="quarter" idx="10"/>
          </p:nvPr>
        </p:nvSpPr>
        <p:spPr/>
        <p:txBody>
          <a:bodyPr/>
          <a:lstStyle/>
          <a:p>
            <a:fld id="{4E25AAE1-3CE3-48EE-9AFA-1EF8C88B78F6}" type="slidenum">
              <a:rPr lang="en-US" smtClean="0"/>
              <a:t>12</a:t>
            </a:fld>
            <a:endParaRPr lang="en-US" dirty="0"/>
          </a:p>
        </p:txBody>
      </p:sp>
    </p:spTree>
    <p:extLst>
      <p:ext uri="{BB962C8B-B14F-4D97-AF65-F5344CB8AC3E}">
        <p14:creationId xmlns:p14="http://schemas.microsoft.com/office/powerpoint/2010/main" val="20255001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B20BE24-4569-4CAF-B3DA-E7E8FB03E11D}" type="slidenum">
              <a:rPr lang="en-US" smtClean="0"/>
              <a:t>13</a:t>
            </a:fld>
            <a:endParaRPr lang="en-US" dirty="0"/>
          </a:p>
        </p:txBody>
      </p:sp>
    </p:spTree>
    <p:extLst>
      <p:ext uri="{BB962C8B-B14F-4D97-AF65-F5344CB8AC3E}">
        <p14:creationId xmlns:p14="http://schemas.microsoft.com/office/powerpoint/2010/main" val="1917704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06638" y="525463"/>
            <a:ext cx="4665662" cy="2624137"/>
          </a:xfrm>
        </p:spPr>
      </p:sp>
      <p:sp>
        <p:nvSpPr>
          <p:cNvPr id="3" name="Notes Placeholder 2"/>
          <p:cNvSpPr>
            <a:spLocks noGrp="1"/>
          </p:cNvSpPr>
          <p:nvPr>
            <p:ph type="body" idx="1"/>
          </p:nvPr>
        </p:nvSpPr>
        <p:spPr/>
        <p:txBody>
          <a:bodyPr/>
          <a:lstStyle/>
          <a:p>
            <a:pPr marL="139542"/>
            <a:r>
              <a:rPr lang="en-US" sz="800" b="1" dirty="0"/>
              <a:t>Early Prenatal Care 78.  MD GOAL 66.9</a:t>
            </a:r>
          </a:p>
          <a:p>
            <a:pPr marL="139542"/>
            <a:r>
              <a:rPr lang="en-US" sz="800" b="1" dirty="0"/>
              <a:t>Students Entering K ready to Learn  89% (however in our CHIP we did not meet our objective of maintaining the percentage of children who enter K-baseline was at 94% [2010-2010]  MD GOAL 85.5</a:t>
            </a:r>
          </a:p>
          <a:p>
            <a:pPr marL="139542"/>
            <a:endParaRPr lang="en-US" sz="800" b="1" dirty="0"/>
          </a:p>
          <a:p>
            <a:pPr marL="139542"/>
            <a:r>
              <a:rPr lang="en-US" sz="800" b="1" dirty="0"/>
              <a:t>Teen Birth Rate 23.2, MD GOAL 17.8</a:t>
            </a:r>
          </a:p>
          <a:p>
            <a:pPr marL="139542"/>
            <a:r>
              <a:rPr lang="en-US" sz="800" b="1" dirty="0"/>
              <a:t>High School Grad Rate  93.2 , MD GOAL 95</a:t>
            </a:r>
          </a:p>
          <a:p>
            <a:pPr marL="139542"/>
            <a:r>
              <a:rPr lang="en-US" sz="800" b="1" dirty="0"/>
              <a:t>Babies with low birth weight 10.6   MD GOAL 8  CHIP-maintain or reduce at a baseline of 8.4% --did not meet our obj </a:t>
            </a:r>
          </a:p>
          <a:p>
            <a:pPr marL="139542"/>
            <a:r>
              <a:rPr lang="en-US" sz="800" b="1" dirty="0"/>
              <a:t>Children receiving lead screening 58.1, MD GOAL69.5</a:t>
            </a:r>
          </a:p>
          <a:p>
            <a:pPr marL="139542"/>
            <a:endParaRPr lang="en-US" sz="800" b="1" dirty="0"/>
          </a:p>
          <a:p>
            <a:endParaRPr lang="en-US" dirty="0"/>
          </a:p>
        </p:txBody>
      </p:sp>
      <p:sp>
        <p:nvSpPr>
          <p:cNvPr id="4" name="Slide Number Placeholder 3"/>
          <p:cNvSpPr>
            <a:spLocks noGrp="1"/>
          </p:cNvSpPr>
          <p:nvPr>
            <p:ph type="sldNum" sz="quarter" idx="10"/>
          </p:nvPr>
        </p:nvSpPr>
        <p:spPr/>
        <p:txBody>
          <a:bodyPr/>
          <a:lstStyle/>
          <a:p>
            <a:fld id="{4E25AAE1-3CE3-48EE-9AFA-1EF8C88B78F6}" type="slidenum">
              <a:rPr lang="en-US" smtClean="0"/>
              <a:t>14</a:t>
            </a:fld>
            <a:endParaRPr lang="en-US" dirty="0"/>
          </a:p>
        </p:txBody>
      </p:sp>
    </p:spTree>
    <p:extLst>
      <p:ext uri="{BB962C8B-B14F-4D97-AF65-F5344CB8AC3E}">
        <p14:creationId xmlns:p14="http://schemas.microsoft.com/office/powerpoint/2010/main" val="37224511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exceed the State Goal in this area</a:t>
            </a:r>
          </a:p>
        </p:txBody>
      </p:sp>
      <p:sp>
        <p:nvSpPr>
          <p:cNvPr id="4" name="Slide Number Placeholder 3"/>
          <p:cNvSpPr>
            <a:spLocks noGrp="1"/>
          </p:cNvSpPr>
          <p:nvPr>
            <p:ph type="sldNum" sz="quarter" idx="10"/>
          </p:nvPr>
        </p:nvSpPr>
        <p:spPr/>
        <p:txBody>
          <a:bodyPr/>
          <a:lstStyle/>
          <a:p>
            <a:fld id="{BB20BE24-4569-4CAF-B3DA-E7E8FB03E11D}" type="slidenum">
              <a:rPr lang="en-US" smtClean="0"/>
              <a:t>15</a:t>
            </a:fld>
            <a:endParaRPr lang="en-US" dirty="0"/>
          </a:p>
        </p:txBody>
      </p:sp>
    </p:spTree>
    <p:extLst>
      <p:ext uri="{BB962C8B-B14F-4D97-AF65-F5344CB8AC3E}">
        <p14:creationId xmlns:p14="http://schemas.microsoft.com/office/powerpoint/2010/main" val="34595498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Nice to be lumped with Montgomery County on something</a:t>
            </a:r>
          </a:p>
        </p:txBody>
      </p:sp>
      <p:sp>
        <p:nvSpPr>
          <p:cNvPr id="4" name="Slide Number Placeholder 3"/>
          <p:cNvSpPr>
            <a:spLocks noGrp="1"/>
          </p:cNvSpPr>
          <p:nvPr>
            <p:ph type="sldNum" sz="quarter" idx="10"/>
          </p:nvPr>
        </p:nvSpPr>
        <p:spPr/>
        <p:txBody>
          <a:bodyPr/>
          <a:lstStyle/>
          <a:p>
            <a:fld id="{BB20BE24-4569-4CAF-B3DA-E7E8FB03E11D}" type="slidenum">
              <a:rPr lang="en-US" smtClean="0"/>
              <a:t>16</a:t>
            </a:fld>
            <a:endParaRPr lang="en-US" dirty="0"/>
          </a:p>
        </p:txBody>
      </p:sp>
    </p:spTree>
    <p:extLst>
      <p:ext uri="{BB962C8B-B14F-4D97-AF65-F5344CB8AC3E}">
        <p14:creationId xmlns:p14="http://schemas.microsoft.com/office/powerpoint/2010/main" val="26417103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a:xfrm>
            <a:off x="2376488" y="534988"/>
            <a:ext cx="4749800" cy="2671762"/>
          </a:xfrm>
          <a:ln/>
        </p:spPr>
      </p:sp>
      <p:sp>
        <p:nvSpPr>
          <p:cNvPr id="109571" name="Notes Placeholder 2"/>
          <p:cNvSpPr>
            <a:spLocks noGrp="1"/>
          </p:cNvSpPr>
          <p:nvPr>
            <p:ph type="body" idx="1"/>
          </p:nvPr>
        </p:nvSpPr>
        <p:spPr>
          <a:noFill/>
          <a:ln/>
        </p:spPr>
        <p:txBody>
          <a:bodyPr/>
          <a:lstStyle/>
          <a:p>
            <a:r>
              <a:rPr lang="en-US" dirty="0"/>
              <a:t>*** Rates based on &lt;3 events in the numerator are not presented since such rates are subject to instability </a:t>
            </a:r>
          </a:p>
          <a:p>
            <a:r>
              <a:rPr lang="en-US" dirty="0"/>
              <a:t>	MD	Garrett	</a:t>
            </a:r>
          </a:p>
          <a:p>
            <a:r>
              <a:rPr lang="en-US" dirty="0"/>
              <a:t>2004	8.5	6.4	</a:t>
            </a:r>
          </a:p>
          <a:p>
            <a:r>
              <a:rPr lang="en-US" dirty="0"/>
              <a:t>2005	7.3	3.2	</a:t>
            </a:r>
          </a:p>
          <a:p>
            <a:r>
              <a:rPr lang="en-US" dirty="0"/>
              <a:t>2006	7.9	0	</a:t>
            </a:r>
          </a:p>
          <a:p>
            <a:r>
              <a:rPr lang="en-US" dirty="0"/>
              <a:t>2007	8	0	</a:t>
            </a:r>
          </a:p>
          <a:p>
            <a:r>
              <a:rPr lang="en-US" dirty="0"/>
              <a:t>2008	8	10.8	3 Deaths</a:t>
            </a:r>
          </a:p>
          <a:p>
            <a:r>
              <a:rPr lang="en-US" dirty="0"/>
              <a:t>2009	7.2	0	</a:t>
            </a:r>
          </a:p>
          <a:p>
            <a:r>
              <a:rPr lang="en-US" dirty="0"/>
              <a:t>2010	6.7	10.8	3 deaths</a:t>
            </a:r>
          </a:p>
          <a:p>
            <a:r>
              <a:rPr lang="en-US" dirty="0"/>
              <a:t>2011	6.7	3.5	1 death</a:t>
            </a:r>
          </a:p>
          <a:p>
            <a:r>
              <a:rPr lang="en-US" dirty="0"/>
              <a:t>2012	6.3	0	</a:t>
            </a:r>
          </a:p>
          <a:p>
            <a:r>
              <a:rPr lang="en-US" dirty="0"/>
              <a:t>2013	6.6	10.8	3 deaths</a:t>
            </a:r>
          </a:p>
          <a:p>
            <a:r>
              <a:rPr lang="en-US" dirty="0"/>
              <a:t>2014                6.5	14.1	4</a:t>
            </a:r>
            <a:r>
              <a:rPr lang="en-US" baseline="0" dirty="0"/>
              <a:t> deaths</a:t>
            </a:r>
            <a:endParaRPr lang="en-US" dirty="0"/>
          </a:p>
          <a:p>
            <a:r>
              <a:rPr lang="en-US" dirty="0"/>
              <a:t>2015	6.7	8.1	4 deaths</a:t>
            </a:r>
          </a:p>
          <a:p>
            <a:pPr marL="228600" indent="-228600">
              <a:buAutoNum type="arabicPlain" startAt="2016"/>
            </a:pPr>
            <a:r>
              <a:rPr lang="en-US" dirty="0"/>
              <a:t> 	6.5	3.77	1</a:t>
            </a:r>
            <a:r>
              <a:rPr lang="en-US" baseline="0" dirty="0"/>
              <a:t> death</a:t>
            </a:r>
          </a:p>
          <a:p>
            <a:pPr marL="228600" indent="-228600">
              <a:buAutoNum type="arabicPlain" startAt="2017"/>
            </a:pPr>
            <a:r>
              <a:rPr lang="en-US" baseline="0" dirty="0"/>
              <a:t>6.5	7.57	2 deaths</a:t>
            </a:r>
          </a:p>
          <a:p>
            <a:pPr marL="0" indent="0">
              <a:buNone/>
            </a:pPr>
            <a:r>
              <a:rPr lang="en-US" baseline="0" dirty="0"/>
              <a:t>2019	5.90	7.58  	2 deaths	</a:t>
            </a:r>
          </a:p>
          <a:p>
            <a:endParaRPr lang="en-US" dirty="0"/>
          </a:p>
          <a:p>
            <a:endParaRPr lang="en-US" dirty="0"/>
          </a:p>
        </p:txBody>
      </p:sp>
      <p:sp>
        <p:nvSpPr>
          <p:cNvPr id="109572" name="Slide Number Placeholder 3"/>
          <p:cNvSpPr>
            <a:spLocks noGrp="1"/>
          </p:cNvSpPr>
          <p:nvPr>
            <p:ph type="sldNum" sz="quarter" idx="5"/>
          </p:nvPr>
        </p:nvSpPr>
        <p:spPr>
          <a:noFill/>
        </p:spPr>
        <p:txBody>
          <a:bodyPr/>
          <a:lstStyle/>
          <a:p>
            <a:fld id="{3770211D-5FAB-4D1F-BD77-46ACB7DDF67C}" type="slidenum">
              <a:rPr lang="en-US"/>
              <a:pPr/>
              <a:t>17</a:t>
            </a:fld>
            <a:endParaRPr lang="en-US" dirty="0"/>
          </a:p>
        </p:txBody>
      </p:sp>
    </p:spTree>
    <p:extLst>
      <p:ext uri="{BB962C8B-B14F-4D97-AF65-F5344CB8AC3E}">
        <p14:creationId xmlns:p14="http://schemas.microsoft.com/office/powerpoint/2010/main" val="870251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76488" y="534988"/>
            <a:ext cx="4749800" cy="26717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E25AAE1-3CE3-48EE-9AFA-1EF8C88B78F6}" type="slidenum">
              <a:rPr lang="en-US" smtClean="0"/>
              <a:t>18</a:t>
            </a:fld>
            <a:endParaRPr lang="en-US" dirty="0"/>
          </a:p>
        </p:txBody>
      </p:sp>
    </p:spTree>
    <p:extLst>
      <p:ext uri="{BB962C8B-B14F-4D97-AF65-F5344CB8AC3E}">
        <p14:creationId xmlns:p14="http://schemas.microsoft.com/office/powerpoint/2010/main" val="36569320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06638" y="525463"/>
            <a:ext cx="4665662" cy="2624137"/>
          </a:xfrm>
        </p:spPr>
      </p:sp>
      <p:sp>
        <p:nvSpPr>
          <p:cNvPr id="3" name="Notes Placeholder 2"/>
          <p:cNvSpPr>
            <a:spLocks noGrp="1"/>
          </p:cNvSpPr>
          <p:nvPr>
            <p:ph type="body" idx="1"/>
          </p:nvPr>
        </p:nvSpPr>
        <p:spPr/>
        <p:txBody>
          <a:bodyPr/>
          <a:lstStyle/>
          <a:p>
            <a:pPr marL="139542"/>
            <a:endParaRPr lang="en-US" sz="800" b="1" dirty="0"/>
          </a:p>
          <a:p>
            <a:pPr marL="139542"/>
            <a:r>
              <a:rPr lang="en-US" sz="800" b="1" dirty="0"/>
              <a:t>HIV 3.9  MD GOAL 26.7 </a:t>
            </a:r>
          </a:p>
          <a:p>
            <a:pPr marL="139542"/>
            <a:r>
              <a:rPr lang="en-US" sz="800" b="1" dirty="0"/>
              <a:t>Chlamydia Infection 198.4   MD GOAL 431 </a:t>
            </a:r>
          </a:p>
          <a:p>
            <a:pPr marL="139542"/>
            <a:endParaRPr lang="en-US" sz="800" b="1" dirty="0"/>
          </a:p>
          <a:p>
            <a:pPr marL="139542"/>
            <a:r>
              <a:rPr lang="en-US" sz="800" b="1" dirty="0"/>
              <a:t>Children and adolescents who are obese 15.6  MD GOAL 10.7</a:t>
            </a:r>
          </a:p>
          <a:p>
            <a:pPr marL="139542"/>
            <a:r>
              <a:rPr lang="en-US" sz="800" b="1" dirty="0"/>
              <a:t>Adults who currently smoke 15.1  MD GOAL 15.5  (close…but it’s probably bc they all switched to vaping)</a:t>
            </a:r>
          </a:p>
          <a:p>
            <a:pPr marL="139542"/>
            <a:r>
              <a:rPr lang="en-US" sz="800" b="1" dirty="0"/>
              <a:t>Adolescents who use tobacco products 34.3  MD GOAL is 15.2 </a:t>
            </a:r>
          </a:p>
          <a:p>
            <a:pPr marL="139542"/>
            <a:r>
              <a:rPr lang="en-US" sz="800" b="1" dirty="0"/>
              <a:t>Life Expectancy 79.5   MD GOAL 79.8</a:t>
            </a:r>
          </a:p>
          <a:p>
            <a:pPr marL="139542"/>
            <a:r>
              <a:rPr lang="en-US" sz="800" b="1" dirty="0"/>
              <a:t>Increase in physical activity (11</a:t>
            </a:r>
            <a:r>
              <a:rPr lang="en-US" sz="800" b="1" baseline="30000" dirty="0"/>
              <a:t>th</a:t>
            </a:r>
            <a:r>
              <a:rPr lang="en-US" sz="800" b="1" dirty="0"/>
              <a:t> in the ranking) measurement period 2013  45.9  MD GOAL 50.4</a:t>
            </a:r>
          </a:p>
          <a:p>
            <a:pPr marL="139542"/>
            <a:r>
              <a:rPr lang="en-US" sz="800" b="1" dirty="0"/>
              <a:t>Moved since last time,  Adults who are at a healthy weight  27.3      MD GOAL 36.6 </a:t>
            </a:r>
          </a:p>
          <a:p>
            <a:pPr marL="139542"/>
            <a:endParaRPr lang="en-US" sz="800" b="1" dirty="0"/>
          </a:p>
          <a:p>
            <a:pPr marL="139542"/>
            <a:endParaRPr lang="en-US" sz="800" b="1" dirty="0"/>
          </a:p>
          <a:p>
            <a:pPr marL="139542"/>
            <a:r>
              <a:rPr lang="en-US" sz="800" b="1" dirty="0"/>
              <a:t>Eight Measures</a:t>
            </a:r>
          </a:p>
          <a:p>
            <a:pPr marL="139542"/>
            <a:r>
              <a:rPr lang="en-US" sz="800" b="1" dirty="0"/>
              <a:t>Adolescents who use tobacco products: WORST IN THE STATE</a:t>
            </a:r>
          </a:p>
        </p:txBody>
      </p:sp>
      <p:sp>
        <p:nvSpPr>
          <p:cNvPr id="4" name="Slide Number Placeholder 3"/>
          <p:cNvSpPr>
            <a:spLocks noGrp="1"/>
          </p:cNvSpPr>
          <p:nvPr>
            <p:ph type="sldNum" sz="quarter" idx="10"/>
          </p:nvPr>
        </p:nvSpPr>
        <p:spPr/>
        <p:txBody>
          <a:bodyPr/>
          <a:lstStyle/>
          <a:p>
            <a:fld id="{4E25AAE1-3CE3-48EE-9AFA-1EF8C88B78F6}" type="slidenum">
              <a:rPr lang="en-US" smtClean="0"/>
              <a:t>19</a:t>
            </a:fld>
            <a:endParaRPr lang="en-US" dirty="0"/>
          </a:p>
        </p:txBody>
      </p:sp>
    </p:spTree>
    <p:extLst>
      <p:ext uri="{BB962C8B-B14F-4D97-AF65-F5344CB8AC3E}">
        <p14:creationId xmlns:p14="http://schemas.microsoft.com/office/powerpoint/2010/main" val="38031916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r>
              <a:rPr lang="en-US" dirty="0"/>
              <a:t>County Health Rankings</a:t>
            </a:r>
            <a:r>
              <a:rPr lang="en-US" baseline="0" dirty="0"/>
              <a:t> and Roadmaps are interactive and gather data from multiple sources.</a:t>
            </a:r>
            <a:endParaRPr lang="en-US" dirty="0"/>
          </a:p>
        </p:txBody>
      </p:sp>
      <p:sp>
        <p:nvSpPr>
          <p:cNvPr id="4" name="Slide Number Placeholder 3"/>
          <p:cNvSpPr>
            <a:spLocks noGrp="1"/>
          </p:cNvSpPr>
          <p:nvPr>
            <p:ph type="sldNum" sz="quarter" idx="10"/>
          </p:nvPr>
        </p:nvSpPr>
        <p:spPr/>
        <p:txBody>
          <a:bodyPr/>
          <a:lstStyle/>
          <a:p>
            <a:fld id="{4E25AAE1-3CE3-48EE-9AFA-1EF8C88B78F6}" type="slidenum">
              <a:rPr lang="en-US" smtClean="0"/>
              <a:t>2</a:t>
            </a:fld>
            <a:endParaRPr lang="en-US" dirty="0"/>
          </a:p>
        </p:txBody>
      </p:sp>
    </p:spTree>
    <p:extLst>
      <p:ext uri="{BB962C8B-B14F-4D97-AF65-F5344CB8AC3E}">
        <p14:creationId xmlns:p14="http://schemas.microsoft.com/office/powerpoint/2010/main" val="27411404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a:t>
            </a:r>
            <a:r>
              <a:rPr lang="en-US" baseline="0" dirty="0"/>
              <a:t> 2014, Garrett County’s percentage was 16%,  and Maryland was 11.5%.  Garrett County’s rate was going down in 2016 to 13.5, but has spiked to 18.3</a:t>
            </a:r>
          </a:p>
          <a:p>
            <a:r>
              <a:rPr lang="en-US" baseline="0" dirty="0"/>
              <a:t>The Adolescent Survey showed that High School Students (even though there were only 39 responses) that 47% would like to talk to a health care professional about Weight gain/obesity and 44% would like to know the healthiest diet for them.  The Middle school student survey shows that only 18.5% of the 316 responses wanted to talk to a health professional about weight gain/obesity, but 35% want to talk about the healthiest diet for them</a:t>
            </a:r>
            <a:endParaRPr lang="en-US" dirty="0"/>
          </a:p>
        </p:txBody>
      </p:sp>
      <p:sp>
        <p:nvSpPr>
          <p:cNvPr id="4" name="Slide Number Placeholder 3"/>
          <p:cNvSpPr>
            <a:spLocks noGrp="1"/>
          </p:cNvSpPr>
          <p:nvPr>
            <p:ph type="sldNum" sz="quarter" idx="10"/>
          </p:nvPr>
        </p:nvSpPr>
        <p:spPr/>
        <p:txBody>
          <a:bodyPr/>
          <a:lstStyle/>
          <a:p>
            <a:fld id="{BB20BE24-4569-4CAF-B3DA-E7E8FB03E11D}" type="slidenum">
              <a:rPr lang="en-US" smtClean="0"/>
              <a:t>20</a:t>
            </a:fld>
            <a:endParaRPr lang="en-US" dirty="0"/>
          </a:p>
        </p:txBody>
      </p:sp>
    </p:spTree>
    <p:extLst>
      <p:ext uri="{BB962C8B-B14F-4D97-AF65-F5344CB8AC3E}">
        <p14:creationId xmlns:p14="http://schemas.microsoft.com/office/powerpoint/2010/main" val="27570614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Obesity Trend in Garrett County – from County Health Rankings and </a:t>
            </a:r>
            <a:r>
              <a:rPr lang="en-US" dirty="0" smtClean="0"/>
              <a:t>Roadmaps – 3 year average with County Rankings and Roadmaps</a:t>
            </a:r>
            <a:endParaRPr lang="en-US" dirty="0"/>
          </a:p>
        </p:txBody>
      </p:sp>
      <p:sp>
        <p:nvSpPr>
          <p:cNvPr id="4" name="Slide Number Placeholder 3"/>
          <p:cNvSpPr>
            <a:spLocks noGrp="1"/>
          </p:cNvSpPr>
          <p:nvPr>
            <p:ph type="sldNum" sz="quarter" idx="5"/>
          </p:nvPr>
        </p:nvSpPr>
        <p:spPr/>
        <p:txBody>
          <a:bodyPr/>
          <a:lstStyle/>
          <a:p>
            <a:fld id="{BB20BE24-4569-4CAF-B3DA-E7E8FB03E11D}" type="slidenum">
              <a:rPr lang="en-US" smtClean="0"/>
              <a:t>21</a:t>
            </a:fld>
            <a:endParaRPr lang="en-US" dirty="0"/>
          </a:p>
        </p:txBody>
      </p:sp>
    </p:spTree>
    <p:extLst>
      <p:ext uri="{BB962C8B-B14F-4D97-AF65-F5344CB8AC3E}">
        <p14:creationId xmlns:p14="http://schemas.microsoft.com/office/powerpoint/2010/main" val="26132471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r>
              <a:rPr lang="en-US" dirty="0"/>
              <a:t>According to the Adolescent</a:t>
            </a:r>
            <a:r>
              <a:rPr lang="en-US" baseline="0" dirty="0"/>
              <a:t> Wellness survey, both high school and middle school students believe 23% of the students binge </a:t>
            </a:r>
            <a:r>
              <a:rPr lang="en-US" baseline="0" dirty="0" smtClean="0"/>
              <a:t>drink.  We are making progress in this area and we hope that it will continue.</a:t>
            </a:r>
            <a:endParaRPr lang="en-US" dirty="0"/>
          </a:p>
        </p:txBody>
      </p:sp>
      <p:sp>
        <p:nvSpPr>
          <p:cNvPr id="4" name="Slide Number Placeholder 3"/>
          <p:cNvSpPr>
            <a:spLocks noGrp="1"/>
          </p:cNvSpPr>
          <p:nvPr>
            <p:ph type="sldNum" sz="quarter" idx="10"/>
          </p:nvPr>
        </p:nvSpPr>
        <p:spPr/>
        <p:txBody>
          <a:bodyPr/>
          <a:lstStyle/>
          <a:p>
            <a:fld id="{4E25AAE1-3CE3-48EE-9AFA-1EF8C88B78F6}" type="slidenum">
              <a:rPr lang="en-US" smtClean="0"/>
              <a:t>22</a:t>
            </a:fld>
            <a:endParaRPr lang="en-US" dirty="0"/>
          </a:p>
        </p:txBody>
      </p:sp>
    </p:spTree>
    <p:extLst>
      <p:ext uri="{BB962C8B-B14F-4D97-AF65-F5344CB8AC3E}">
        <p14:creationId xmlns:p14="http://schemas.microsoft.com/office/powerpoint/2010/main" val="28641027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B20BE24-4569-4CAF-B3DA-E7E8FB03E11D}" type="slidenum">
              <a:rPr lang="en-US" smtClean="0"/>
              <a:t>23</a:t>
            </a:fld>
            <a:endParaRPr lang="en-US" dirty="0"/>
          </a:p>
        </p:txBody>
      </p:sp>
    </p:spTree>
    <p:extLst>
      <p:ext uri="{BB962C8B-B14F-4D97-AF65-F5344CB8AC3E}">
        <p14:creationId xmlns:p14="http://schemas.microsoft.com/office/powerpoint/2010/main" val="321180086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B20BE24-4569-4CAF-B3DA-E7E8FB03E11D}" type="slidenum">
              <a:rPr lang="en-US" smtClean="0"/>
              <a:t>24</a:t>
            </a:fld>
            <a:endParaRPr lang="en-US" dirty="0"/>
          </a:p>
        </p:txBody>
      </p:sp>
    </p:spTree>
    <p:extLst>
      <p:ext uri="{BB962C8B-B14F-4D97-AF65-F5344CB8AC3E}">
        <p14:creationId xmlns:p14="http://schemas.microsoft.com/office/powerpoint/2010/main" val="402638140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06638" y="525463"/>
            <a:ext cx="4665662" cy="2624137"/>
          </a:xfrm>
        </p:spPr>
      </p:sp>
      <p:sp>
        <p:nvSpPr>
          <p:cNvPr id="3" name="Notes Placeholder 2"/>
          <p:cNvSpPr>
            <a:spLocks noGrp="1"/>
          </p:cNvSpPr>
          <p:nvPr>
            <p:ph type="body" idx="1"/>
          </p:nvPr>
        </p:nvSpPr>
        <p:spPr/>
        <p:txBody>
          <a:bodyPr/>
          <a:lstStyle/>
          <a:p>
            <a:pPr marL="139542"/>
            <a:r>
              <a:rPr lang="en-US" sz="800" b="1" dirty="0"/>
              <a:t>Healthy Communities does</a:t>
            </a:r>
            <a:r>
              <a:rPr lang="en-US" sz="800" b="1" baseline="0" dirty="0"/>
              <a:t> not have any areas where the GCHD directly impacts the measures.  This is the </a:t>
            </a:r>
            <a:r>
              <a:rPr lang="en-US" sz="800" b="1" baseline="0" dirty="0" smtClean="0"/>
              <a:t>value </a:t>
            </a:r>
            <a:r>
              <a:rPr lang="en-US" sz="800" b="1" baseline="0" dirty="0"/>
              <a:t>of interagency collaboration.  </a:t>
            </a:r>
            <a:r>
              <a:rPr lang="en-US" sz="800" b="1" dirty="0"/>
              <a:t>Pedestrian Injury Rate on public roads 3.4 (best in the state) MD GOAL 35.6  </a:t>
            </a:r>
          </a:p>
          <a:p>
            <a:pPr marL="139542" defTabSz="930283">
              <a:defRPr/>
            </a:pPr>
            <a:endParaRPr lang="en-US" sz="800" b="1" dirty="0"/>
          </a:p>
          <a:p>
            <a:pPr marL="139542"/>
            <a:r>
              <a:rPr lang="en-US" sz="800" b="1" dirty="0"/>
              <a:t>Child Maltreatment Rate 9.2, MD GOAL 8.3 In our CHIP we did not meet our objective—maintain or reduce child maltreatment baseline was 4.2</a:t>
            </a:r>
          </a:p>
          <a:p>
            <a:pPr marL="139542"/>
            <a:r>
              <a:rPr lang="en-US" sz="800" b="1" dirty="0"/>
              <a:t>Domestic Violence 475.1, MD GOAL 445</a:t>
            </a:r>
          </a:p>
          <a:p>
            <a:pPr marL="139542"/>
            <a:endParaRPr lang="en-US" sz="800" b="1" dirty="0"/>
          </a:p>
          <a:p>
            <a:pPr marL="139542"/>
            <a:r>
              <a:rPr lang="en-US" sz="800" b="1" dirty="0"/>
              <a:t>MIGHT BE A GOOD TIME TO MENTION GARRETT TRAILS</a:t>
            </a:r>
          </a:p>
          <a:p>
            <a:pPr marL="139542"/>
            <a:endParaRPr lang="en-US" sz="800" b="1" dirty="0"/>
          </a:p>
          <a:p>
            <a:pPr marL="139542"/>
            <a:endParaRPr lang="en-US" sz="800" b="1" dirty="0"/>
          </a:p>
          <a:p>
            <a:pPr marL="139542"/>
            <a:r>
              <a:rPr lang="en-US" sz="800" b="1" dirty="0"/>
              <a:t>Actually 7 Measures</a:t>
            </a:r>
          </a:p>
          <a:p>
            <a:pPr marL="139542"/>
            <a:r>
              <a:rPr lang="en-US" sz="800" b="1" dirty="0"/>
              <a:t>3 are considered statistically insignificant </a:t>
            </a:r>
            <a:r>
              <a:rPr lang="en-US" sz="800" dirty="0"/>
              <a:t>because of low numbers.</a:t>
            </a:r>
          </a:p>
          <a:p>
            <a:pPr marL="139542"/>
            <a:r>
              <a:rPr lang="en-US" sz="800" dirty="0"/>
              <a:t>SO, Out of the 4 we can count, GC is meets or exceeds the state goal in one area and needs improvement in three.</a:t>
            </a:r>
          </a:p>
          <a:p>
            <a:pPr marL="139542"/>
            <a:endParaRPr lang="en-US" sz="800" dirty="0"/>
          </a:p>
          <a:p>
            <a:pPr marL="139542"/>
            <a:r>
              <a:rPr lang="en-US" sz="800" b="1" dirty="0"/>
              <a:t>Suicide Rate, Children with elevated blood </a:t>
            </a:r>
            <a:r>
              <a:rPr lang="en-US" sz="800" dirty="0"/>
              <a:t>lead levels </a:t>
            </a:r>
            <a:r>
              <a:rPr lang="en-US" sz="800" b="1" dirty="0"/>
              <a:t>and Fall related death </a:t>
            </a:r>
            <a:r>
              <a:rPr lang="en-US" sz="800" dirty="0"/>
              <a:t>rate are measures with small numbers</a:t>
            </a:r>
          </a:p>
          <a:p>
            <a:pPr marL="139542"/>
            <a:endParaRPr lang="en-US" sz="800" b="1" dirty="0"/>
          </a:p>
        </p:txBody>
      </p:sp>
      <p:sp>
        <p:nvSpPr>
          <p:cNvPr id="4" name="Slide Number Placeholder 3"/>
          <p:cNvSpPr>
            <a:spLocks noGrp="1"/>
          </p:cNvSpPr>
          <p:nvPr>
            <p:ph type="sldNum" sz="quarter" idx="10"/>
          </p:nvPr>
        </p:nvSpPr>
        <p:spPr/>
        <p:txBody>
          <a:bodyPr/>
          <a:lstStyle/>
          <a:p>
            <a:fld id="{4E25AAE1-3CE3-48EE-9AFA-1EF8C88B78F6}" type="slidenum">
              <a:rPr lang="en-US" smtClean="0"/>
              <a:t>25</a:t>
            </a:fld>
            <a:endParaRPr lang="en-US" dirty="0"/>
          </a:p>
        </p:txBody>
      </p:sp>
    </p:spTree>
    <p:extLst>
      <p:ext uri="{BB962C8B-B14F-4D97-AF65-F5344CB8AC3E}">
        <p14:creationId xmlns:p14="http://schemas.microsoft.com/office/powerpoint/2010/main" val="231658134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2015 SHIP showed</a:t>
            </a:r>
            <a:r>
              <a:rPr lang="en-US" baseline="0" dirty="0"/>
              <a:t> Garrett County at 10 and it has risen to 25.3 in 2017</a:t>
            </a:r>
          </a:p>
          <a:p>
            <a:r>
              <a:rPr lang="en-US" sz="1200" b="0" i="0" kern="1200" dirty="0">
                <a:solidFill>
                  <a:schemeClr val="tx1"/>
                </a:solidFill>
                <a:effectLst/>
                <a:latin typeface="+mn-lt"/>
                <a:ea typeface="+mn-ea"/>
                <a:cs typeface="+mn-cs"/>
              </a:rPr>
              <a:t>Unduplicated count of children in Maryland with either an indicated or unsubstantiated finding of child maltreatment (physical and sexual abuse, mental injury-abuse, neglect, and mental injury-neglect) during the State fiscal year</a:t>
            </a:r>
          </a:p>
          <a:p>
            <a:r>
              <a:rPr lang="en-US" sz="1200" b="0" i="0" kern="1200" dirty="0">
                <a:solidFill>
                  <a:schemeClr val="tx1"/>
                </a:solidFill>
                <a:effectLst/>
                <a:latin typeface="+mn-lt"/>
                <a:ea typeface="+mn-ea"/>
                <a:cs typeface="+mn-cs"/>
              </a:rPr>
              <a:t>Garrett</a:t>
            </a:r>
            <a:r>
              <a:rPr lang="en-US" sz="1200" b="0" i="0" kern="1200" baseline="0" dirty="0">
                <a:solidFill>
                  <a:schemeClr val="tx1"/>
                </a:solidFill>
                <a:effectLst/>
                <a:latin typeface="+mn-lt"/>
                <a:ea typeface="+mn-ea"/>
                <a:cs typeface="+mn-cs"/>
              </a:rPr>
              <a:t> County trend:  2010-4.2 / 2011-10.2 / 2012-4.9 / 2013-7.1 / 2014-9.2 / 2015-10.0 / 2016-18.4 / </a:t>
            </a:r>
            <a:r>
              <a:rPr lang="en-US" sz="1200" b="0" i="0" kern="1200" baseline="0" dirty="0" smtClean="0">
                <a:solidFill>
                  <a:schemeClr val="tx1"/>
                </a:solidFill>
                <a:effectLst/>
                <a:latin typeface="+mn-lt"/>
                <a:ea typeface="+mn-ea"/>
                <a:cs typeface="+mn-cs"/>
              </a:rPr>
              <a:t>2017-25.3</a:t>
            </a:r>
          </a:p>
          <a:p>
            <a:r>
              <a:rPr lang="en-US" sz="1200" b="0" i="0" kern="1200" baseline="0" dirty="0" smtClean="0">
                <a:solidFill>
                  <a:schemeClr val="tx1"/>
                </a:solidFill>
                <a:effectLst/>
                <a:latin typeface="+mn-lt"/>
                <a:ea typeface="+mn-ea"/>
                <a:cs typeface="+mn-cs"/>
              </a:rPr>
              <a:t>Adolescent wellness group is working on these issues.  Identify the problems before we can begin to make a change.  Meth? </a:t>
            </a:r>
            <a:endParaRPr lang="en-US" dirty="0"/>
          </a:p>
        </p:txBody>
      </p:sp>
      <p:sp>
        <p:nvSpPr>
          <p:cNvPr id="4" name="Slide Number Placeholder 3"/>
          <p:cNvSpPr>
            <a:spLocks noGrp="1"/>
          </p:cNvSpPr>
          <p:nvPr>
            <p:ph type="sldNum" sz="quarter" idx="10"/>
          </p:nvPr>
        </p:nvSpPr>
        <p:spPr/>
        <p:txBody>
          <a:bodyPr/>
          <a:lstStyle/>
          <a:p>
            <a:fld id="{BB20BE24-4569-4CAF-B3DA-E7E8FB03E11D}" type="slidenum">
              <a:rPr lang="en-US" smtClean="0"/>
              <a:t>26</a:t>
            </a:fld>
            <a:endParaRPr lang="en-US" dirty="0"/>
          </a:p>
        </p:txBody>
      </p:sp>
    </p:spTree>
    <p:extLst>
      <p:ext uri="{BB962C8B-B14F-4D97-AF65-F5344CB8AC3E}">
        <p14:creationId xmlns:p14="http://schemas.microsoft.com/office/powerpoint/2010/main" val="257350359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76488" y="534988"/>
            <a:ext cx="4749800" cy="2671762"/>
          </a:xfrm>
        </p:spPr>
      </p:sp>
      <p:sp>
        <p:nvSpPr>
          <p:cNvPr id="3" name="Notes Placeholder 2"/>
          <p:cNvSpPr>
            <a:spLocks noGrp="1"/>
          </p:cNvSpPr>
          <p:nvPr>
            <p:ph type="body" idx="1"/>
          </p:nvPr>
        </p:nvSpPr>
        <p:spPr/>
        <p:txBody>
          <a:bodyPr/>
          <a:lstStyle/>
          <a:p>
            <a:r>
              <a:rPr lang="en-US" dirty="0"/>
              <a:t>The</a:t>
            </a:r>
            <a:r>
              <a:rPr lang="en-US" baseline="0" dirty="0"/>
              <a:t> Adolescent wellness committee has been working hard on strategies to address the issue of low percentage of adolescents receiving a wellness check.</a:t>
            </a:r>
          </a:p>
        </p:txBody>
      </p:sp>
      <p:sp>
        <p:nvSpPr>
          <p:cNvPr id="4" name="Slide Number Placeholder 3"/>
          <p:cNvSpPr>
            <a:spLocks noGrp="1"/>
          </p:cNvSpPr>
          <p:nvPr>
            <p:ph type="sldNum" sz="quarter" idx="10"/>
          </p:nvPr>
        </p:nvSpPr>
        <p:spPr/>
        <p:txBody>
          <a:bodyPr/>
          <a:lstStyle/>
          <a:p>
            <a:fld id="{4E25AAE1-3CE3-48EE-9AFA-1EF8C88B78F6}" type="slidenum">
              <a:rPr lang="en-US" smtClean="0"/>
              <a:t>27</a:t>
            </a:fld>
            <a:endParaRPr lang="en-US" dirty="0"/>
          </a:p>
        </p:txBody>
      </p:sp>
    </p:spTree>
    <p:extLst>
      <p:ext uri="{BB962C8B-B14F-4D97-AF65-F5344CB8AC3E}">
        <p14:creationId xmlns:p14="http://schemas.microsoft.com/office/powerpoint/2010/main" val="47847988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ffectLst/>
              </a:rPr>
              <a:t>This indicator shows the percentage of adolescents (ages 13-20 years old) enrolled in Medicaid (320+ days) who received a wellness visit during the past year</a:t>
            </a:r>
          </a:p>
          <a:p>
            <a:r>
              <a:rPr lang="en-US" dirty="0">
                <a:effectLst/>
              </a:rPr>
              <a:t>Adolescent</a:t>
            </a:r>
            <a:r>
              <a:rPr lang="en-US" baseline="0" dirty="0">
                <a:effectLst/>
              </a:rPr>
              <a:t> Wellness survey question:  What keeps you from attending wellness/prevention check-ups in the last 12 months?</a:t>
            </a:r>
          </a:p>
          <a:p>
            <a:r>
              <a:rPr lang="en-US" baseline="0" dirty="0">
                <a:effectLst/>
              </a:rPr>
              <a:t>The most used answer for Middle and High School students “I am generally well and not in need of routine wellness visit.</a:t>
            </a:r>
          </a:p>
          <a:p>
            <a:r>
              <a:rPr lang="en-US" baseline="0" dirty="0">
                <a:effectLst/>
              </a:rPr>
              <a:t>The most used answer for the Middle and High School parents was the same “my child is well, and not in need of routine wellness checks.</a:t>
            </a:r>
          </a:p>
          <a:p>
            <a:r>
              <a:rPr lang="en-US" baseline="0" dirty="0">
                <a:effectLst/>
              </a:rPr>
              <a:t>Other close seconds were:   My child had wellness exams up to age 12 and now have sports physicals and go to the doctor when needed.</a:t>
            </a:r>
          </a:p>
          <a:p>
            <a:r>
              <a:rPr lang="en-US" baseline="0" dirty="0">
                <a:effectLst/>
              </a:rPr>
              <a:t>                                             Not enough time</a:t>
            </a:r>
          </a:p>
          <a:p>
            <a:r>
              <a:rPr lang="en-US" baseline="0" dirty="0">
                <a:effectLst/>
              </a:rPr>
              <a:t>                                             Minimum of one hour appointment</a:t>
            </a:r>
            <a:endParaRPr lang="en-US" dirty="0">
              <a:effectLst/>
            </a:endParaRPr>
          </a:p>
        </p:txBody>
      </p:sp>
      <p:sp>
        <p:nvSpPr>
          <p:cNvPr id="4" name="Slide Number Placeholder 3"/>
          <p:cNvSpPr>
            <a:spLocks noGrp="1"/>
          </p:cNvSpPr>
          <p:nvPr>
            <p:ph type="sldNum" sz="quarter" idx="10"/>
          </p:nvPr>
        </p:nvSpPr>
        <p:spPr/>
        <p:txBody>
          <a:bodyPr/>
          <a:lstStyle/>
          <a:p>
            <a:fld id="{4E25AAE1-3CE3-48EE-9AFA-1EF8C88B78F6}" type="slidenum">
              <a:rPr lang="en-US" smtClean="0"/>
              <a:t>28</a:t>
            </a:fld>
            <a:endParaRPr lang="en-US" dirty="0"/>
          </a:p>
        </p:txBody>
      </p:sp>
    </p:spTree>
    <p:extLst>
      <p:ext uri="{BB962C8B-B14F-4D97-AF65-F5344CB8AC3E}">
        <p14:creationId xmlns:p14="http://schemas.microsoft.com/office/powerpoint/2010/main" val="11398247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People without health insurance are more likely to be in poor health than the insured. Lack of health insurance can result in increased visits to the emergency department and decreased routine care visits with a primary care provider.  Better job of enrollment</a:t>
            </a:r>
            <a:r>
              <a:rPr lang="en-US" sz="1200" b="0" i="0" kern="1200" baseline="0" dirty="0">
                <a:solidFill>
                  <a:schemeClr val="tx1"/>
                </a:solidFill>
                <a:effectLst/>
                <a:latin typeface="+mn-lt"/>
                <a:ea typeface="+mn-ea"/>
                <a:cs typeface="+mn-cs"/>
              </a:rPr>
              <a:t> in MA in poorer counties</a:t>
            </a:r>
            <a:endParaRPr lang="en-US" dirty="0"/>
          </a:p>
        </p:txBody>
      </p:sp>
      <p:sp>
        <p:nvSpPr>
          <p:cNvPr id="4" name="Slide Number Placeholder 3"/>
          <p:cNvSpPr>
            <a:spLocks noGrp="1"/>
          </p:cNvSpPr>
          <p:nvPr>
            <p:ph type="sldNum" sz="quarter" idx="10"/>
          </p:nvPr>
        </p:nvSpPr>
        <p:spPr/>
        <p:txBody>
          <a:bodyPr/>
          <a:lstStyle/>
          <a:p>
            <a:fld id="{BB20BE24-4569-4CAF-B3DA-E7E8FB03E11D}" type="slidenum">
              <a:rPr lang="en-US" smtClean="0"/>
              <a:t>29</a:t>
            </a:fld>
            <a:endParaRPr lang="en-US" dirty="0"/>
          </a:p>
        </p:txBody>
      </p:sp>
    </p:spTree>
    <p:extLst>
      <p:ext uri="{BB962C8B-B14F-4D97-AF65-F5344CB8AC3E}">
        <p14:creationId xmlns:p14="http://schemas.microsoft.com/office/powerpoint/2010/main" val="32695669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20BE24-4569-4CAF-B3DA-E7E8FB03E11D}" type="slidenum">
              <a:rPr lang="en-US" smtClean="0"/>
              <a:t>3</a:t>
            </a:fld>
            <a:endParaRPr lang="en-US" dirty="0"/>
          </a:p>
        </p:txBody>
      </p:sp>
    </p:spTree>
    <p:extLst>
      <p:ext uri="{BB962C8B-B14F-4D97-AF65-F5344CB8AC3E}">
        <p14:creationId xmlns:p14="http://schemas.microsoft.com/office/powerpoint/2010/main" val="303034797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76488" y="534988"/>
            <a:ext cx="4749800" cy="2671762"/>
          </a:xfrm>
        </p:spPr>
      </p:sp>
      <p:sp>
        <p:nvSpPr>
          <p:cNvPr id="3" name="Notes Placeholder 2"/>
          <p:cNvSpPr>
            <a:spLocks noGrp="1"/>
          </p:cNvSpPr>
          <p:nvPr>
            <p:ph type="body" idx="1"/>
          </p:nvPr>
        </p:nvSpPr>
        <p:spPr/>
        <p:txBody>
          <a:bodyPr/>
          <a:lstStyle/>
          <a:p>
            <a:pPr marL="142417"/>
            <a:r>
              <a:rPr lang="en-US" sz="800" b="1" dirty="0"/>
              <a:t>Twelve  Measures</a:t>
            </a:r>
          </a:p>
          <a:p>
            <a:pPr marL="142417"/>
            <a:r>
              <a:rPr lang="en-US" sz="1100" dirty="0"/>
              <a:t>Two are considered statistically insignificant because of low numbers or lack of data.</a:t>
            </a:r>
          </a:p>
          <a:p>
            <a:pPr marL="142417"/>
            <a:r>
              <a:rPr lang="en-US" sz="1100" dirty="0"/>
              <a:t>Drug induced death rate and Children (19-35 months old) who receive recommended vaccines</a:t>
            </a:r>
          </a:p>
          <a:p>
            <a:pPr marL="142417"/>
            <a:endParaRPr lang="en-US" sz="1100" dirty="0"/>
          </a:p>
          <a:p>
            <a:pPr marL="142417"/>
            <a:r>
              <a:rPr lang="en-US" dirty="0"/>
              <a:t>SO, Out of the ten we can count, GC is meets or exceeds the state goal for</a:t>
            </a:r>
            <a:r>
              <a:rPr lang="en-US" baseline="0" dirty="0"/>
              <a:t> 3 and needs improvement in 7.</a:t>
            </a:r>
            <a:endParaRPr lang="en-US" dirty="0"/>
          </a:p>
          <a:p>
            <a:endParaRPr lang="en-US" dirty="0"/>
          </a:p>
        </p:txBody>
      </p:sp>
      <p:sp>
        <p:nvSpPr>
          <p:cNvPr id="4" name="Slide Number Placeholder 3"/>
          <p:cNvSpPr>
            <a:spLocks noGrp="1"/>
          </p:cNvSpPr>
          <p:nvPr>
            <p:ph type="sldNum" sz="quarter" idx="10"/>
          </p:nvPr>
        </p:nvSpPr>
        <p:spPr/>
        <p:txBody>
          <a:bodyPr/>
          <a:lstStyle/>
          <a:p>
            <a:fld id="{4E25AAE1-3CE3-48EE-9AFA-1EF8C88B78F6}" type="slidenum">
              <a:rPr lang="en-US" smtClean="0"/>
              <a:t>30</a:t>
            </a:fld>
            <a:endParaRPr lang="en-US" dirty="0"/>
          </a:p>
        </p:txBody>
      </p:sp>
    </p:spTree>
    <p:extLst>
      <p:ext uri="{BB962C8B-B14F-4D97-AF65-F5344CB8AC3E}">
        <p14:creationId xmlns:p14="http://schemas.microsoft.com/office/powerpoint/2010/main" val="117622904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B20BE24-4569-4CAF-B3DA-E7E8FB03E11D}" type="slidenum">
              <a:rPr lang="en-US" smtClean="0"/>
              <a:t>31</a:t>
            </a:fld>
            <a:endParaRPr lang="en-US" dirty="0"/>
          </a:p>
        </p:txBody>
      </p:sp>
    </p:spTree>
    <p:extLst>
      <p:ext uri="{BB962C8B-B14F-4D97-AF65-F5344CB8AC3E}">
        <p14:creationId xmlns:p14="http://schemas.microsoft.com/office/powerpoint/2010/main" val="224838634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Google Shape;48;p2: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9" name="Google Shape;49;p2:notes"/>
          <p:cNvSpPr txBox="1">
            <a:spLocks noGrp="1"/>
          </p:cNvSpPr>
          <p:nvPr>
            <p:ph type="body" idx="1"/>
          </p:nvPr>
        </p:nvSpPr>
        <p:spPr>
          <a:xfrm>
            <a:off x="701040" y="4473892"/>
            <a:ext cx="5608320" cy="3660457"/>
          </a:xfrm>
          <a:prstGeom prst="rect">
            <a:avLst/>
          </a:prstGeom>
          <a:noFill/>
          <a:ln>
            <a:noFill/>
          </a:ln>
        </p:spPr>
        <p:txBody>
          <a:bodyPr spcFirstLastPara="1" wrap="square" lIns="93175" tIns="46575" rIns="93175" bIns="46575" anchor="t" anchorCtr="0">
            <a:noAutofit/>
          </a:bodyPr>
          <a:lstStyle/>
          <a:p>
            <a:pPr marL="0" lvl="0" indent="0" algn="l" rtl="0">
              <a:spcBef>
                <a:spcPts val="0"/>
              </a:spcBef>
              <a:spcAft>
                <a:spcPts val="0"/>
              </a:spcAft>
              <a:buNone/>
            </a:pPr>
            <a:r>
              <a:rPr lang="en-US"/>
              <a:t>Garrett County Planning Tool - Increase for FY.  My GarrettCounty.</a:t>
            </a:r>
            <a:endParaRPr/>
          </a:p>
        </p:txBody>
      </p:sp>
      <p:sp>
        <p:nvSpPr>
          <p:cNvPr id="50" name="Google Shape;50;p2:notes"/>
          <p:cNvSpPr txBox="1">
            <a:spLocks noGrp="1"/>
          </p:cNvSpPr>
          <p:nvPr>
            <p:ph type="sldNum" idx="12"/>
          </p:nvPr>
        </p:nvSpPr>
        <p:spPr>
          <a:xfrm>
            <a:off x="3970939" y="8829968"/>
            <a:ext cx="3037840" cy="466434"/>
          </a:xfrm>
          <a:prstGeom prst="rect">
            <a:avLst/>
          </a:prstGeom>
          <a:noFill/>
          <a:ln>
            <a:noFill/>
          </a:ln>
        </p:spPr>
        <p:txBody>
          <a:bodyPr spcFirstLastPara="1" wrap="square" lIns="93175" tIns="46575" rIns="93175" bIns="46575" anchor="b" anchorCtr="0">
            <a:noAutofit/>
          </a:bodyPr>
          <a:lstStyle/>
          <a:p>
            <a:pPr marL="0" lvl="0" indent="0" algn="r" rtl="0">
              <a:spcBef>
                <a:spcPts val="0"/>
              </a:spcBef>
              <a:spcAft>
                <a:spcPts val="0"/>
              </a:spcAft>
              <a:buNone/>
            </a:pPr>
            <a:fld id="{00000000-1234-1234-1234-123412341234}" type="slidenum">
              <a:rPr lang="en-US"/>
              <a:t>32</a:t>
            </a:fld>
            <a:endParaRPr/>
          </a:p>
        </p:txBody>
      </p:sp>
    </p:spTree>
    <p:extLst>
      <p:ext uri="{BB962C8B-B14F-4D97-AF65-F5344CB8AC3E}">
        <p14:creationId xmlns:p14="http://schemas.microsoft.com/office/powerpoint/2010/main" val="349583663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
        <p:cNvGrpSpPr/>
        <p:nvPr/>
      </p:nvGrpSpPr>
      <p:grpSpPr>
        <a:xfrm>
          <a:off x="0" y="0"/>
          <a:ext cx="0" cy="0"/>
          <a:chOff x="0" y="0"/>
          <a:chExt cx="0" cy="0"/>
        </a:xfrm>
      </p:grpSpPr>
      <p:sp>
        <p:nvSpPr>
          <p:cNvPr id="54" name="Google Shape;54;p3: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5" name="Google Shape;55;p3:notes"/>
          <p:cNvSpPr txBox="1">
            <a:spLocks noGrp="1"/>
          </p:cNvSpPr>
          <p:nvPr>
            <p:ph type="body" idx="1"/>
          </p:nvPr>
        </p:nvSpPr>
        <p:spPr>
          <a:xfrm>
            <a:off x="701040" y="4473892"/>
            <a:ext cx="5608320" cy="3660457"/>
          </a:xfrm>
          <a:prstGeom prst="rect">
            <a:avLst/>
          </a:prstGeom>
          <a:noFill/>
          <a:ln>
            <a:noFill/>
          </a:ln>
        </p:spPr>
        <p:txBody>
          <a:bodyPr spcFirstLastPara="1" wrap="square" lIns="93175" tIns="46575" rIns="93175" bIns="46575" anchor="t" anchorCtr="0">
            <a:noAutofit/>
          </a:bodyPr>
          <a:lstStyle/>
          <a:p>
            <a:pPr marL="0" lvl="0" indent="0" algn="l" rtl="0">
              <a:spcBef>
                <a:spcPts val="0"/>
              </a:spcBef>
              <a:spcAft>
                <a:spcPts val="0"/>
              </a:spcAft>
              <a:buNone/>
            </a:pPr>
            <a:r>
              <a:rPr lang="en-US"/>
              <a:t>CHIP Action Group Pageviews - For groups or are in any part of the CHIP.  These were for pages that have something to do with our Health Improvement Plan</a:t>
            </a:r>
            <a:endParaRPr/>
          </a:p>
        </p:txBody>
      </p:sp>
      <p:sp>
        <p:nvSpPr>
          <p:cNvPr id="56" name="Google Shape;56;p3:notes"/>
          <p:cNvSpPr txBox="1">
            <a:spLocks noGrp="1"/>
          </p:cNvSpPr>
          <p:nvPr>
            <p:ph type="sldNum" idx="12"/>
          </p:nvPr>
        </p:nvSpPr>
        <p:spPr>
          <a:xfrm>
            <a:off x="3970939" y="8829968"/>
            <a:ext cx="3037840" cy="466434"/>
          </a:xfrm>
          <a:prstGeom prst="rect">
            <a:avLst/>
          </a:prstGeom>
          <a:noFill/>
          <a:ln>
            <a:noFill/>
          </a:ln>
        </p:spPr>
        <p:txBody>
          <a:bodyPr spcFirstLastPara="1" wrap="square" lIns="93175" tIns="46575" rIns="93175" bIns="46575" anchor="b" anchorCtr="0">
            <a:noAutofit/>
          </a:bodyPr>
          <a:lstStyle/>
          <a:p>
            <a:pPr marL="0" lvl="0" indent="0" algn="r" rtl="0">
              <a:spcBef>
                <a:spcPts val="0"/>
              </a:spcBef>
              <a:spcAft>
                <a:spcPts val="0"/>
              </a:spcAft>
              <a:buNone/>
            </a:pPr>
            <a:fld id="{00000000-1234-1234-1234-123412341234}" type="slidenum">
              <a:rPr lang="en-US"/>
              <a:t>33</a:t>
            </a:fld>
            <a:endParaRPr/>
          </a:p>
        </p:txBody>
      </p:sp>
    </p:spTree>
    <p:extLst>
      <p:ext uri="{BB962C8B-B14F-4D97-AF65-F5344CB8AC3E}">
        <p14:creationId xmlns:p14="http://schemas.microsoft.com/office/powerpoint/2010/main" val="86603167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p4: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1" name="Google Shape;61;p4:notes"/>
          <p:cNvSpPr txBox="1">
            <a:spLocks noGrp="1"/>
          </p:cNvSpPr>
          <p:nvPr>
            <p:ph type="body" idx="1"/>
          </p:nvPr>
        </p:nvSpPr>
        <p:spPr>
          <a:xfrm>
            <a:off x="701040" y="4473892"/>
            <a:ext cx="5608320" cy="3660457"/>
          </a:xfrm>
          <a:prstGeom prst="rect">
            <a:avLst/>
          </a:prstGeom>
          <a:noFill/>
          <a:ln>
            <a:noFill/>
          </a:ln>
        </p:spPr>
        <p:txBody>
          <a:bodyPr spcFirstLastPara="1" wrap="square" lIns="93175" tIns="46575" rIns="93175" bIns="46575" anchor="t" anchorCtr="0">
            <a:noAutofit/>
          </a:bodyPr>
          <a:lstStyle/>
          <a:p>
            <a:pPr marL="0" lvl="0" indent="0" algn="l" rtl="0">
              <a:spcBef>
                <a:spcPts val="0"/>
              </a:spcBef>
              <a:spcAft>
                <a:spcPts val="0"/>
              </a:spcAft>
              <a:buNone/>
            </a:pPr>
            <a:r>
              <a:rPr lang="en-US" dirty="0"/>
              <a:t>From Shelley:</a:t>
            </a:r>
            <a:endParaRPr dirty="0"/>
          </a:p>
          <a:p>
            <a:pPr marL="0" lvl="0" indent="0" algn="l" rtl="0">
              <a:spcBef>
                <a:spcPts val="0"/>
              </a:spcBef>
              <a:spcAft>
                <a:spcPts val="0"/>
              </a:spcAft>
              <a:buNone/>
            </a:pPr>
            <a:r>
              <a:rPr lang="en-US" sz="1800" b="1" i="0" dirty="0">
                <a:solidFill>
                  <a:srgbClr val="222222"/>
                </a:solidFill>
                <a:latin typeface="Cambria"/>
                <a:ea typeface="Cambria"/>
                <a:cs typeface="Cambria"/>
                <a:sym typeface="Cambria"/>
              </a:rPr>
              <a:t>GoGarrettCounty.com </a:t>
            </a:r>
            <a:r>
              <a:rPr lang="en-US" sz="1800" b="0" i="0" dirty="0">
                <a:solidFill>
                  <a:srgbClr val="222222"/>
                </a:solidFill>
                <a:latin typeface="Cambria"/>
                <a:ea typeface="Cambria"/>
                <a:cs typeface="Cambria"/>
                <a:sym typeface="Cambria"/>
              </a:rPr>
              <a:t>is the latest innovative digital initiative from the Population Health, Innovation &amp; Informatics Unit within the Garrett County Health Department. Collaboratively designed with the Health Planning Council and the Child &amp; Adolescent Wellness Workgroup, the well-being program is entirely community-led with a powerful micro-sampling component that has provided new data insights to inform future programming.  GoGarrettCounty.com was designed, built, and soft-launched December 16, 2020 and already has close to 300 registered participants.  Participants watch videos online submitted by local individuals representing various agencies and community groups.  The participants earn points which can then be redeemed in their online store on various items that support active and healthy lifestyles.  The process of creating a program that cultivates compassion with an aim of elevating others, making connections, supporting local businesses, and measuring wellbeing is a new approach to addressing chronic disease prevention, especially diabetes.  </a:t>
            </a:r>
            <a:r>
              <a:rPr lang="en-US" sz="1800" b="0" i="0" dirty="0">
                <a:solidFill>
                  <a:srgbClr val="000000"/>
                </a:solidFill>
                <a:latin typeface="Cambria"/>
                <a:ea typeface="Cambria"/>
                <a:cs typeface="Cambria"/>
                <a:sym typeface="Cambria"/>
              </a:rPr>
              <a:t>We’ve learned from the micro-sampling efforts collected on </a:t>
            </a:r>
            <a:r>
              <a:rPr lang="en-US" sz="1800" b="0" i="0" u="sng" dirty="0">
                <a:solidFill>
                  <a:srgbClr val="1155CC"/>
                </a:solidFill>
                <a:latin typeface="Cambria"/>
                <a:ea typeface="Cambria"/>
                <a:cs typeface="Cambria"/>
                <a:sym typeface="Cambria"/>
                <a:hlinkClick r:id="rId3">
                  <a:extLst>
                    <a:ext uri="{A12FA001-AC4F-418D-AE19-62706E023703}">
                      <ahyp:hlinkClr xmlns:ahyp="http://schemas.microsoft.com/office/drawing/2018/hyperlinkcolor" xmlns="" val="tx"/>
                    </a:ext>
                  </a:extLst>
                </a:hlinkClick>
              </a:rPr>
              <a:t>gogarrettcounty.com</a:t>
            </a:r>
            <a:r>
              <a:rPr lang="en-US" sz="1800" b="0" i="0" dirty="0">
                <a:solidFill>
                  <a:srgbClr val="000000"/>
                </a:solidFill>
                <a:latin typeface="Cambria"/>
                <a:ea typeface="Cambria"/>
                <a:cs typeface="Cambria"/>
                <a:sym typeface="Cambria"/>
              </a:rPr>
              <a:t> (193 surveys) that a large portion of our participants don’t consider themselves “unhealthy” although their reported BMI, activity level, and diet classifications would indicate otherwise.   By approaching chronic disease more broadly leading with well-being it naturally makes the program more inclusive by finding similarities and then honing in on potential areas of concern.  Creating space for buy-in of various agencies and local businesses (47 and counting) allows us to </a:t>
            </a:r>
            <a:r>
              <a:rPr lang="en-US" sz="1800" b="0" i="0" dirty="0">
                <a:solidFill>
                  <a:srgbClr val="222222"/>
                </a:solidFill>
                <a:latin typeface="Cambria"/>
                <a:ea typeface="Cambria"/>
                <a:cs typeface="Cambria"/>
                <a:sym typeface="Cambria"/>
              </a:rPr>
              <a:t>galvanize our collective efforts.  Consistently delivering vetted health messages (74 to date) that synergistically tie available resources by topics create a unique spin that makes talking about chronic disease more palatable to many who are not yet ready to acknowledge they may be at risk for pre-diabetes. For others who are in different stages of behavior change the program creates ease and accessibility to the existing diabetes management programs in the county.  </a:t>
            </a:r>
            <a:r>
              <a:rPr lang="en-US" b="0" i="0" dirty="0">
                <a:solidFill>
                  <a:srgbClr val="222222"/>
                </a:solidFill>
                <a:latin typeface="Arial"/>
                <a:ea typeface="Arial"/>
                <a:cs typeface="Arial"/>
                <a:sym typeface="Arial"/>
              </a:rPr>
              <a:t>    </a:t>
            </a:r>
            <a:r>
              <a:rPr lang="en-US" dirty="0"/>
              <a:t/>
            </a:r>
            <a:br>
              <a:rPr lang="en-US" dirty="0"/>
            </a:br>
            <a:r>
              <a:rPr lang="en-US" b="0" i="0" dirty="0">
                <a:solidFill>
                  <a:srgbClr val="222222"/>
                </a:solidFill>
                <a:latin typeface="Arial"/>
                <a:ea typeface="Arial"/>
                <a:cs typeface="Arial"/>
                <a:sym typeface="Arial"/>
              </a:rPr>
              <a:t/>
            </a:r>
            <a:br>
              <a:rPr lang="en-US" b="0" i="0" dirty="0">
                <a:solidFill>
                  <a:srgbClr val="222222"/>
                </a:solidFill>
                <a:latin typeface="Arial"/>
                <a:ea typeface="Arial"/>
                <a:cs typeface="Arial"/>
                <a:sym typeface="Arial"/>
              </a:rPr>
            </a:br>
            <a:endParaRPr b="0" i="0" dirty="0">
              <a:solidFill>
                <a:srgbClr val="222222"/>
              </a:solidFill>
              <a:latin typeface="Arial"/>
              <a:ea typeface="Arial"/>
              <a:cs typeface="Arial"/>
              <a:sym typeface="Arial"/>
            </a:endParaRPr>
          </a:p>
          <a:p>
            <a:pPr marL="0" lvl="0" indent="0" algn="l" rtl="0">
              <a:spcBef>
                <a:spcPts val="0"/>
              </a:spcBef>
              <a:spcAft>
                <a:spcPts val="0"/>
              </a:spcAft>
              <a:buNone/>
            </a:pPr>
            <a:r>
              <a:rPr lang="en-US" b="1" i="0" dirty="0" err="1">
                <a:solidFill>
                  <a:srgbClr val="222222"/>
                </a:solidFill>
                <a:latin typeface="Arial"/>
                <a:ea typeface="Arial"/>
                <a:cs typeface="Arial"/>
                <a:sym typeface="Arial"/>
              </a:rPr>
              <a:t>Microsampling</a:t>
            </a:r>
            <a:r>
              <a:rPr lang="en-US" b="1" i="0" dirty="0">
                <a:solidFill>
                  <a:srgbClr val="222222"/>
                </a:solidFill>
                <a:latin typeface="Arial"/>
                <a:ea typeface="Arial"/>
                <a:cs typeface="Arial"/>
                <a:sym typeface="Arial"/>
              </a:rPr>
              <a:t> 193</a:t>
            </a:r>
            <a:endParaRPr b="0" i="0" dirty="0">
              <a:solidFill>
                <a:srgbClr val="222222"/>
              </a:solidFill>
              <a:latin typeface="Arial"/>
              <a:ea typeface="Arial"/>
              <a:cs typeface="Arial"/>
              <a:sym typeface="Arial"/>
            </a:endParaRPr>
          </a:p>
          <a:p>
            <a:pPr marL="0" lvl="0" indent="0" algn="l" rtl="0">
              <a:spcBef>
                <a:spcPts val="0"/>
              </a:spcBef>
              <a:spcAft>
                <a:spcPts val="0"/>
              </a:spcAft>
              <a:buNone/>
            </a:pPr>
            <a:endParaRPr dirty="0"/>
          </a:p>
        </p:txBody>
      </p:sp>
      <p:sp>
        <p:nvSpPr>
          <p:cNvPr id="62" name="Google Shape;62;p4:notes"/>
          <p:cNvSpPr txBox="1">
            <a:spLocks noGrp="1"/>
          </p:cNvSpPr>
          <p:nvPr>
            <p:ph type="sldNum" idx="12"/>
          </p:nvPr>
        </p:nvSpPr>
        <p:spPr>
          <a:xfrm>
            <a:off x="3970939" y="8829968"/>
            <a:ext cx="3037840" cy="466434"/>
          </a:xfrm>
          <a:prstGeom prst="rect">
            <a:avLst/>
          </a:prstGeom>
          <a:noFill/>
          <a:ln>
            <a:noFill/>
          </a:ln>
        </p:spPr>
        <p:txBody>
          <a:bodyPr spcFirstLastPara="1" wrap="square" lIns="93175" tIns="46575" rIns="93175" bIns="46575" anchor="b" anchorCtr="0">
            <a:noAutofit/>
          </a:bodyPr>
          <a:lstStyle/>
          <a:p>
            <a:pPr marL="0" lvl="0" indent="0" algn="r" rtl="0">
              <a:spcBef>
                <a:spcPts val="0"/>
              </a:spcBef>
              <a:spcAft>
                <a:spcPts val="0"/>
              </a:spcAft>
              <a:buNone/>
            </a:pPr>
            <a:fld id="{00000000-1234-1234-1234-123412341234}" type="slidenum">
              <a:rPr lang="en-US"/>
              <a:t>34</a:t>
            </a:fld>
            <a:endParaRPr/>
          </a:p>
        </p:txBody>
      </p:sp>
    </p:spTree>
    <p:extLst>
      <p:ext uri="{BB962C8B-B14F-4D97-AF65-F5344CB8AC3E}">
        <p14:creationId xmlns:p14="http://schemas.microsoft.com/office/powerpoint/2010/main" val="165381140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p5: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 name="Google Shape;67;p5:notes"/>
          <p:cNvSpPr txBox="1">
            <a:spLocks noGrp="1"/>
          </p:cNvSpPr>
          <p:nvPr>
            <p:ph type="body" idx="1"/>
          </p:nvPr>
        </p:nvSpPr>
        <p:spPr>
          <a:xfrm>
            <a:off x="701040" y="4473892"/>
            <a:ext cx="5608320" cy="3660457"/>
          </a:xfrm>
          <a:prstGeom prst="rect">
            <a:avLst/>
          </a:prstGeom>
          <a:noFill/>
          <a:ln>
            <a:noFill/>
          </a:ln>
        </p:spPr>
        <p:txBody>
          <a:bodyPr spcFirstLastPara="1" wrap="square" lIns="93175" tIns="46575" rIns="93175" bIns="46575" anchor="t" anchorCtr="0">
            <a:noAutofit/>
          </a:bodyPr>
          <a:lstStyle/>
          <a:p>
            <a:pPr marL="0" lvl="0" indent="0" algn="l" rtl="0">
              <a:spcBef>
                <a:spcPts val="0"/>
              </a:spcBef>
              <a:spcAft>
                <a:spcPts val="0"/>
              </a:spcAft>
              <a:buNone/>
            </a:pPr>
            <a:r>
              <a:rPr lang="en-US"/>
              <a:t>From Shelley:</a:t>
            </a:r>
            <a:endParaRPr/>
          </a:p>
          <a:p>
            <a:pPr marL="0" lvl="0" indent="0" algn="l" rtl="0">
              <a:spcBef>
                <a:spcPts val="0"/>
              </a:spcBef>
              <a:spcAft>
                <a:spcPts val="0"/>
              </a:spcAft>
              <a:buNone/>
            </a:pPr>
            <a:r>
              <a:rPr lang="en-US" sz="1800">
                <a:latin typeface="Calibri"/>
                <a:ea typeface="Calibri"/>
                <a:cs typeface="Calibri"/>
                <a:sym typeface="Calibri"/>
              </a:rPr>
              <a:t>The </a:t>
            </a:r>
            <a:r>
              <a:rPr lang="en-US" sz="1800" b="1">
                <a:latin typeface="Calibri"/>
                <a:ea typeface="Calibri"/>
                <a:cs typeface="Calibri"/>
                <a:sym typeface="Calibri"/>
              </a:rPr>
              <a:t>Child &amp; Adolescent Wellness Workgroup </a:t>
            </a:r>
            <a:r>
              <a:rPr lang="en-US" sz="1800">
                <a:latin typeface="Calibri"/>
                <a:ea typeface="Calibri"/>
                <a:cs typeface="Calibri"/>
                <a:sym typeface="Calibri"/>
              </a:rPr>
              <a:t>has expanded and focuses now on three major goals:</a:t>
            </a:r>
            <a:endParaRPr/>
          </a:p>
          <a:p>
            <a:pPr marL="0" lvl="0" indent="0" algn="l" rtl="0">
              <a:spcBef>
                <a:spcPts val="0"/>
              </a:spcBef>
              <a:spcAft>
                <a:spcPts val="0"/>
              </a:spcAft>
              <a:buNone/>
            </a:pPr>
            <a:r>
              <a:rPr lang="en-US" sz="1800">
                <a:latin typeface="Calibri"/>
                <a:ea typeface="Calibri"/>
                <a:cs typeface="Calibri"/>
                <a:sym typeface="Calibri"/>
              </a:rPr>
              <a:t>1) Increase Well Child Checks</a:t>
            </a:r>
            <a:endParaRPr/>
          </a:p>
          <a:p>
            <a:pPr marL="0" lvl="0" indent="0" algn="l" rtl="0">
              <a:spcBef>
                <a:spcPts val="0"/>
              </a:spcBef>
              <a:spcAft>
                <a:spcPts val="0"/>
              </a:spcAft>
              <a:buNone/>
            </a:pPr>
            <a:r>
              <a:rPr lang="en-US" sz="1800">
                <a:latin typeface="Calibri"/>
                <a:ea typeface="Calibri"/>
                <a:cs typeface="Calibri"/>
                <a:sym typeface="Calibri"/>
              </a:rPr>
              <a:t>  Strategies to achieve that goal  </a:t>
            </a:r>
            <a:br>
              <a:rPr lang="en-US" sz="1800">
                <a:latin typeface="Calibri"/>
                <a:ea typeface="Calibri"/>
                <a:cs typeface="Calibri"/>
                <a:sym typeface="Calibri"/>
              </a:rPr>
            </a:br>
            <a:endParaRPr sz="1800">
              <a:latin typeface="Calibri"/>
              <a:ea typeface="Calibri"/>
              <a:cs typeface="Calibri"/>
              <a:sym typeface="Calibri"/>
            </a:endParaRPr>
          </a:p>
          <a:p>
            <a:pPr marL="0" lvl="0" indent="0" algn="l" rtl="0">
              <a:spcBef>
                <a:spcPts val="0"/>
              </a:spcBef>
              <a:spcAft>
                <a:spcPts val="0"/>
              </a:spcAft>
              <a:buNone/>
            </a:pPr>
            <a:r>
              <a:rPr lang="en-US" sz="1800">
                <a:latin typeface="Calibri"/>
                <a:ea typeface="Calibri"/>
                <a:cs typeface="Calibri"/>
                <a:sym typeface="Calibri"/>
              </a:rPr>
              <a:t>-------Knowing our baseline from providers</a:t>
            </a:r>
            <a:endParaRPr/>
          </a:p>
          <a:p>
            <a:pPr marL="0" lvl="0" indent="0" algn="l" rtl="0">
              <a:spcBef>
                <a:spcPts val="0"/>
              </a:spcBef>
              <a:spcAft>
                <a:spcPts val="0"/>
              </a:spcAft>
              <a:buNone/>
            </a:pPr>
            <a:r>
              <a:rPr lang="en-US" sz="1800">
                <a:latin typeface="Calibri"/>
                <a:ea typeface="Calibri"/>
                <a:cs typeface="Calibri"/>
                <a:sym typeface="Calibri"/>
              </a:rPr>
              <a:t>-------Provider education</a:t>
            </a:r>
            <a:endParaRPr/>
          </a:p>
          <a:p>
            <a:pPr marL="0" lvl="0" indent="0" algn="l" rtl="0">
              <a:spcBef>
                <a:spcPts val="0"/>
              </a:spcBef>
              <a:spcAft>
                <a:spcPts val="0"/>
              </a:spcAft>
              <a:buNone/>
            </a:pPr>
            <a:r>
              <a:rPr lang="en-US" sz="1800">
                <a:latin typeface="Calibri"/>
                <a:ea typeface="Calibri"/>
                <a:cs typeface="Calibri"/>
                <a:sym typeface="Calibri"/>
              </a:rPr>
              <a:t>-------Surveying (primary data collection)</a:t>
            </a:r>
            <a:endParaRPr/>
          </a:p>
          <a:p>
            <a:pPr marL="0" lvl="0" indent="0" algn="l" rtl="0">
              <a:spcBef>
                <a:spcPts val="0"/>
              </a:spcBef>
              <a:spcAft>
                <a:spcPts val="0"/>
              </a:spcAft>
              <a:buNone/>
            </a:pPr>
            <a:r>
              <a:rPr lang="en-US" sz="1800">
                <a:latin typeface="Calibri"/>
                <a:ea typeface="Calibri"/>
                <a:cs typeface="Calibri"/>
                <a:sym typeface="Calibri"/>
              </a:rPr>
              <a:t>-------Marketing efforts </a:t>
            </a:r>
            <a:endParaRPr/>
          </a:p>
          <a:p>
            <a:pPr marL="0" lvl="0" indent="0" algn="l" rtl="0">
              <a:spcBef>
                <a:spcPts val="0"/>
              </a:spcBef>
              <a:spcAft>
                <a:spcPts val="0"/>
              </a:spcAft>
              <a:buNone/>
            </a:pPr>
            <a:r>
              <a:rPr lang="en-US" sz="1800">
                <a:latin typeface="Calibri"/>
                <a:ea typeface="Calibri"/>
                <a:cs typeface="Calibri"/>
                <a:sym typeface="Calibri"/>
              </a:rPr>
              <a:t>2)  Ensure children, adolescents, and their families have access to mental health services </a:t>
            </a:r>
            <a:endParaRPr/>
          </a:p>
          <a:p>
            <a:pPr marL="0" lvl="0" indent="0" algn="l" rtl="0">
              <a:spcBef>
                <a:spcPts val="0"/>
              </a:spcBef>
              <a:spcAft>
                <a:spcPts val="0"/>
              </a:spcAft>
              <a:buNone/>
            </a:pPr>
            <a:r>
              <a:rPr lang="en-US" sz="1800">
                <a:latin typeface="Calibri"/>
                <a:ea typeface="Calibri"/>
                <a:cs typeface="Calibri"/>
                <a:sym typeface="Calibri"/>
              </a:rPr>
              <a:t>Strategy to achieve that goal  </a:t>
            </a:r>
            <a:br>
              <a:rPr lang="en-US" sz="1800">
                <a:latin typeface="Calibri"/>
                <a:ea typeface="Calibri"/>
                <a:cs typeface="Calibri"/>
                <a:sym typeface="Calibri"/>
              </a:rPr>
            </a:br>
            <a:endParaRPr sz="1800">
              <a:latin typeface="Calibri"/>
              <a:ea typeface="Calibri"/>
              <a:cs typeface="Calibri"/>
              <a:sym typeface="Calibri"/>
            </a:endParaRPr>
          </a:p>
          <a:p>
            <a:pPr marL="0" lvl="0" indent="0" algn="l" rtl="0">
              <a:spcBef>
                <a:spcPts val="0"/>
              </a:spcBef>
              <a:spcAft>
                <a:spcPts val="0"/>
              </a:spcAft>
              <a:buNone/>
            </a:pPr>
            <a:r>
              <a:rPr lang="en-US" sz="1800">
                <a:latin typeface="Calibri"/>
                <a:ea typeface="Calibri"/>
                <a:cs typeface="Calibri"/>
                <a:sym typeface="Calibri"/>
              </a:rPr>
              <a:t>-------Created a Behavioral Health Provider Guide </a:t>
            </a:r>
            <a:endParaRPr/>
          </a:p>
          <a:p>
            <a:pPr marL="0" lvl="0" indent="0" algn="l" rtl="0">
              <a:spcBef>
                <a:spcPts val="0"/>
              </a:spcBef>
              <a:spcAft>
                <a:spcPts val="0"/>
              </a:spcAft>
              <a:buNone/>
            </a:pPr>
            <a:r>
              <a:rPr lang="en-US" sz="1800">
                <a:latin typeface="Calibri"/>
                <a:ea typeface="Calibri"/>
                <a:cs typeface="Calibri"/>
                <a:sym typeface="Calibri"/>
              </a:rPr>
              <a:t>            MENTAL HEALTH MATTERS CAMPAIGN</a:t>
            </a:r>
            <a:endParaRPr/>
          </a:p>
          <a:p>
            <a:pPr marL="0" lvl="0" indent="0" algn="l" rtl="0">
              <a:spcBef>
                <a:spcPts val="0"/>
              </a:spcBef>
              <a:spcAft>
                <a:spcPts val="0"/>
              </a:spcAft>
              <a:buNone/>
            </a:pPr>
            <a:r>
              <a:rPr lang="en-US" sz="1800">
                <a:latin typeface="Calibri"/>
                <a:ea typeface="Calibri"/>
                <a:cs typeface="Calibri"/>
                <a:sym typeface="Calibri"/>
              </a:rPr>
              <a:t>-------Seeking Funding for SBIRT</a:t>
            </a:r>
            <a:endParaRPr/>
          </a:p>
          <a:p>
            <a:pPr marL="0" lvl="0" indent="0" algn="l" rtl="0">
              <a:spcBef>
                <a:spcPts val="0"/>
              </a:spcBef>
              <a:spcAft>
                <a:spcPts val="0"/>
              </a:spcAft>
              <a:buNone/>
            </a:pPr>
            <a:r>
              <a:rPr lang="en-US" sz="1800">
                <a:latin typeface="Calibri"/>
                <a:ea typeface="Calibri"/>
                <a:cs typeface="Calibri"/>
                <a:sym typeface="Calibri"/>
              </a:rPr>
              <a:t/>
            </a:r>
            <a:br>
              <a:rPr lang="en-US" sz="1800">
                <a:latin typeface="Calibri"/>
                <a:ea typeface="Calibri"/>
                <a:cs typeface="Calibri"/>
                <a:sym typeface="Calibri"/>
              </a:rPr>
            </a:br>
            <a:endParaRPr sz="1800">
              <a:latin typeface="Calibri"/>
              <a:ea typeface="Calibri"/>
              <a:cs typeface="Calibri"/>
              <a:sym typeface="Calibri"/>
            </a:endParaRPr>
          </a:p>
          <a:p>
            <a:pPr marL="0" lvl="0" indent="0" algn="l" rtl="0">
              <a:spcBef>
                <a:spcPts val="0"/>
              </a:spcBef>
              <a:spcAft>
                <a:spcPts val="0"/>
              </a:spcAft>
              <a:buNone/>
            </a:pPr>
            <a:r>
              <a:rPr lang="en-US" sz="1800">
                <a:latin typeface="Calibri"/>
                <a:ea typeface="Calibri"/>
                <a:cs typeface="Calibri"/>
                <a:sym typeface="Calibri"/>
              </a:rPr>
              <a:t>3) Increase the number of children and teens that maintain a healthy weight</a:t>
            </a:r>
            <a:endParaRPr/>
          </a:p>
          <a:p>
            <a:pPr marL="0" lvl="0" indent="0" algn="l" rtl="0">
              <a:spcBef>
                <a:spcPts val="0"/>
              </a:spcBef>
              <a:spcAft>
                <a:spcPts val="0"/>
              </a:spcAft>
              <a:buNone/>
            </a:pPr>
            <a:r>
              <a:rPr lang="en-US" sz="1800">
                <a:solidFill>
                  <a:srgbClr val="0000FF"/>
                </a:solidFill>
                <a:latin typeface="Calibri"/>
                <a:ea typeface="Calibri"/>
                <a:cs typeface="Calibri"/>
                <a:sym typeface="Calibri"/>
              </a:rPr>
              <a:t>(new action group on my garrett county called  healthy weight workgroup) </a:t>
            </a:r>
            <a:endParaRPr sz="1800">
              <a:latin typeface="Calibri"/>
              <a:ea typeface="Calibri"/>
              <a:cs typeface="Calibri"/>
              <a:sym typeface="Calibri"/>
            </a:endParaRPr>
          </a:p>
          <a:p>
            <a:pPr marL="0" lvl="0" indent="0" algn="l" rtl="0">
              <a:spcBef>
                <a:spcPts val="0"/>
              </a:spcBef>
              <a:spcAft>
                <a:spcPts val="0"/>
              </a:spcAft>
              <a:buNone/>
            </a:pPr>
            <a:r>
              <a:rPr lang="en-US" sz="1800">
                <a:latin typeface="Calibri"/>
                <a:ea typeface="Calibri"/>
                <a:cs typeface="Calibri"/>
                <a:sym typeface="Calibri"/>
              </a:rPr>
              <a:t>Primarily physician offices interested in implementing a program that will be piloted at Crelin Elementary.</a:t>
            </a:r>
            <a:endParaRPr/>
          </a:p>
          <a:p>
            <a:pPr marL="0" lvl="0" indent="0" algn="l" rtl="0">
              <a:spcBef>
                <a:spcPts val="0"/>
              </a:spcBef>
              <a:spcAft>
                <a:spcPts val="0"/>
              </a:spcAft>
              <a:buNone/>
            </a:pPr>
            <a:r>
              <a:rPr lang="en-US" sz="1800">
                <a:solidFill>
                  <a:srgbClr val="FF00FF"/>
                </a:solidFill>
                <a:latin typeface="Calibri"/>
                <a:ea typeface="Calibri"/>
                <a:cs typeface="Calibri"/>
                <a:sym typeface="Calibri"/>
              </a:rPr>
              <a:t/>
            </a:r>
            <a:br>
              <a:rPr lang="en-US" sz="1800">
                <a:solidFill>
                  <a:srgbClr val="FF00FF"/>
                </a:solidFill>
                <a:latin typeface="Calibri"/>
                <a:ea typeface="Calibri"/>
                <a:cs typeface="Calibri"/>
                <a:sym typeface="Calibri"/>
              </a:rPr>
            </a:br>
            <a:endParaRPr sz="1800">
              <a:latin typeface="Calibri"/>
              <a:ea typeface="Calibri"/>
              <a:cs typeface="Calibri"/>
              <a:sym typeface="Calibri"/>
            </a:endParaRPr>
          </a:p>
          <a:p>
            <a:pPr marL="0" lvl="0" indent="0" algn="l" rtl="0">
              <a:spcBef>
                <a:spcPts val="0"/>
              </a:spcBef>
              <a:spcAft>
                <a:spcPts val="0"/>
              </a:spcAft>
              <a:buNone/>
            </a:pPr>
            <a:r>
              <a:rPr lang="en-US" sz="1800">
                <a:latin typeface="Calibri"/>
                <a:ea typeface="Calibri"/>
                <a:cs typeface="Calibri"/>
                <a:sym typeface="Calibri"/>
              </a:rPr>
              <a:t>Oversight, strategy development and LHIC Funding are being managed through the Population Health, Innovation &amp; Informatics Unit.  </a:t>
            </a:r>
            <a:endParaRPr/>
          </a:p>
          <a:p>
            <a:pPr marL="0" lvl="0" indent="0" algn="l" rtl="0">
              <a:spcBef>
                <a:spcPts val="0"/>
              </a:spcBef>
              <a:spcAft>
                <a:spcPts val="0"/>
              </a:spcAft>
              <a:buNone/>
            </a:pPr>
            <a:r>
              <a:rPr lang="en-US"/>
              <a:t/>
            </a:r>
            <a:br>
              <a:rPr lang="en-US"/>
            </a:br>
            <a:endParaRPr/>
          </a:p>
          <a:p>
            <a:pPr marL="0" lvl="0" indent="0" algn="l" rtl="0">
              <a:spcBef>
                <a:spcPts val="0"/>
              </a:spcBef>
              <a:spcAft>
                <a:spcPts val="0"/>
              </a:spcAft>
              <a:buNone/>
            </a:pPr>
            <a:r>
              <a:rPr lang="en-US" b="1"/>
              <a:t>Moved from a data-gathering workgroup to program implementation across sectors</a:t>
            </a:r>
            <a:endParaRPr/>
          </a:p>
          <a:p>
            <a:pPr marL="0" lvl="0" indent="0" algn="l" rtl="0">
              <a:spcBef>
                <a:spcPts val="0"/>
              </a:spcBef>
              <a:spcAft>
                <a:spcPts val="0"/>
              </a:spcAft>
              <a:buNone/>
            </a:pPr>
            <a:r>
              <a:rPr lang="en-US"/>
              <a:t/>
            </a:r>
            <a:br>
              <a:rPr lang="en-US"/>
            </a:br>
            <a:endParaRPr/>
          </a:p>
        </p:txBody>
      </p:sp>
      <p:sp>
        <p:nvSpPr>
          <p:cNvPr id="68" name="Google Shape;68;p5:notes"/>
          <p:cNvSpPr txBox="1">
            <a:spLocks noGrp="1"/>
          </p:cNvSpPr>
          <p:nvPr>
            <p:ph type="sldNum" idx="12"/>
          </p:nvPr>
        </p:nvSpPr>
        <p:spPr>
          <a:xfrm>
            <a:off x="3970939" y="8829968"/>
            <a:ext cx="3037840" cy="466434"/>
          </a:xfrm>
          <a:prstGeom prst="rect">
            <a:avLst/>
          </a:prstGeom>
          <a:noFill/>
          <a:ln>
            <a:noFill/>
          </a:ln>
        </p:spPr>
        <p:txBody>
          <a:bodyPr spcFirstLastPara="1" wrap="square" lIns="93175" tIns="46575" rIns="93175" bIns="46575" anchor="b" anchorCtr="0">
            <a:noAutofit/>
          </a:bodyPr>
          <a:lstStyle/>
          <a:p>
            <a:pPr marL="0" lvl="0" indent="0" algn="r" rtl="0">
              <a:spcBef>
                <a:spcPts val="0"/>
              </a:spcBef>
              <a:spcAft>
                <a:spcPts val="0"/>
              </a:spcAft>
              <a:buNone/>
            </a:pPr>
            <a:fld id="{00000000-1234-1234-1234-123412341234}" type="slidenum">
              <a:rPr lang="en-US"/>
              <a:t>35</a:t>
            </a:fld>
            <a:endParaRPr/>
          </a:p>
        </p:txBody>
      </p:sp>
    </p:spTree>
    <p:extLst>
      <p:ext uri="{BB962C8B-B14F-4D97-AF65-F5344CB8AC3E}">
        <p14:creationId xmlns:p14="http://schemas.microsoft.com/office/powerpoint/2010/main" val="37336103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p6: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3" name="Google Shape;73;p6:notes"/>
          <p:cNvSpPr txBox="1">
            <a:spLocks noGrp="1"/>
          </p:cNvSpPr>
          <p:nvPr>
            <p:ph type="body" idx="1"/>
          </p:nvPr>
        </p:nvSpPr>
        <p:spPr>
          <a:xfrm>
            <a:off x="701040" y="4473892"/>
            <a:ext cx="5608320" cy="3660457"/>
          </a:xfrm>
          <a:prstGeom prst="rect">
            <a:avLst/>
          </a:prstGeom>
          <a:noFill/>
          <a:ln>
            <a:noFill/>
          </a:ln>
        </p:spPr>
        <p:txBody>
          <a:bodyPr spcFirstLastPara="1" wrap="square" lIns="93175" tIns="46575" rIns="93175" bIns="46575" anchor="t" anchorCtr="0">
            <a:noAutofit/>
          </a:bodyPr>
          <a:lstStyle/>
          <a:p>
            <a:pPr marL="0" lvl="0" indent="0" algn="l" rtl="0">
              <a:spcBef>
                <a:spcPts val="0"/>
              </a:spcBef>
              <a:spcAft>
                <a:spcPts val="0"/>
              </a:spcAft>
              <a:buNone/>
            </a:pPr>
            <a:r>
              <a:rPr lang="en-US" dirty="0"/>
              <a:t>Garrett County Resource Guide Started in 2017 with the resource guide.  Important because it is collecting what people are actually searching for.  </a:t>
            </a:r>
            <a:endParaRPr dirty="0"/>
          </a:p>
        </p:txBody>
      </p:sp>
      <p:sp>
        <p:nvSpPr>
          <p:cNvPr id="74" name="Google Shape;74;p6:notes"/>
          <p:cNvSpPr txBox="1">
            <a:spLocks noGrp="1"/>
          </p:cNvSpPr>
          <p:nvPr>
            <p:ph type="sldNum" idx="12"/>
          </p:nvPr>
        </p:nvSpPr>
        <p:spPr>
          <a:xfrm>
            <a:off x="3970939" y="8829968"/>
            <a:ext cx="3037840" cy="466434"/>
          </a:xfrm>
          <a:prstGeom prst="rect">
            <a:avLst/>
          </a:prstGeom>
          <a:noFill/>
          <a:ln>
            <a:noFill/>
          </a:ln>
        </p:spPr>
        <p:txBody>
          <a:bodyPr spcFirstLastPara="1" wrap="square" lIns="93175" tIns="46575" rIns="93175" bIns="46575" anchor="b" anchorCtr="0">
            <a:noAutofit/>
          </a:bodyPr>
          <a:lstStyle/>
          <a:p>
            <a:pPr marL="0" lvl="0" indent="0" algn="r" rtl="0">
              <a:spcBef>
                <a:spcPts val="0"/>
              </a:spcBef>
              <a:spcAft>
                <a:spcPts val="0"/>
              </a:spcAft>
              <a:buNone/>
            </a:pPr>
            <a:fld id="{00000000-1234-1234-1234-123412341234}" type="slidenum">
              <a:rPr lang="en-US"/>
              <a:t>36</a:t>
            </a:fld>
            <a:endParaRPr/>
          </a:p>
        </p:txBody>
      </p:sp>
    </p:spTree>
    <p:extLst>
      <p:ext uri="{BB962C8B-B14F-4D97-AF65-F5344CB8AC3E}">
        <p14:creationId xmlns:p14="http://schemas.microsoft.com/office/powerpoint/2010/main" val="51565532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p8: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9" name="Google Shape;79;p8:notes"/>
          <p:cNvSpPr txBox="1">
            <a:spLocks noGrp="1"/>
          </p:cNvSpPr>
          <p:nvPr>
            <p:ph type="body" idx="1"/>
          </p:nvPr>
        </p:nvSpPr>
        <p:spPr>
          <a:xfrm>
            <a:off x="701040" y="4473892"/>
            <a:ext cx="5608320" cy="3660457"/>
          </a:xfrm>
          <a:prstGeom prst="rect">
            <a:avLst/>
          </a:prstGeom>
          <a:noFill/>
          <a:ln>
            <a:noFill/>
          </a:ln>
        </p:spPr>
        <p:txBody>
          <a:bodyPr spcFirstLastPara="1" wrap="square" lIns="93175" tIns="46575" rIns="93175" bIns="46575" anchor="t" anchorCtr="0">
            <a:noAutofit/>
          </a:bodyPr>
          <a:lstStyle/>
          <a:p>
            <a:pPr marL="0" lvl="0" indent="0" algn="l" rtl="0">
              <a:spcBef>
                <a:spcPts val="0"/>
              </a:spcBef>
              <a:spcAft>
                <a:spcPts val="0"/>
              </a:spcAft>
              <a:buNone/>
            </a:pPr>
            <a:r>
              <a:rPr lang="en-US"/>
              <a:t>These resource gaps are identified through the analysis of unreturned (no results for specific search) or repeated searches by the same individual/device. These are not in any order, but are emerging themes that will be further dissected as the Population Health Unit resumes its “Garrett County Insights” program this summer. Sample insight: https://garretthealth.org/county-insights-chronic-diseases-cancer-heart-disease-diabetes-etc/</a:t>
            </a:r>
            <a:endParaRPr/>
          </a:p>
          <a:p>
            <a:pPr marL="0" lvl="0" indent="0" algn="l" rtl="0">
              <a:spcBef>
                <a:spcPts val="0"/>
              </a:spcBef>
              <a:spcAft>
                <a:spcPts val="0"/>
              </a:spcAft>
              <a:buNone/>
            </a:pPr>
            <a:endParaRPr/>
          </a:p>
          <a:p>
            <a:pPr marL="0" lvl="0" indent="0" algn="l" rtl="0">
              <a:spcBef>
                <a:spcPts val="0"/>
              </a:spcBef>
              <a:spcAft>
                <a:spcPts val="0"/>
              </a:spcAft>
              <a:buNone/>
            </a:pPr>
            <a:r>
              <a:rPr lang="en-US"/>
              <a:t>Themes: dentures primarily, including younger adults + dental access and affordability</a:t>
            </a:r>
            <a:endParaRPr/>
          </a:p>
        </p:txBody>
      </p:sp>
      <p:sp>
        <p:nvSpPr>
          <p:cNvPr id="80" name="Google Shape;80;p8:notes"/>
          <p:cNvSpPr txBox="1">
            <a:spLocks noGrp="1"/>
          </p:cNvSpPr>
          <p:nvPr>
            <p:ph type="sldNum" idx="12"/>
          </p:nvPr>
        </p:nvSpPr>
        <p:spPr>
          <a:xfrm>
            <a:off x="3970939" y="8829968"/>
            <a:ext cx="3037840" cy="466434"/>
          </a:xfrm>
          <a:prstGeom prst="rect">
            <a:avLst/>
          </a:prstGeom>
          <a:noFill/>
          <a:ln>
            <a:noFill/>
          </a:ln>
        </p:spPr>
        <p:txBody>
          <a:bodyPr spcFirstLastPara="1" wrap="square" lIns="93175" tIns="46575" rIns="93175" bIns="46575" anchor="b" anchorCtr="0">
            <a:noAutofit/>
          </a:bodyPr>
          <a:lstStyle/>
          <a:p>
            <a:pPr marL="0" lvl="0" indent="0" algn="r" rtl="0">
              <a:spcBef>
                <a:spcPts val="0"/>
              </a:spcBef>
              <a:spcAft>
                <a:spcPts val="0"/>
              </a:spcAft>
              <a:buNone/>
            </a:pPr>
            <a:fld id="{00000000-1234-1234-1234-123412341234}" type="slidenum">
              <a:rPr lang="en-US"/>
              <a:t>37</a:t>
            </a:fld>
            <a:endParaRPr/>
          </a:p>
        </p:txBody>
      </p:sp>
    </p:spTree>
    <p:extLst>
      <p:ext uri="{BB962C8B-B14F-4D97-AF65-F5344CB8AC3E}">
        <p14:creationId xmlns:p14="http://schemas.microsoft.com/office/powerpoint/2010/main" val="411260502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p9: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5" name="Google Shape;85;p9:notes"/>
          <p:cNvSpPr txBox="1">
            <a:spLocks noGrp="1"/>
          </p:cNvSpPr>
          <p:nvPr>
            <p:ph type="body" idx="1"/>
          </p:nvPr>
        </p:nvSpPr>
        <p:spPr>
          <a:xfrm>
            <a:off x="701040" y="4473892"/>
            <a:ext cx="5608320" cy="3660457"/>
          </a:xfrm>
          <a:prstGeom prst="rect">
            <a:avLst/>
          </a:prstGeom>
          <a:noFill/>
          <a:ln>
            <a:noFill/>
          </a:ln>
        </p:spPr>
        <p:txBody>
          <a:bodyPr spcFirstLastPara="1" wrap="square" lIns="93175" tIns="46575" rIns="93175" bIns="46575"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a:t>Themes: wide spectrum of assistance needs for aging populations – will need further analysis</a:t>
            </a:r>
            <a:endParaRPr/>
          </a:p>
          <a:p>
            <a:pPr marL="0" lvl="0" indent="0" algn="l" rtl="0">
              <a:spcBef>
                <a:spcPts val="0"/>
              </a:spcBef>
              <a:spcAft>
                <a:spcPts val="0"/>
              </a:spcAft>
              <a:buNone/>
            </a:pPr>
            <a:endParaRPr/>
          </a:p>
        </p:txBody>
      </p:sp>
      <p:sp>
        <p:nvSpPr>
          <p:cNvPr id="86" name="Google Shape;86;p9:notes"/>
          <p:cNvSpPr txBox="1">
            <a:spLocks noGrp="1"/>
          </p:cNvSpPr>
          <p:nvPr>
            <p:ph type="sldNum" idx="12"/>
          </p:nvPr>
        </p:nvSpPr>
        <p:spPr>
          <a:xfrm>
            <a:off x="3970939" y="8829968"/>
            <a:ext cx="3037840" cy="466434"/>
          </a:xfrm>
          <a:prstGeom prst="rect">
            <a:avLst/>
          </a:prstGeom>
          <a:noFill/>
          <a:ln>
            <a:noFill/>
          </a:ln>
        </p:spPr>
        <p:txBody>
          <a:bodyPr spcFirstLastPara="1" wrap="square" lIns="93175" tIns="46575" rIns="93175" bIns="46575" anchor="b" anchorCtr="0">
            <a:noAutofit/>
          </a:bodyPr>
          <a:lstStyle/>
          <a:p>
            <a:pPr marL="0" lvl="0" indent="0" algn="r" rtl="0">
              <a:spcBef>
                <a:spcPts val="0"/>
              </a:spcBef>
              <a:spcAft>
                <a:spcPts val="0"/>
              </a:spcAft>
              <a:buNone/>
            </a:pPr>
            <a:fld id="{00000000-1234-1234-1234-123412341234}" type="slidenum">
              <a:rPr lang="en-US"/>
              <a:t>38</a:t>
            </a:fld>
            <a:endParaRPr/>
          </a:p>
        </p:txBody>
      </p:sp>
    </p:spTree>
    <p:extLst>
      <p:ext uri="{BB962C8B-B14F-4D97-AF65-F5344CB8AC3E}">
        <p14:creationId xmlns:p14="http://schemas.microsoft.com/office/powerpoint/2010/main" val="293235695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10: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p10:notes"/>
          <p:cNvSpPr txBox="1">
            <a:spLocks noGrp="1"/>
          </p:cNvSpPr>
          <p:nvPr>
            <p:ph type="body" idx="1"/>
          </p:nvPr>
        </p:nvSpPr>
        <p:spPr>
          <a:xfrm>
            <a:off x="701040" y="4473892"/>
            <a:ext cx="5608320" cy="3660457"/>
          </a:xfrm>
          <a:prstGeom prst="rect">
            <a:avLst/>
          </a:prstGeom>
          <a:noFill/>
          <a:ln>
            <a:noFill/>
          </a:ln>
        </p:spPr>
        <p:txBody>
          <a:bodyPr spcFirstLastPara="1" wrap="square" lIns="93175" tIns="46575" rIns="93175" bIns="46575"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a:t>Themes: counseling and therapy + matches Adolescent Wellness Workgroups findings for acute care and group settings</a:t>
            </a:r>
            <a:endParaRPr/>
          </a:p>
          <a:p>
            <a:pPr marL="0" lvl="0" indent="0" algn="l" rtl="0">
              <a:spcBef>
                <a:spcPts val="0"/>
              </a:spcBef>
              <a:spcAft>
                <a:spcPts val="0"/>
              </a:spcAft>
              <a:buNone/>
            </a:pPr>
            <a:endParaRPr/>
          </a:p>
        </p:txBody>
      </p:sp>
      <p:sp>
        <p:nvSpPr>
          <p:cNvPr id="92" name="Google Shape;92;p10:notes"/>
          <p:cNvSpPr txBox="1">
            <a:spLocks noGrp="1"/>
          </p:cNvSpPr>
          <p:nvPr>
            <p:ph type="sldNum" idx="12"/>
          </p:nvPr>
        </p:nvSpPr>
        <p:spPr>
          <a:xfrm>
            <a:off x="3970939" y="8829968"/>
            <a:ext cx="3037840" cy="466434"/>
          </a:xfrm>
          <a:prstGeom prst="rect">
            <a:avLst/>
          </a:prstGeom>
          <a:noFill/>
          <a:ln>
            <a:noFill/>
          </a:ln>
        </p:spPr>
        <p:txBody>
          <a:bodyPr spcFirstLastPara="1" wrap="square" lIns="93175" tIns="46575" rIns="93175" bIns="46575" anchor="b" anchorCtr="0">
            <a:noAutofit/>
          </a:bodyPr>
          <a:lstStyle/>
          <a:p>
            <a:pPr marL="0" lvl="0" indent="0" algn="r" rtl="0">
              <a:spcBef>
                <a:spcPts val="0"/>
              </a:spcBef>
              <a:spcAft>
                <a:spcPts val="0"/>
              </a:spcAft>
              <a:buNone/>
            </a:pPr>
            <a:fld id="{00000000-1234-1234-1234-123412341234}" type="slidenum">
              <a:rPr lang="en-US"/>
              <a:t>39</a:t>
            </a:fld>
            <a:endParaRPr/>
          </a:p>
        </p:txBody>
      </p:sp>
    </p:spTree>
    <p:extLst>
      <p:ext uri="{BB962C8B-B14F-4D97-AF65-F5344CB8AC3E}">
        <p14:creationId xmlns:p14="http://schemas.microsoft.com/office/powerpoint/2010/main" val="13852640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Maryland – </a:t>
            </a:r>
          </a:p>
          <a:p>
            <a:r>
              <a:rPr lang="en-US" dirty="0"/>
              <a:t>2010 – 5.8m</a:t>
            </a:r>
          </a:p>
          <a:p>
            <a:r>
              <a:rPr lang="en-US" dirty="0"/>
              <a:t>2000 – 5.3m</a:t>
            </a:r>
          </a:p>
          <a:p>
            <a:r>
              <a:rPr lang="en-US" dirty="0"/>
              <a:t>1990 – 4.8m</a:t>
            </a:r>
          </a:p>
          <a:p>
            <a:r>
              <a:rPr lang="en-US" dirty="0"/>
              <a:t>1950</a:t>
            </a:r>
            <a:r>
              <a:rPr lang="en-US" baseline="0" dirty="0"/>
              <a:t> – 2.3m</a:t>
            </a:r>
            <a:endParaRPr lang="en-US" dirty="0"/>
          </a:p>
        </p:txBody>
      </p:sp>
      <p:sp>
        <p:nvSpPr>
          <p:cNvPr id="4" name="Slide Number Placeholder 3"/>
          <p:cNvSpPr>
            <a:spLocks noGrp="1"/>
          </p:cNvSpPr>
          <p:nvPr>
            <p:ph type="sldNum" sz="quarter" idx="10"/>
          </p:nvPr>
        </p:nvSpPr>
        <p:spPr/>
        <p:txBody>
          <a:bodyPr/>
          <a:lstStyle/>
          <a:p>
            <a:fld id="{BB20BE24-4569-4CAF-B3DA-E7E8FB03E11D}" type="slidenum">
              <a:rPr lang="en-US" smtClean="0"/>
              <a:t>4</a:t>
            </a:fld>
            <a:endParaRPr lang="en-US" dirty="0"/>
          </a:p>
        </p:txBody>
      </p:sp>
    </p:spTree>
    <p:extLst>
      <p:ext uri="{BB962C8B-B14F-4D97-AF65-F5344CB8AC3E}">
        <p14:creationId xmlns:p14="http://schemas.microsoft.com/office/powerpoint/2010/main" val="36602738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11: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7" name="Google Shape;97;p11:notes"/>
          <p:cNvSpPr txBox="1">
            <a:spLocks noGrp="1"/>
          </p:cNvSpPr>
          <p:nvPr>
            <p:ph type="body" idx="1"/>
          </p:nvPr>
        </p:nvSpPr>
        <p:spPr>
          <a:xfrm>
            <a:off x="701040" y="4473892"/>
            <a:ext cx="5608320" cy="3660457"/>
          </a:xfrm>
          <a:prstGeom prst="rect">
            <a:avLst/>
          </a:prstGeom>
          <a:noFill/>
          <a:ln>
            <a:noFill/>
          </a:ln>
        </p:spPr>
        <p:txBody>
          <a:bodyPr spcFirstLastPara="1" wrap="square" lIns="93175" tIns="46575" rIns="93175" bIns="46575"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a:t>Themes: affordable housing, bill and cash assistance, and jobs</a:t>
            </a:r>
            <a:endParaRPr/>
          </a:p>
          <a:p>
            <a:pPr marL="0" lvl="0" indent="0" algn="l" rtl="0">
              <a:spcBef>
                <a:spcPts val="0"/>
              </a:spcBef>
              <a:spcAft>
                <a:spcPts val="0"/>
              </a:spcAft>
              <a:buNone/>
            </a:pPr>
            <a:endParaRPr/>
          </a:p>
        </p:txBody>
      </p:sp>
      <p:sp>
        <p:nvSpPr>
          <p:cNvPr id="98" name="Google Shape;98;p11:notes"/>
          <p:cNvSpPr txBox="1">
            <a:spLocks noGrp="1"/>
          </p:cNvSpPr>
          <p:nvPr>
            <p:ph type="sldNum" idx="12"/>
          </p:nvPr>
        </p:nvSpPr>
        <p:spPr>
          <a:xfrm>
            <a:off x="3970939" y="8829968"/>
            <a:ext cx="3037840" cy="466434"/>
          </a:xfrm>
          <a:prstGeom prst="rect">
            <a:avLst/>
          </a:prstGeom>
          <a:noFill/>
          <a:ln>
            <a:noFill/>
          </a:ln>
        </p:spPr>
        <p:txBody>
          <a:bodyPr spcFirstLastPara="1" wrap="square" lIns="93175" tIns="46575" rIns="93175" bIns="46575" anchor="b" anchorCtr="0">
            <a:noAutofit/>
          </a:bodyPr>
          <a:lstStyle/>
          <a:p>
            <a:pPr marL="0" lvl="0" indent="0" algn="r" rtl="0">
              <a:spcBef>
                <a:spcPts val="0"/>
              </a:spcBef>
              <a:spcAft>
                <a:spcPts val="0"/>
              </a:spcAft>
              <a:buNone/>
            </a:pPr>
            <a:fld id="{00000000-1234-1234-1234-123412341234}" type="slidenum">
              <a:rPr lang="en-US"/>
              <a:t>40</a:t>
            </a:fld>
            <a:endParaRPr/>
          </a:p>
        </p:txBody>
      </p:sp>
    </p:spTree>
    <p:extLst>
      <p:ext uri="{BB962C8B-B14F-4D97-AF65-F5344CB8AC3E}">
        <p14:creationId xmlns:p14="http://schemas.microsoft.com/office/powerpoint/2010/main" val="243132902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p12: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3" name="Google Shape;103;p12:notes"/>
          <p:cNvSpPr txBox="1">
            <a:spLocks noGrp="1"/>
          </p:cNvSpPr>
          <p:nvPr>
            <p:ph type="body" idx="1"/>
          </p:nvPr>
        </p:nvSpPr>
        <p:spPr>
          <a:xfrm>
            <a:off x="701040" y="4473892"/>
            <a:ext cx="5608320" cy="3660457"/>
          </a:xfrm>
          <a:prstGeom prst="rect">
            <a:avLst/>
          </a:prstGeom>
          <a:noFill/>
          <a:ln>
            <a:noFill/>
          </a:ln>
        </p:spPr>
        <p:txBody>
          <a:bodyPr spcFirstLastPara="1" wrap="square" lIns="93175" tIns="46575" rIns="93175" bIns="46575"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a:t>Themes: internet access in specific areas + affordability</a:t>
            </a:r>
            <a:endParaRPr/>
          </a:p>
          <a:p>
            <a:pPr marL="0" lvl="0" indent="0" algn="l" rtl="0">
              <a:spcBef>
                <a:spcPts val="0"/>
              </a:spcBef>
              <a:spcAft>
                <a:spcPts val="0"/>
              </a:spcAft>
              <a:buNone/>
            </a:pPr>
            <a:endParaRPr/>
          </a:p>
        </p:txBody>
      </p:sp>
      <p:sp>
        <p:nvSpPr>
          <p:cNvPr id="104" name="Google Shape;104;p12:notes"/>
          <p:cNvSpPr txBox="1">
            <a:spLocks noGrp="1"/>
          </p:cNvSpPr>
          <p:nvPr>
            <p:ph type="sldNum" idx="12"/>
          </p:nvPr>
        </p:nvSpPr>
        <p:spPr>
          <a:xfrm>
            <a:off x="3970939" y="8829968"/>
            <a:ext cx="3037840" cy="466434"/>
          </a:xfrm>
          <a:prstGeom prst="rect">
            <a:avLst/>
          </a:prstGeom>
          <a:noFill/>
          <a:ln>
            <a:noFill/>
          </a:ln>
        </p:spPr>
        <p:txBody>
          <a:bodyPr spcFirstLastPara="1" wrap="square" lIns="93175" tIns="46575" rIns="93175" bIns="46575" anchor="b" anchorCtr="0">
            <a:noAutofit/>
          </a:bodyPr>
          <a:lstStyle/>
          <a:p>
            <a:pPr marL="0" lvl="0" indent="0" algn="r" rtl="0">
              <a:spcBef>
                <a:spcPts val="0"/>
              </a:spcBef>
              <a:spcAft>
                <a:spcPts val="0"/>
              </a:spcAft>
              <a:buNone/>
            </a:pPr>
            <a:fld id="{00000000-1234-1234-1234-123412341234}" type="slidenum">
              <a:rPr lang="en-US"/>
              <a:t>41</a:t>
            </a:fld>
            <a:endParaRPr/>
          </a:p>
        </p:txBody>
      </p:sp>
    </p:spTree>
    <p:extLst>
      <p:ext uri="{BB962C8B-B14F-4D97-AF65-F5344CB8AC3E}">
        <p14:creationId xmlns:p14="http://schemas.microsoft.com/office/powerpoint/2010/main" val="270009434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13: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9" name="Google Shape;109;p13:notes"/>
          <p:cNvSpPr txBox="1">
            <a:spLocks noGrp="1"/>
          </p:cNvSpPr>
          <p:nvPr>
            <p:ph type="body" idx="1"/>
          </p:nvPr>
        </p:nvSpPr>
        <p:spPr>
          <a:xfrm>
            <a:off x="701040" y="4473892"/>
            <a:ext cx="5608320" cy="3660457"/>
          </a:xfrm>
          <a:prstGeom prst="rect">
            <a:avLst/>
          </a:prstGeom>
          <a:noFill/>
          <a:ln>
            <a:noFill/>
          </a:ln>
        </p:spPr>
        <p:txBody>
          <a:bodyPr spcFirstLastPara="1" wrap="square" lIns="93175" tIns="46575" rIns="93175" bIns="46575"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a:t>Themes: transportation; services that come to “me”</a:t>
            </a:r>
            <a:endParaRPr/>
          </a:p>
          <a:p>
            <a:pPr marL="0" lvl="0" indent="0" algn="l" rtl="0">
              <a:spcBef>
                <a:spcPts val="0"/>
              </a:spcBef>
              <a:spcAft>
                <a:spcPts val="0"/>
              </a:spcAft>
              <a:buNone/>
            </a:pPr>
            <a:endParaRPr/>
          </a:p>
        </p:txBody>
      </p:sp>
      <p:sp>
        <p:nvSpPr>
          <p:cNvPr id="110" name="Google Shape;110;p13:notes"/>
          <p:cNvSpPr txBox="1">
            <a:spLocks noGrp="1"/>
          </p:cNvSpPr>
          <p:nvPr>
            <p:ph type="sldNum" idx="12"/>
          </p:nvPr>
        </p:nvSpPr>
        <p:spPr>
          <a:xfrm>
            <a:off x="3970939" y="8829968"/>
            <a:ext cx="3037840" cy="466434"/>
          </a:xfrm>
          <a:prstGeom prst="rect">
            <a:avLst/>
          </a:prstGeom>
          <a:noFill/>
          <a:ln>
            <a:noFill/>
          </a:ln>
        </p:spPr>
        <p:txBody>
          <a:bodyPr spcFirstLastPara="1" wrap="square" lIns="93175" tIns="46575" rIns="93175" bIns="46575" anchor="b" anchorCtr="0">
            <a:noAutofit/>
          </a:bodyPr>
          <a:lstStyle/>
          <a:p>
            <a:pPr marL="0" lvl="0" indent="0" algn="r" rtl="0">
              <a:spcBef>
                <a:spcPts val="0"/>
              </a:spcBef>
              <a:spcAft>
                <a:spcPts val="0"/>
              </a:spcAft>
              <a:buNone/>
            </a:pPr>
            <a:fld id="{00000000-1234-1234-1234-123412341234}" type="slidenum">
              <a:rPr lang="en-US"/>
              <a:t>42</a:t>
            </a:fld>
            <a:endParaRPr/>
          </a:p>
        </p:txBody>
      </p:sp>
    </p:spTree>
    <p:extLst>
      <p:ext uri="{BB962C8B-B14F-4D97-AF65-F5344CB8AC3E}">
        <p14:creationId xmlns:p14="http://schemas.microsoft.com/office/powerpoint/2010/main" val="66825336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14: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5" name="Google Shape;115;p14:notes"/>
          <p:cNvSpPr txBox="1">
            <a:spLocks noGrp="1"/>
          </p:cNvSpPr>
          <p:nvPr>
            <p:ph type="body" idx="1"/>
          </p:nvPr>
        </p:nvSpPr>
        <p:spPr>
          <a:xfrm>
            <a:off x="701040" y="4473892"/>
            <a:ext cx="5608320" cy="3660457"/>
          </a:xfrm>
          <a:prstGeom prst="rect">
            <a:avLst/>
          </a:prstGeom>
          <a:noFill/>
          <a:ln>
            <a:noFill/>
          </a:ln>
        </p:spPr>
        <p:txBody>
          <a:bodyPr spcFirstLastPara="1" wrap="square" lIns="93175" tIns="46575" rIns="93175" bIns="46575"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a:t>Themes: things to do, youth sports, sports leagues, clubs, activities</a:t>
            </a:r>
            <a:endParaRPr/>
          </a:p>
          <a:p>
            <a:pPr marL="0" lvl="0" indent="0" algn="l" rtl="0">
              <a:spcBef>
                <a:spcPts val="0"/>
              </a:spcBef>
              <a:spcAft>
                <a:spcPts val="0"/>
              </a:spcAft>
              <a:buNone/>
            </a:pPr>
            <a:endParaRPr/>
          </a:p>
        </p:txBody>
      </p:sp>
      <p:sp>
        <p:nvSpPr>
          <p:cNvPr id="116" name="Google Shape;116;p14:notes"/>
          <p:cNvSpPr txBox="1">
            <a:spLocks noGrp="1"/>
          </p:cNvSpPr>
          <p:nvPr>
            <p:ph type="sldNum" idx="12"/>
          </p:nvPr>
        </p:nvSpPr>
        <p:spPr>
          <a:xfrm>
            <a:off x="3970939" y="8829968"/>
            <a:ext cx="3037840" cy="466434"/>
          </a:xfrm>
          <a:prstGeom prst="rect">
            <a:avLst/>
          </a:prstGeom>
          <a:noFill/>
          <a:ln>
            <a:noFill/>
          </a:ln>
        </p:spPr>
        <p:txBody>
          <a:bodyPr spcFirstLastPara="1" wrap="square" lIns="93175" tIns="46575" rIns="93175" bIns="46575" anchor="b" anchorCtr="0">
            <a:noAutofit/>
          </a:bodyPr>
          <a:lstStyle/>
          <a:p>
            <a:pPr marL="0" lvl="0" indent="0" algn="r" rtl="0">
              <a:spcBef>
                <a:spcPts val="0"/>
              </a:spcBef>
              <a:spcAft>
                <a:spcPts val="0"/>
              </a:spcAft>
              <a:buNone/>
            </a:pPr>
            <a:fld id="{00000000-1234-1234-1234-123412341234}" type="slidenum">
              <a:rPr lang="en-US"/>
              <a:t>43</a:t>
            </a:fld>
            <a:endParaRPr/>
          </a:p>
        </p:txBody>
      </p:sp>
    </p:spTree>
    <p:extLst>
      <p:ext uri="{BB962C8B-B14F-4D97-AF65-F5344CB8AC3E}">
        <p14:creationId xmlns:p14="http://schemas.microsoft.com/office/powerpoint/2010/main" val="6789890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p15:notes"/>
          <p:cNvSpPr>
            <a:spLocks noGrp="1" noRot="1" noChangeAspect="1"/>
          </p:cNvSpPr>
          <p:nvPr>
            <p:ph type="sldImg" idx="2"/>
          </p:nvPr>
        </p:nvSpPr>
        <p:spPr>
          <a:xfrm>
            <a:off x="717550" y="1162050"/>
            <a:ext cx="5575300" cy="31369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1" name="Google Shape;121;p15:notes"/>
          <p:cNvSpPr txBox="1">
            <a:spLocks noGrp="1"/>
          </p:cNvSpPr>
          <p:nvPr>
            <p:ph type="body" idx="1"/>
          </p:nvPr>
        </p:nvSpPr>
        <p:spPr>
          <a:xfrm>
            <a:off x="701040" y="4473892"/>
            <a:ext cx="5608320" cy="3660457"/>
          </a:xfrm>
          <a:prstGeom prst="rect">
            <a:avLst/>
          </a:prstGeom>
          <a:noFill/>
          <a:ln>
            <a:noFill/>
          </a:ln>
        </p:spPr>
        <p:txBody>
          <a:bodyPr spcFirstLastPara="1" wrap="square" lIns="93175" tIns="46575" rIns="93175" bIns="46575"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a:t>Themes: facilities near me, sports, walking trails, weight loss groups ++ searches overlap w/ youth activities</a:t>
            </a:r>
            <a:endParaRPr/>
          </a:p>
          <a:p>
            <a:pPr marL="0" lvl="0" indent="0" algn="l" rtl="0">
              <a:spcBef>
                <a:spcPts val="0"/>
              </a:spcBef>
              <a:spcAft>
                <a:spcPts val="0"/>
              </a:spcAft>
              <a:buNone/>
            </a:pPr>
            <a:endParaRPr/>
          </a:p>
        </p:txBody>
      </p:sp>
      <p:sp>
        <p:nvSpPr>
          <p:cNvPr id="122" name="Google Shape;122;p15:notes"/>
          <p:cNvSpPr txBox="1">
            <a:spLocks noGrp="1"/>
          </p:cNvSpPr>
          <p:nvPr>
            <p:ph type="sldNum" idx="12"/>
          </p:nvPr>
        </p:nvSpPr>
        <p:spPr>
          <a:xfrm>
            <a:off x="3970939" y="8829968"/>
            <a:ext cx="3037840" cy="466434"/>
          </a:xfrm>
          <a:prstGeom prst="rect">
            <a:avLst/>
          </a:prstGeom>
          <a:noFill/>
          <a:ln>
            <a:noFill/>
          </a:ln>
        </p:spPr>
        <p:txBody>
          <a:bodyPr spcFirstLastPara="1" wrap="square" lIns="93175" tIns="46575" rIns="93175" bIns="46575" anchor="b" anchorCtr="0">
            <a:noAutofit/>
          </a:bodyPr>
          <a:lstStyle/>
          <a:p>
            <a:pPr marL="0" lvl="0" indent="0" algn="r" rtl="0">
              <a:spcBef>
                <a:spcPts val="0"/>
              </a:spcBef>
              <a:spcAft>
                <a:spcPts val="0"/>
              </a:spcAft>
              <a:buNone/>
            </a:pPr>
            <a:fld id="{00000000-1234-1234-1234-123412341234}" type="slidenum">
              <a:rPr lang="en-US"/>
              <a:t>44</a:t>
            </a:fld>
            <a:endParaRPr/>
          </a:p>
        </p:txBody>
      </p:sp>
    </p:spTree>
    <p:extLst>
      <p:ext uri="{BB962C8B-B14F-4D97-AF65-F5344CB8AC3E}">
        <p14:creationId xmlns:p14="http://schemas.microsoft.com/office/powerpoint/2010/main" val="133191230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E25AAE1-3CE3-48EE-9AFA-1EF8C88B78F6}" type="slidenum">
              <a:rPr lang="en-US" smtClean="0"/>
              <a:t>45</a:t>
            </a:fld>
            <a:endParaRPr lang="en-US" dirty="0"/>
          </a:p>
        </p:txBody>
      </p:sp>
    </p:spTree>
    <p:extLst>
      <p:ext uri="{BB962C8B-B14F-4D97-AF65-F5344CB8AC3E}">
        <p14:creationId xmlns:p14="http://schemas.microsoft.com/office/powerpoint/2010/main" val="40764129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Decline</a:t>
            </a:r>
            <a:r>
              <a:rPr lang="en-US" baseline="0" dirty="0"/>
              <a:t> of nearly 900 since 2010.  </a:t>
            </a:r>
          </a:p>
          <a:p>
            <a:r>
              <a:rPr lang="en-US" baseline="0" dirty="0"/>
              <a:t>Net Gain in 2006 of 26</a:t>
            </a:r>
          </a:p>
          <a:p>
            <a:r>
              <a:rPr lang="en-US" baseline="0" dirty="0"/>
              <a:t>Net loss in </a:t>
            </a:r>
            <a:r>
              <a:rPr lang="en-US" baseline="0" dirty="0" smtClean="0"/>
              <a:t>2019 </a:t>
            </a:r>
            <a:r>
              <a:rPr lang="en-US" baseline="0" dirty="0"/>
              <a:t>of </a:t>
            </a:r>
            <a:r>
              <a:rPr lang="en-US" baseline="0" dirty="0" smtClean="0"/>
              <a:t>97</a:t>
            </a:r>
            <a:endParaRPr lang="en-US" dirty="0"/>
          </a:p>
        </p:txBody>
      </p:sp>
      <p:sp>
        <p:nvSpPr>
          <p:cNvPr id="4" name="Slide Number Placeholder 3"/>
          <p:cNvSpPr>
            <a:spLocks noGrp="1"/>
          </p:cNvSpPr>
          <p:nvPr>
            <p:ph type="sldNum" sz="quarter" idx="10"/>
          </p:nvPr>
        </p:nvSpPr>
        <p:spPr/>
        <p:txBody>
          <a:bodyPr/>
          <a:lstStyle/>
          <a:p>
            <a:fld id="{BB20BE24-4569-4CAF-B3DA-E7E8FB03E11D}" type="slidenum">
              <a:rPr lang="en-US" smtClean="0"/>
              <a:t>5</a:t>
            </a:fld>
            <a:endParaRPr lang="en-US" dirty="0"/>
          </a:p>
        </p:txBody>
      </p:sp>
    </p:spTree>
    <p:extLst>
      <p:ext uri="{BB962C8B-B14F-4D97-AF65-F5344CB8AC3E}">
        <p14:creationId xmlns:p14="http://schemas.microsoft.com/office/powerpoint/2010/main" val="39741301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B20BE24-4569-4CAF-B3DA-E7E8FB03E11D}" type="slidenum">
              <a:rPr lang="en-US" smtClean="0"/>
              <a:t>6</a:t>
            </a:fld>
            <a:endParaRPr lang="en-US" dirty="0"/>
          </a:p>
        </p:txBody>
      </p:sp>
    </p:spTree>
    <p:extLst>
      <p:ext uri="{BB962C8B-B14F-4D97-AF65-F5344CB8AC3E}">
        <p14:creationId xmlns:p14="http://schemas.microsoft.com/office/powerpoint/2010/main" val="695873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r>
              <a:rPr lang="en-US" dirty="0"/>
              <a:t>Septicemia</a:t>
            </a:r>
            <a:r>
              <a:rPr lang="en-US" baseline="0" dirty="0"/>
              <a:t> is down to 1% so it is off the leading causes of death.  Liver disease/Cirrhosis is up and has been added to the wheel</a:t>
            </a:r>
            <a:r>
              <a:rPr lang="en-US" baseline="0" dirty="0" smtClean="0"/>
              <a:t>.</a:t>
            </a:r>
          </a:p>
          <a:p>
            <a:r>
              <a:rPr lang="en-US" baseline="0" dirty="0" smtClean="0"/>
              <a:t>Heart Disease and Cancer are still the largest causes of death in Garrett County.</a:t>
            </a:r>
          </a:p>
          <a:p>
            <a:r>
              <a:rPr lang="en-US" baseline="0" dirty="0" smtClean="0"/>
              <a:t>131 of the 361 deaths in the county were primarily caused by heart disease.  </a:t>
            </a:r>
            <a:endParaRPr lang="en-US" dirty="0"/>
          </a:p>
        </p:txBody>
      </p:sp>
      <p:sp>
        <p:nvSpPr>
          <p:cNvPr id="4" name="Slide Number Placeholder 3"/>
          <p:cNvSpPr>
            <a:spLocks noGrp="1"/>
          </p:cNvSpPr>
          <p:nvPr>
            <p:ph type="sldNum" sz="quarter" idx="10"/>
          </p:nvPr>
        </p:nvSpPr>
        <p:spPr/>
        <p:txBody>
          <a:bodyPr/>
          <a:lstStyle/>
          <a:p>
            <a:fld id="{4E25AAE1-3CE3-48EE-9AFA-1EF8C88B78F6}" type="slidenum">
              <a:rPr lang="en-US" smtClean="0"/>
              <a:t>7</a:t>
            </a:fld>
            <a:endParaRPr lang="en-US" dirty="0"/>
          </a:p>
        </p:txBody>
      </p:sp>
    </p:spTree>
    <p:extLst>
      <p:ext uri="{BB962C8B-B14F-4D97-AF65-F5344CB8AC3E}">
        <p14:creationId xmlns:p14="http://schemas.microsoft.com/office/powerpoint/2010/main" val="11384620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Factors</a:t>
            </a:r>
            <a:r>
              <a:rPr lang="en-US" baseline="0" dirty="0" smtClean="0"/>
              <a:t> are causes such as smoking lack of exercise, status of health insurance, etc.  The Outcomes are the results such as death, morbidity, educational attainment, etc.</a:t>
            </a:r>
            <a:endParaRPr lang="en-US" dirty="0" smtClean="0"/>
          </a:p>
          <a:p>
            <a:r>
              <a:rPr lang="en-US" dirty="0" smtClean="0"/>
              <a:t>Social </a:t>
            </a:r>
            <a:r>
              <a:rPr lang="en-US" dirty="0"/>
              <a:t>Determinants</a:t>
            </a:r>
            <a:r>
              <a:rPr lang="en-US" baseline="0" dirty="0"/>
              <a:t> of Health:  Income, health care, housing, geography, nutrition, transportation, social connectedness, etc. Population traits like smoking, </a:t>
            </a:r>
            <a:endParaRPr lang="en-US" baseline="0" dirty="0" smtClean="0"/>
          </a:p>
          <a:p>
            <a:r>
              <a:rPr lang="en-US" b="1" baseline="0" dirty="0" smtClean="0"/>
              <a:t>Adult obesity and STDs led to the drop in the health outcome change.  Slide on adult obesity is included in the presentation.</a:t>
            </a:r>
          </a:p>
          <a:p>
            <a:r>
              <a:rPr lang="en-US" b="1" baseline="0" dirty="0" smtClean="0"/>
              <a:t>Note where the two most affluent counties in the State are for both outcomes and factors.</a:t>
            </a:r>
            <a:endParaRPr lang="en-US" b="1" dirty="0"/>
          </a:p>
        </p:txBody>
      </p:sp>
      <p:sp>
        <p:nvSpPr>
          <p:cNvPr id="4" name="Slide Number Placeholder 3"/>
          <p:cNvSpPr>
            <a:spLocks noGrp="1"/>
          </p:cNvSpPr>
          <p:nvPr>
            <p:ph type="sldNum" sz="quarter" idx="10"/>
          </p:nvPr>
        </p:nvSpPr>
        <p:spPr/>
        <p:txBody>
          <a:bodyPr/>
          <a:lstStyle/>
          <a:p>
            <a:fld id="{BB20BE24-4569-4CAF-B3DA-E7E8FB03E11D}" type="slidenum">
              <a:rPr lang="en-US" smtClean="0"/>
              <a:t>8</a:t>
            </a:fld>
            <a:endParaRPr lang="en-US" dirty="0"/>
          </a:p>
        </p:txBody>
      </p:sp>
    </p:spTree>
    <p:extLst>
      <p:ext uri="{BB962C8B-B14F-4D97-AF65-F5344CB8AC3E}">
        <p14:creationId xmlns:p14="http://schemas.microsoft.com/office/powerpoint/2010/main" val="32491208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Will notice that with healthy behaviors we need to do better.</a:t>
            </a:r>
          </a:p>
          <a:p>
            <a:r>
              <a:rPr lang="en-US" dirty="0"/>
              <a:t>Premature Death = Years of life lost per 100,000</a:t>
            </a:r>
          </a:p>
        </p:txBody>
      </p:sp>
      <p:sp>
        <p:nvSpPr>
          <p:cNvPr id="4" name="Slide Number Placeholder 3"/>
          <p:cNvSpPr>
            <a:spLocks noGrp="1"/>
          </p:cNvSpPr>
          <p:nvPr>
            <p:ph type="sldNum" sz="quarter" idx="10"/>
          </p:nvPr>
        </p:nvSpPr>
        <p:spPr/>
        <p:txBody>
          <a:bodyPr/>
          <a:lstStyle/>
          <a:p>
            <a:fld id="{BB20BE24-4569-4CAF-B3DA-E7E8FB03E11D}" type="slidenum">
              <a:rPr lang="en-US" smtClean="0"/>
              <a:t>9</a:t>
            </a:fld>
            <a:endParaRPr lang="en-US" dirty="0"/>
          </a:p>
        </p:txBody>
      </p:sp>
    </p:spTree>
    <p:extLst>
      <p:ext uri="{BB962C8B-B14F-4D97-AF65-F5344CB8AC3E}">
        <p14:creationId xmlns:p14="http://schemas.microsoft.com/office/powerpoint/2010/main" val="17889010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6/1/2021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8256304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6/1/2021</a:t>
            </a:fld>
            <a:endParaRPr lang="en-US" dirty="0"/>
          </a:p>
        </p:txBody>
      </p:sp>
      <p:sp>
        <p:nvSpPr>
          <p:cNvPr id="5" name="Footer Placeholder 4"/>
          <p:cNvSpPr>
            <a:spLocks noGrp="1"/>
          </p:cNvSpPr>
          <p:nvPr>
            <p:ph type="ftr" sz="quarter" idx="11"/>
          </p:nvPr>
        </p:nvSpPr>
        <p:spPr>
          <a:xfrm>
            <a:off x="4038600" y="6068487"/>
            <a:ext cx="4114800" cy="365125"/>
          </a:xfrm>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
        <p:nvSpPr>
          <p:cNvPr id="8" name="Content Placeholder 7"/>
          <p:cNvSpPr>
            <a:spLocks noGrp="1"/>
          </p:cNvSpPr>
          <p:nvPr>
            <p:ph sz="quarter" idx="13"/>
          </p:nvPr>
        </p:nvSpPr>
        <p:spPr>
          <a:xfrm>
            <a:off x="11449050" y="6858000"/>
            <a:ext cx="914400" cy="91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373083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6/1/2021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2765440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6/1/2021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0431740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Chart">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609600" y="277813"/>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600203"/>
            <a:ext cx="53848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hart Placeholder 3"/>
          <p:cNvSpPr>
            <a:spLocks noGrp="1"/>
          </p:cNvSpPr>
          <p:nvPr>
            <p:ph type="chart" sz="half" idx="2"/>
          </p:nvPr>
        </p:nvSpPr>
        <p:spPr>
          <a:xfrm>
            <a:off x="6197600" y="1600203"/>
            <a:ext cx="5384800" cy="4530725"/>
          </a:xfrm>
        </p:spPr>
        <p:txBody>
          <a:bodyPr/>
          <a:lstStyle/>
          <a:p>
            <a:pPr lvl="0"/>
            <a:endParaRPr lang="en-US" noProof="0" dirty="0"/>
          </a:p>
        </p:txBody>
      </p:sp>
      <p:sp>
        <p:nvSpPr>
          <p:cNvPr id="5" name="Rectangle 44"/>
          <p:cNvSpPr>
            <a:spLocks noGrp="1" noChangeArrowheads="1"/>
          </p:cNvSpPr>
          <p:nvPr>
            <p:ph type="dt" sz="half" idx="10"/>
          </p:nvPr>
        </p:nvSpPr>
        <p:spPr>
          <a:ln/>
        </p:spPr>
        <p:txBody>
          <a:bodyPr/>
          <a:lstStyle>
            <a:lvl1pPr>
              <a:defRPr/>
            </a:lvl1pPr>
          </a:lstStyle>
          <a:p>
            <a:pPr>
              <a:defRPr/>
            </a:pPr>
            <a:endParaRPr lang="en-US" dirty="0"/>
          </a:p>
        </p:txBody>
      </p:sp>
      <p:sp>
        <p:nvSpPr>
          <p:cNvPr id="6" name="Rectangle 4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46"/>
          <p:cNvSpPr>
            <a:spLocks noGrp="1" noChangeArrowheads="1"/>
          </p:cNvSpPr>
          <p:nvPr>
            <p:ph type="sldNum" sz="quarter" idx="12"/>
          </p:nvPr>
        </p:nvSpPr>
        <p:spPr>
          <a:ln/>
        </p:spPr>
        <p:txBody>
          <a:bodyPr/>
          <a:lstStyle>
            <a:lvl1pPr>
              <a:defRPr/>
            </a:lvl1pPr>
          </a:lstStyle>
          <a:p>
            <a:pPr>
              <a:defRPr/>
            </a:pPr>
            <a:fld id="{309E1C34-E0A7-47A2-BF87-F71617CBBB4D}" type="slidenum">
              <a:rPr lang="en-US"/>
              <a:pPr>
                <a:defRPr/>
              </a:pPr>
              <a:t>‹#›</a:t>
            </a:fld>
            <a:endParaRPr lang="en-US" dirty="0"/>
          </a:p>
        </p:txBody>
      </p:sp>
    </p:spTree>
    <p:extLst>
      <p:ext uri="{BB962C8B-B14F-4D97-AF65-F5344CB8AC3E}">
        <p14:creationId xmlns:p14="http://schemas.microsoft.com/office/powerpoint/2010/main" val="1958062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09600" y="277813"/>
            <a:ext cx="10972800" cy="1143000"/>
          </a:xfrm>
        </p:spPr>
        <p:txBody>
          <a:bodyPr/>
          <a:lstStyle/>
          <a:p>
            <a:r>
              <a:rPr lang="en-US"/>
              <a:t>Click to edit Master title style</a:t>
            </a:r>
          </a:p>
        </p:txBody>
      </p:sp>
      <p:sp>
        <p:nvSpPr>
          <p:cNvPr id="3" name="Chart Placeholder 2"/>
          <p:cNvSpPr>
            <a:spLocks noGrp="1"/>
          </p:cNvSpPr>
          <p:nvPr>
            <p:ph type="chart" idx="1"/>
          </p:nvPr>
        </p:nvSpPr>
        <p:spPr>
          <a:xfrm>
            <a:off x="609600" y="1600206"/>
            <a:ext cx="10972800" cy="4530725"/>
          </a:xfrm>
        </p:spPr>
        <p:txBody>
          <a:bodyPr/>
          <a:lstStyle/>
          <a:p>
            <a:pPr lvl="0"/>
            <a:endParaRPr lang="en-US" noProof="0" dirty="0"/>
          </a:p>
        </p:txBody>
      </p:sp>
      <p:sp>
        <p:nvSpPr>
          <p:cNvPr id="4" name="Rectangle 44"/>
          <p:cNvSpPr>
            <a:spLocks noGrp="1" noChangeArrowheads="1"/>
          </p:cNvSpPr>
          <p:nvPr>
            <p:ph type="dt" sz="half" idx="10"/>
          </p:nvPr>
        </p:nvSpPr>
        <p:spPr>
          <a:ln/>
        </p:spPr>
        <p:txBody>
          <a:bodyPr/>
          <a:lstStyle>
            <a:lvl1pPr>
              <a:defRPr/>
            </a:lvl1pPr>
          </a:lstStyle>
          <a:p>
            <a:pPr>
              <a:defRPr/>
            </a:pPr>
            <a:endParaRPr lang="en-US" dirty="0"/>
          </a:p>
        </p:txBody>
      </p:sp>
      <p:sp>
        <p:nvSpPr>
          <p:cNvPr id="5" name="Rectangle 4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46"/>
          <p:cNvSpPr>
            <a:spLocks noGrp="1" noChangeArrowheads="1"/>
          </p:cNvSpPr>
          <p:nvPr>
            <p:ph type="sldNum" sz="quarter" idx="12"/>
          </p:nvPr>
        </p:nvSpPr>
        <p:spPr>
          <a:ln/>
        </p:spPr>
        <p:txBody>
          <a:bodyPr/>
          <a:lstStyle>
            <a:lvl1pPr>
              <a:defRPr/>
            </a:lvl1pPr>
          </a:lstStyle>
          <a:p>
            <a:pPr>
              <a:defRPr/>
            </a:pPr>
            <a:fld id="{F3926CB1-CA01-451A-85F0-488DF35980E7}" type="slidenum">
              <a:rPr lang="en-US"/>
              <a:pPr>
                <a:defRPr/>
              </a:pPr>
              <a:t>‹#›</a:t>
            </a:fld>
            <a:endParaRPr lang="en-US" dirty="0"/>
          </a:p>
        </p:txBody>
      </p:sp>
    </p:spTree>
    <p:extLst>
      <p:ext uri="{BB962C8B-B14F-4D97-AF65-F5344CB8AC3E}">
        <p14:creationId xmlns:p14="http://schemas.microsoft.com/office/powerpoint/2010/main" val="38923482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6/1/2021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19783567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Content">
  <p:cSld name="1_Title and Content">
    <p:spTree>
      <p:nvGrpSpPr>
        <p:cNvPr id="1" name="Shape 17"/>
        <p:cNvGrpSpPr/>
        <p:nvPr/>
      </p:nvGrpSpPr>
      <p:grpSpPr>
        <a:xfrm>
          <a:off x="0" y="0"/>
          <a:ext cx="0" cy="0"/>
          <a:chOff x="0" y="0"/>
          <a:chExt cx="0" cy="0"/>
        </a:xfrm>
      </p:grpSpPr>
      <p:sp>
        <p:nvSpPr>
          <p:cNvPr id="18" name="Google Shape;18;p1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1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 name="Google Shape;20;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17"/>
          <p:cNvSpPr txBox="1">
            <a:spLocks noGrp="1"/>
          </p:cNvSpPr>
          <p:nvPr>
            <p:ph type="ftr" idx="11"/>
          </p:nvPr>
        </p:nvSpPr>
        <p:spPr>
          <a:xfrm>
            <a:off x="4038600" y="6068487"/>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23" name="Google Shape;23;p17"/>
          <p:cNvSpPr txBox="1">
            <a:spLocks noGrp="1"/>
          </p:cNvSpPr>
          <p:nvPr>
            <p:ph type="body" idx="2"/>
          </p:nvPr>
        </p:nvSpPr>
        <p:spPr>
          <a:xfrm>
            <a:off x="11449050" y="6858000"/>
            <a:ext cx="914400" cy="9144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15131256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A87A34-81AB-432B-8DAE-1953F412C126}" type="datetimeFigureOut">
              <a:rPr lang="en-US" smtClean="0"/>
              <a:pPr/>
              <a:t>6/1/2021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22F896-40B5-4ADD-8801-0D06FADFA095}" type="slidenum">
              <a:rPr lang="en-US" smtClean="0"/>
              <a:pPr/>
              <a:t>‹#›</a:t>
            </a:fld>
            <a:endParaRPr lang="en-US" dirty="0"/>
          </a:p>
        </p:txBody>
      </p:sp>
      <p:sp>
        <p:nvSpPr>
          <p:cNvPr id="7" name="Rectangle 6"/>
          <p:cNvSpPr/>
          <p:nvPr userDrawn="1"/>
        </p:nvSpPr>
        <p:spPr>
          <a:xfrm>
            <a:off x="0" y="6500556"/>
            <a:ext cx="12192000" cy="357447"/>
          </a:xfrm>
          <a:prstGeom prst="rect">
            <a:avLst/>
          </a:prstGeom>
          <a:solidFill>
            <a:srgbClr val="0A76D3"/>
          </a:solidFill>
          <a:ln w="12700" cap="flat" cmpd="sng" algn="ctr">
            <a:noFill/>
            <a:prstDash val="solid"/>
            <a:miter lim="800000"/>
          </a:ln>
          <a:effectLst/>
        </p:spPr>
        <p:txBody>
          <a:bodyPr rtlCol="0" anchor="ctr"/>
          <a:lstStyle/>
          <a:p>
            <a:pPr marL="45720" marR="0" lvl="0" indent="0" algn="ctr" defTabSz="914400" eaLnBrk="1" fontAlgn="auto" latinLnBrk="0" hangingPunct="1">
              <a:lnSpc>
                <a:spcPct val="100000"/>
              </a:lnSpc>
              <a:spcBef>
                <a:spcPts val="0"/>
              </a:spcBef>
              <a:spcAft>
                <a:spcPts val="0"/>
              </a:spcAft>
              <a:buClrTx/>
              <a:buSzTx/>
              <a:buFontTx/>
              <a:buNone/>
              <a:tabLst/>
              <a:defRPr/>
            </a:pPr>
            <a:r>
              <a:rPr kumimoji="0" lang="en-US" sz="1100" b="1" i="1" u="none" strike="noStrike" kern="0" cap="none" spc="0" normalizeH="0" baseline="0" noProof="0" dirty="0">
                <a:ln>
                  <a:noFill/>
                </a:ln>
                <a:solidFill>
                  <a:prstClr val="white"/>
                </a:solidFill>
                <a:effectLst/>
                <a:uLnTx/>
                <a:uFillTx/>
              </a:rPr>
              <a:t>                                                                                  			 Visit us online at GarrettHealth.org              		                          		Status of Health 2021 </a:t>
            </a:r>
          </a:p>
        </p:txBody>
      </p:sp>
      <p:pic>
        <p:nvPicPr>
          <p:cNvPr id="9" name="Picture 8"/>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10132633" y="97463"/>
            <a:ext cx="2206587" cy="505676"/>
          </a:xfrm>
          <a:prstGeom prst="rect">
            <a:avLst/>
          </a:prstGeom>
        </p:spPr>
      </p:pic>
    </p:spTree>
    <p:extLst>
      <p:ext uri="{BB962C8B-B14F-4D97-AF65-F5344CB8AC3E}">
        <p14:creationId xmlns:p14="http://schemas.microsoft.com/office/powerpoint/2010/main" val="293054930"/>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2" r:id="rId3"/>
    <p:sldLayoutId id="2147483735" r:id="rId4"/>
    <p:sldLayoutId id="2147483741" r:id="rId5"/>
    <p:sldLayoutId id="2147483742" r:id="rId6"/>
    <p:sldLayoutId id="2147483743" r:id="rId7"/>
    <p:sldLayoutId id="2147483744" r:id="rId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16.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7.png"/><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4.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2018 STATUS OF HEALTH</a:t>
            </a:r>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7374" y="0"/>
            <a:ext cx="12192000" cy="6854024"/>
          </a:xfrm>
          <a:prstGeom prst="rect">
            <a:avLst/>
          </a:prstGeom>
          <a:effectLst>
            <a:outerShdw blurRad="50800" dist="50800" dir="5400000" sx="1000" sy="1000" algn="ctr" rotWithShape="0">
              <a:srgbClr val="000000"/>
            </a:outerShdw>
            <a:softEdge rad="0"/>
          </a:effectLst>
        </p:spPr>
      </p:pic>
      <p:sp>
        <p:nvSpPr>
          <p:cNvPr id="5" name="Rectangle 4"/>
          <p:cNvSpPr/>
          <p:nvPr/>
        </p:nvSpPr>
        <p:spPr>
          <a:xfrm>
            <a:off x="1911913" y="1992768"/>
            <a:ext cx="8353425" cy="1754326"/>
          </a:xfrm>
          <a:prstGeom prst="rect">
            <a:avLst/>
          </a:prstGeom>
        </p:spPr>
        <p:txBody>
          <a:bodyPr wrap="square">
            <a:spAutoFit/>
          </a:bodyPr>
          <a:lstStyle/>
          <a:p>
            <a:pPr algn="ctr"/>
            <a:r>
              <a:rPr lang="en-US" sz="5400" dirty="0">
                <a:solidFill>
                  <a:schemeClr val="bg1"/>
                </a:solidFill>
                <a:effectLst>
                  <a:outerShdw blurRad="38100" dist="38100" dir="2700000" algn="tl">
                    <a:srgbClr val="000000">
                      <a:alpha val="43137"/>
                    </a:srgbClr>
                  </a:outerShdw>
                </a:effectLst>
              </a:rPr>
              <a:t>Garrett County, Maryland </a:t>
            </a:r>
          </a:p>
          <a:p>
            <a:pPr algn="ctr"/>
            <a:r>
              <a:rPr lang="en-US" sz="5400" b="1">
                <a:solidFill>
                  <a:schemeClr val="bg1"/>
                </a:solidFill>
                <a:effectLst>
                  <a:outerShdw blurRad="38100" dist="38100" dir="2700000" algn="tl">
                    <a:srgbClr val="000000">
                      <a:alpha val="43137"/>
                    </a:srgbClr>
                  </a:outerShdw>
                </a:effectLst>
              </a:rPr>
              <a:t>2021 </a:t>
            </a:r>
            <a:r>
              <a:rPr lang="en-US" sz="5400" b="1" dirty="0">
                <a:solidFill>
                  <a:schemeClr val="bg1"/>
                </a:solidFill>
                <a:effectLst>
                  <a:outerShdw blurRad="38100" dist="38100" dir="2700000" algn="tl">
                    <a:srgbClr val="000000">
                      <a:alpha val="43137"/>
                    </a:srgbClr>
                  </a:outerShdw>
                </a:effectLst>
              </a:rPr>
              <a:t>STATUS OF HEALTH</a:t>
            </a:r>
          </a:p>
        </p:txBody>
      </p:sp>
      <p:sp>
        <p:nvSpPr>
          <p:cNvPr id="6" name="Rectangle 5"/>
          <p:cNvSpPr/>
          <p:nvPr/>
        </p:nvSpPr>
        <p:spPr>
          <a:xfrm>
            <a:off x="3802626" y="3747094"/>
            <a:ext cx="4572000" cy="923330"/>
          </a:xfrm>
          <a:prstGeom prst="rect">
            <a:avLst/>
          </a:prstGeom>
        </p:spPr>
        <p:txBody>
          <a:bodyPr>
            <a:spAutoFit/>
          </a:bodyPr>
          <a:lstStyle/>
          <a:p>
            <a:r>
              <a:rPr lang="en-US" dirty="0">
                <a:solidFill>
                  <a:schemeClr val="bg1"/>
                </a:solidFill>
                <a:effectLst>
                  <a:outerShdw blurRad="38100" dist="38100" dir="2700000" algn="tl">
                    <a:srgbClr val="000000">
                      <a:alpha val="43137"/>
                    </a:srgbClr>
                  </a:outerShdw>
                </a:effectLst>
              </a:rPr>
              <a:t>Presented to Garrett County Board of Health By: Robert Stephens – Health Officer </a:t>
            </a:r>
          </a:p>
          <a:p>
            <a:r>
              <a:rPr lang="en-US" dirty="0">
                <a:solidFill>
                  <a:schemeClr val="bg1"/>
                </a:solidFill>
                <a:effectLst>
                  <a:outerShdw blurRad="38100" dist="38100" dir="2700000" algn="tl">
                    <a:srgbClr val="000000">
                      <a:alpha val="43137"/>
                    </a:srgbClr>
                  </a:outerShdw>
                </a:effectLst>
              </a:rPr>
              <a:t>5/27/2021</a:t>
            </a:r>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37914" y="4982550"/>
            <a:ext cx="1354085" cy="1890220"/>
          </a:xfrm>
          <a:prstGeom prst="rect">
            <a:avLst/>
          </a:prstGeom>
        </p:spPr>
      </p:pic>
    </p:spTree>
    <p:extLst>
      <p:ext uri="{BB962C8B-B14F-4D97-AF65-F5344CB8AC3E}">
        <p14:creationId xmlns:p14="http://schemas.microsoft.com/office/powerpoint/2010/main" val="271328471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936302" y="871594"/>
            <a:ext cx="4037161" cy="1569660"/>
          </a:xfrm>
          <a:prstGeom prst="rect">
            <a:avLst/>
          </a:prstGeom>
        </p:spPr>
        <p:txBody>
          <a:bodyPr wrap="square">
            <a:spAutoFit/>
          </a:bodyPr>
          <a:lstStyle/>
          <a:p>
            <a:pPr algn="ctr"/>
            <a:r>
              <a:rPr lang="en-US" sz="3200" b="1" dirty="0">
                <a:solidFill>
                  <a:prstClr val="black"/>
                </a:solidFill>
              </a:rPr>
              <a:t>GARRETT COUNTY HEALTH RANKINGS</a:t>
            </a:r>
          </a:p>
          <a:p>
            <a:pPr algn="ctr"/>
            <a:r>
              <a:rPr lang="en-US" sz="3200" b="1" dirty="0">
                <a:solidFill>
                  <a:prstClr val="black"/>
                </a:solidFill>
              </a:rPr>
              <a:t> 2021</a:t>
            </a:r>
          </a:p>
        </p:txBody>
      </p:sp>
      <p:pic>
        <p:nvPicPr>
          <p:cNvPr id="5" name="Picture 2" descr="Image result for County Health Ranking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68704" y="4239805"/>
            <a:ext cx="4391025" cy="1038225"/>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7777843" y="6022040"/>
            <a:ext cx="4354077" cy="307777"/>
          </a:xfrm>
          <a:prstGeom prst="rect">
            <a:avLst/>
          </a:prstGeom>
        </p:spPr>
        <p:txBody>
          <a:bodyPr wrap="none">
            <a:spAutoFit/>
          </a:bodyPr>
          <a:lstStyle/>
          <a:p>
            <a:r>
              <a:rPr lang="en-US" sz="1400" dirty="0">
                <a:solidFill>
                  <a:prstClr val="black"/>
                </a:solidFill>
                <a:latin typeface="Arial" panose="020B0604020202020204" pitchFamily="34" charset="0"/>
                <a:cs typeface="Arial" panose="020B0604020202020204" pitchFamily="34" charset="0"/>
              </a:rPr>
              <a:t>Note:  Blank values reflect unreliable or missing data</a:t>
            </a:r>
          </a:p>
        </p:txBody>
      </p:sp>
      <p:pic>
        <p:nvPicPr>
          <p:cNvPr id="2" name="Picture 1"/>
          <p:cNvPicPr>
            <a:picLocks noChangeAspect="1"/>
          </p:cNvPicPr>
          <p:nvPr/>
        </p:nvPicPr>
        <p:blipFill>
          <a:blip r:embed="rId4"/>
          <a:stretch>
            <a:fillRect/>
          </a:stretch>
        </p:blipFill>
        <p:spPr>
          <a:xfrm>
            <a:off x="119062" y="533400"/>
            <a:ext cx="7324725" cy="5900737"/>
          </a:xfrm>
          <a:prstGeom prst="rect">
            <a:avLst/>
          </a:prstGeom>
        </p:spPr>
      </p:pic>
      <p:pic>
        <p:nvPicPr>
          <p:cNvPr id="8" name="Picture 7"/>
          <p:cNvPicPr>
            <a:picLocks noChangeAspect="1"/>
          </p:cNvPicPr>
          <p:nvPr/>
        </p:nvPicPr>
        <p:blipFill>
          <a:blip r:embed="rId5"/>
          <a:stretch>
            <a:fillRect/>
          </a:stretch>
        </p:blipFill>
        <p:spPr>
          <a:xfrm>
            <a:off x="147637" y="161925"/>
            <a:ext cx="7296150" cy="476250"/>
          </a:xfrm>
          <a:prstGeom prst="rect">
            <a:avLst/>
          </a:prstGeom>
        </p:spPr>
      </p:pic>
    </p:spTree>
    <p:extLst>
      <p:ext uri="{BB962C8B-B14F-4D97-AF65-F5344CB8AC3E}">
        <p14:creationId xmlns:p14="http://schemas.microsoft.com/office/powerpoint/2010/main" val="3249372426"/>
      </p:ext>
    </p:extLst>
  </p:cSld>
  <p:clrMapOvr>
    <a:masterClrMapping/>
  </p:clrMapOvr>
  <p:transition spd="med">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10871" y="147451"/>
            <a:ext cx="6431568" cy="1077218"/>
          </a:xfrm>
          <a:prstGeom prst="rect">
            <a:avLst/>
          </a:prstGeom>
        </p:spPr>
        <p:txBody>
          <a:bodyPr wrap="none">
            <a:spAutoFit/>
          </a:bodyPr>
          <a:lstStyle/>
          <a:p>
            <a:pPr algn="ctr"/>
            <a:r>
              <a:rPr lang="en-US" sz="3200" b="1" dirty="0">
                <a:solidFill>
                  <a:prstClr val="black"/>
                </a:solidFill>
                <a:latin typeface="Century Gothic" panose="020B0502020202020204" pitchFamily="34" charset="0"/>
              </a:rPr>
              <a:t>Garrett County Health Rankings</a:t>
            </a:r>
          </a:p>
          <a:p>
            <a:pPr algn="ctr"/>
            <a:r>
              <a:rPr lang="en-US" sz="3200" b="1" dirty="0">
                <a:solidFill>
                  <a:prstClr val="black"/>
                </a:solidFill>
                <a:latin typeface="Century Gothic" panose="020B0502020202020204" pitchFamily="34" charset="0"/>
              </a:rPr>
              <a:t>2021</a:t>
            </a:r>
          </a:p>
        </p:txBody>
      </p:sp>
      <p:pic>
        <p:nvPicPr>
          <p:cNvPr id="5" name="Picture 2" descr="Image result for County Health Ranking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40514" y="5343476"/>
            <a:ext cx="2819924" cy="666750"/>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4"/>
          <a:stretch>
            <a:fillRect/>
          </a:stretch>
        </p:blipFill>
        <p:spPr>
          <a:xfrm>
            <a:off x="400049" y="2205037"/>
            <a:ext cx="8486775" cy="2681239"/>
          </a:xfrm>
          <a:prstGeom prst="rect">
            <a:avLst/>
          </a:prstGeom>
        </p:spPr>
      </p:pic>
      <p:pic>
        <p:nvPicPr>
          <p:cNvPr id="7" name="Picture 6"/>
          <p:cNvPicPr>
            <a:picLocks noChangeAspect="1"/>
          </p:cNvPicPr>
          <p:nvPr/>
        </p:nvPicPr>
        <p:blipFill>
          <a:blip r:embed="rId5"/>
          <a:stretch>
            <a:fillRect/>
          </a:stretch>
        </p:blipFill>
        <p:spPr>
          <a:xfrm>
            <a:off x="400049" y="1747837"/>
            <a:ext cx="8486775" cy="457200"/>
          </a:xfrm>
          <a:prstGeom prst="rect">
            <a:avLst/>
          </a:prstGeom>
        </p:spPr>
      </p:pic>
    </p:spTree>
    <p:extLst>
      <p:ext uri="{BB962C8B-B14F-4D97-AF65-F5344CB8AC3E}">
        <p14:creationId xmlns:p14="http://schemas.microsoft.com/office/powerpoint/2010/main" val="31775400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8048" y="300990"/>
            <a:ext cx="8229600" cy="975042"/>
          </a:xfrm>
        </p:spPr>
        <p:txBody>
          <a:bodyPr>
            <a:noAutofit/>
          </a:bodyPr>
          <a:lstStyle/>
          <a:p>
            <a:r>
              <a:rPr lang="en-US" sz="3700" b="1" dirty="0">
                <a:effectLst>
                  <a:outerShdw blurRad="38100" dist="38100" dir="2700000" algn="tl">
                    <a:srgbClr val="000000">
                      <a:alpha val="43137"/>
                    </a:srgbClr>
                  </a:outerShdw>
                </a:effectLst>
              </a:rPr>
              <a:t>State Health Improvement Process</a:t>
            </a:r>
          </a:p>
        </p:txBody>
      </p:sp>
      <p:sp>
        <p:nvSpPr>
          <p:cNvPr id="5" name="Content Placeholder 4"/>
          <p:cNvSpPr>
            <a:spLocks noGrp="1"/>
          </p:cNvSpPr>
          <p:nvPr>
            <p:ph idx="1"/>
          </p:nvPr>
        </p:nvSpPr>
        <p:spPr>
          <a:xfrm>
            <a:off x="1908048" y="1371600"/>
            <a:ext cx="8229600" cy="5105400"/>
          </a:xfrm>
        </p:spPr>
        <p:txBody>
          <a:bodyPr>
            <a:noAutofit/>
          </a:bodyPr>
          <a:lstStyle/>
          <a:p>
            <a:pPr marL="137160" indent="0" algn="ctr">
              <a:spcAft>
                <a:spcPts val="1200"/>
              </a:spcAft>
              <a:buNone/>
            </a:pPr>
            <a:r>
              <a:rPr lang="en-US" sz="3600" b="1" i="1" dirty="0">
                <a:solidFill>
                  <a:srgbClr val="0070C0"/>
                </a:solidFill>
                <a:effectLst>
                  <a:outerShdw blurRad="50800" dist="38100" dir="10800000" algn="r" rotWithShape="0">
                    <a:prstClr val="black">
                      <a:alpha val="40000"/>
                    </a:prstClr>
                  </a:outerShdw>
                </a:effectLst>
              </a:rPr>
              <a:t>SHIP provides a framework for continual progress toward a healthier community.</a:t>
            </a:r>
          </a:p>
          <a:p>
            <a:pPr marL="137160" indent="0" algn="ctr">
              <a:spcAft>
                <a:spcPts val="1200"/>
              </a:spcAft>
              <a:buNone/>
            </a:pPr>
            <a:r>
              <a:rPr lang="en-US" sz="2800" b="1" dirty="0">
                <a:solidFill>
                  <a:srgbClr val="0070C0"/>
                </a:solidFill>
                <a:effectLst>
                  <a:outerShdw blurRad="50800" dist="38100" dir="10800000" algn="r" rotWithShape="0">
                    <a:prstClr val="black">
                      <a:alpha val="40000"/>
                    </a:prstClr>
                  </a:outerShdw>
                </a:effectLst>
              </a:rPr>
              <a:t>Including 39 measures and 5 focus areas</a:t>
            </a:r>
          </a:p>
          <a:p>
            <a:pPr marL="137160" indent="0">
              <a:buNone/>
            </a:pPr>
            <a:r>
              <a:rPr lang="en-US" sz="2800" b="1" dirty="0">
                <a:solidFill>
                  <a:srgbClr val="0070C0"/>
                </a:solidFill>
                <a:effectLst>
                  <a:outerShdw blurRad="50800" dist="38100" dir="10800000" algn="r" rotWithShape="0">
                    <a:prstClr val="black">
                      <a:alpha val="40000"/>
                    </a:prstClr>
                  </a:outerShdw>
                </a:effectLst>
              </a:rPr>
              <a:t>      Focus Areas:</a:t>
            </a:r>
          </a:p>
          <a:p>
            <a:r>
              <a:rPr lang="en-US" sz="2800" b="1" dirty="0">
                <a:solidFill>
                  <a:srgbClr val="0070C0"/>
                </a:solidFill>
                <a:effectLst>
                  <a:outerShdw blurRad="50800" dist="38100" dir="10800000" algn="r" rotWithShape="0">
                    <a:prstClr val="black">
                      <a:alpha val="40000"/>
                    </a:prstClr>
                  </a:outerShdw>
                </a:effectLst>
              </a:rPr>
              <a:t>Healthy Beginnings</a:t>
            </a:r>
          </a:p>
          <a:p>
            <a:r>
              <a:rPr lang="en-US" sz="2800" b="1" dirty="0">
                <a:solidFill>
                  <a:srgbClr val="0070C0"/>
                </a:solidFill>
                <a:effectLst>
                  <a:outerShdw blurRad="50800" dist="38100" dir="10800000" algn="r" rotWithShape="0">
                    <a:prstClr val="black">
                      <a:alpha val="40000"/>
                    </a:prstClr>
                  </a:outerShdw>
                </a:effectLst>
              </a:rPr>
              <a:t>Healthy Living</a:t>
            </a:r>
          </a:p>
          <a:p>
            <a:r>
              <a:rPr lang="en-US" sz="2800" b="1" dirty="0">
                <a:solidFill>
                  <a:srgbClr val="0070C0"/>
                </a:solidFill>
                <a:effectLst>
                  <a:outerShdw blurRad="50800" dist="38100" dir="10800000" algn="r" rotWithShape="0">
                    <a:prstClr val="black">
                      <a:alpha val="40000"/>
                    </a:prstClr>
                  </a:outerShdw>
                </a:effectLst>
              </a:rPr>
              <a:t>Healthy Communities</a:t>
            </a:r>
          </a:p>
          <a:p>
            <a:r>
              <a:rPr lang="en-US" sz="2800" b="1" dirty="0">
                <a:solidFill>
                  <a:srgbClr val="0070C0"/>
                </a:solidFill>
                <a:effectLst>
                  <a:outerShdw blurRad="50800" dist="38100" dir="10800000" algn="r" rotWithShape="0">
                    <a:prstClr val="black">
                      <a:alpha val="40000"/>
                    </a:prstClr>
                  </a:outerShdw>
                </a:effectLst>
              </a:rPr>
              <a:t>Access to Health Care</a:t>
            </a:r>
          </a:p>
          <a:p>
            <a:r>
              <a:rPr lang="en-US" sz="2800" b="1" dirty="0">
                <a:solidFill>
                  <a:srgbClr val="0070C0"/>
                </a:solidFill>
                <a:effectLst>
                  <a:outerShdw blurRad="50800" dist="38100" dir="10800000" algn="r" rotWithShape="0">
                    <a:prstClr val="black">
                      <a:alpha val="40000"/>
                    </a:prstClr>
                  </a:outerShdw>
                </a:effectLst>
              </a:rPr>
              <a:t>Quality Preventive Care</a:t>
            </a:r>
          </a:p>
        </p:txBody>
      </p:sp>
    </p:spTree>
    <p:extLst>
      <p:ext uri="{BB962C8B-B14F-4D97-AF65-F5344CB8AC3E}">
        <p14:creationId xmlns:p14="http://schemas.microsoft.com/office/powerpoint/2010/main" val="3578059636"/>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descr="A close-up of a water droplet&#10;&#10;Description automatically generated with low confidence">
            <a:extLst>
              <a:ext uri="{FF2B5EF4-FFF2-40B4-BE49-F238E27FC236}">
                <a16:creationId xmlns:a16="http://schemas.microsoft.com/office/drawing/2014/main" xmlns="" id="{5A0798EC-E9ED-445B-99C8-2F3D60A84D9D}"/>
              </a:ext>
            </a:extLst>
          </p:cNvPr>
          <p:cNvPicPr>
            <a:picLocks noGrp="1" noChangeAspect="1"/>
          </p:cNvPicPr>
          <p:nvPr>
            <p:ph idx="1"/>
          </p:nvPr>
        </p:nvPicPr>
        <p:blipFill>
          <a:blip r:embed="rId3"/>
          <a:stretch>
            <a:fillRect/>
          </a:stretch>
        </p:blipFill>
        <p:spPr>
          <a:xfrm>
            <a:off x="0" y="0"/>
            <a:ext cx="12192000" cy="6858000"/>
          </a:xfrm>
        </p:spPr>
      </p:pic>
      <p:sp>
        <p:nvSpPr>
          <p:cNvPr id="4" name="Content Placeholder 3">
            <a:extLst>
              <a:ext uri="{FF2B5EF4-FFF2-40B4-BE49-F238E27FC236}">
                <a16:creationId xmlns:a16="http://schemas.microsoft.com/office/drawing/2014/main" xmlns="" id="{7D4056D1-FD6F-41E6-AE40-FE932C6D10B9}"/>
              </a:ext>
            </a:extLst>
          </p:cNvPr>
          <p:cNvSpPr>
            <a:spLocks noGrp="1"/>
          </p:cNvSpPr>
          <p:nvPr>
            <p:ph sz="quarter" idx="13"/>
          </p:nvPr>
        </p:nvSpPr>
        <p:spPr/>
        <p:txBody>
          <a:bodyPr/>
          <a:lstStyle/>
          <a:p>
            <a:endParaRPr lang="en-US"/>
          </a:p>
        </p:txBody>
      </p:sp>
      <p:sp>
        <p:nvSpPr>
          <p:cNvPr id="7" name="TextBox 6">
            <a:extLst>
              <a:ext uri="{FF2B5EF4-FFF2-40B4-BE49-F238E27FC236}">
                <a16:creationId xmlns:a16="http://schemas.microsoft.com/office/drawing/2014/main" xmlns="" id="{ACCF2C52-7B98-4EF5-B467-259CD154021F}"/>
              </a:ext>
            </a:extLst>
          </p:cNvPr>
          <p:cNvSpPr txBox="1"/>
          <p:nvPr/>
        </p:nvSpPr>
        <p:spPr>
          <a:xfrm>
            <a:off x="198120" y="5987831"/>
            <a:ext cx="11795760" cy="646331"/>
          </a:xfrm>
          <a:prstGeom prst="rect">
            <a:avLst/>
          </a:prstGeom>
          <a:noFill/>
        </p:spPr>
        <p:txBody>
          <a:bodyPr wrap="square" rtlCol="0">
            <a:spAutoFit/>
          </a:bodyPr>
          <a:lstStyle/>
          <a:p>
            <a:pPr algn="ctr"/>
            <a:r>
              <a:rPr lang="en-US" dirty="0">
                <a:solidFill>
                  <a:schemeClr val="bg1"/>
                </a:solidFill>
              </a:rPr>
              <a:t>✔️ Look for a check mark to indicate inclusion or considerations in the upcoming </a:t>
            </a:r>
            <a:r>
              <a:rPr lang="en-US" b="1" dirty="0">
                <a:solidFill>
                  <a:schemeClr val="bg1"/>
                </a:solidFill>
              </a:rPr>
              <a:t>Garrett County Community Health Improvement Plan</a:t>
            </a:r>
            <a:r>
              <a:rPr lang="en-US" dirty="0">
                <a:solidFill>
                  <a:schemeClr val="bg1"/>
                </a:solidFill>
              </a:rPr>
              <a:t> and/or the </a:t>
            </a:r>
            <a:r>
              <a:rPr lang="en-US" b="1" dirty="0">
                <a:solidFill>
                  <a:schemeClr val="bg1"/>
                </a:solidFill>
              </a:rPr>
              <a:t>2019-2021 Garrett County Community Health Assessment</a:t>
            </a:r>
            <a:r>
              <a:rPr lang="en-US" dirty="0">
                <a:solidFill>
                  <a:schemeClr val="bg1"/>
                </a:solidFill>
              </a:rPr>
              <a:t>.</a:t>
            </a:r>
          </a:p>
        </p:txBody>
      </p:sp>
    </p:spTree>
    <p:extLst>
      <p:ext uri="{BB962C8B-B14F-4D97-AF65-F5344CB8AC3E}">
        <p14:creationId xmlns:p14="http://schemas.microsoft.com/office/powerpoint/2010/main" val="15526297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449574" y="51817"/>
            <a:ext cx="5401818" cy="1356360"/>
          </a:xfrm>
        </p:spPr>
        <p:txBody>
          <a:bodyPr>
            <a:noAutofit/>
          </a:bodyPr>
          <a:lstStyle/>
          <a:p>
            <a:r>
              <a:rPr lang="en-US" sz="5400" b="1" dirty="0">
                <a:solidFill>
                  <a:srgbClr val="0070C0"/>
                </a:solidFill>
                <a:effectLst>
                  <a:outerShdw blurRad="38100" dist="38100" dir="2700000" algn="tl">
                    <a:srgbClr val="000000">
                      <a:alpha val="43137"/>
                    </a:srgbClr>
                  </a:outerShdw>
                </a:effectLst>
              </a:rPr>
              <a:t>Healthy Beginnings</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428398367"/>
              </p:ext>
            </p:extLst>
          </p:nvPr>
        </p:nvGraphicFramePr>
        <p:xfrm>
          <a:off x="799764" y="1219582"/>
          <a:ext cx="10592472" cy="4876630"/>
        </p:xfrm>
        <a:graphic>
          <a:graphicData uri="http://schemas.openxmlformats.org/drawingml/2006/table">
            <a:tbl>
              <a:tblPr firstRow="1" firstCol="1" bandCol="1">
                <a:tableStyleId>{793D81CF-94F2-401A-BA57-92F5A7B2D0C5}</a:tableStyleId>
              </a:tblPr>
              <a:tblGrid>
                <a:gridCol w="1275020">
                  <a:extLst>
                    <a:ext uri="{9D8B030D-6E8A-4147-A177-3AD203B41FA5}">
                      <a16:colId xmlns:a16="http://schemas.microsoft.com/office/drawing/2014/main" xmlns="" val="20000"/>
                    </a:ext>
                  </a:extLst>
                </a:gridCol>
                <a:gridCol w="4885640">
                  <a:extLst>
                    <a:ext uri="{9D8B030D-6E8A-4147-A177-3AD203B41FA5}">
                      <a16:colId xmlns:a16="http://schemas.microsoft.com/office/drawing/2014/main" xmlns="" val="20001"/>
                    </a:ext>
                  </a:extLst>
                </a:gridCol>
                <a:gridCol w="4431812">
                  <a:extLst>
                    <a:ext uri="{9D8B030D-6E8A-4147-A177-3AD203B41FA5}">
                      <a16:colId xmlns:a16="http://schemas.microsoft.com/office/drawing/2014/main" xmlns="" val="20002"/>
                    </a:ext>
                  </a:extLst>
                </a:gridCol>
              </a:tblGrid>
              <a:tr h="1140246">
                <a:tc>
                  <a:txBody>
                    <a:bodyPr/>
                    <a:lstStyle/>
                    <a:p>
                      <a:endParaRPr lang="en-US" dirty="0"/>
                    </a:p>
                  </a:txBody>
                  <a:tcPr>
                    <a:lnR w="12700" cap="flat" cmpd="sng" algn="ctr">
                      <a:solidFill>
                        <a:schemeClr val="tx1"/>
                      </a:solidFill>
                      <a:prstDash val="solid"/>
                      <a:round/>
                      <a:headEnd type="none" w="med" len="med"/>
                      <a:tailEnd type="none" w="med" len="med"/>
                    </a:lnR>
                    <a:solidFill>
                      <a:schemeClr val="accent1"/>
                    </a:solidFill>
                  </a:tcPr>
                </a:tc>
                <a:tc>
                  <a:txBody>
                    <a:bodyPr/>
                    <a:lstStyle/>
                    <a:p>
                      <a:pPr algn="ctr"/>
                      <a:endParaRPr lang="en-US" sz="2000" dirty="0"/>
                    </a:p>
                    <a:p>
                      <a:pPr algn="ctr"/>
                      <a:r>
                        <a:rPr lang="en-US" sz="2800" dirty="0"/>
                        <a:t>Meets or Exceeds</a:t>
                      </a:r>
                      <a:r>
                        <a:rPr lang="en-US" sz="2800" baseline="0" dirty="0"/>
                        <a:t> State Goal</a:t>
                      </a:r>
                      <a:endParaRPr 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accent1"/>
                    </a:solidFill>
                  </a:tcPr>
                </a:tc>
                <a:tc>
                  <a:txBody>
                    <a:bodyPr/>
                    <a:lstStyle/>
                    <a:p>
                      <a:pPr algn="ctr"/>
                      <a:endParaRPr lang="en-US" sz="2000" dirty="0"/>
                    </a:p>
                    <a:p>
                      <a:pPr algn="ctr"/>
                      <a:endParaRPr lang="en-US" sz="2000" dirty="0"/>
                    </a:p>
                    <a:p>
                      <a:pPr algn="ctr"/>
                      <a:r>
                        <a:rPr lang="en-US" sz="2800" dirty="0"/>
                        <a:t>Needs Improvement</a:t>
                      </a:r>
                    </a:p>
                  </a:txBody>
                  <a:tcPr>
                    <a:lnL w="12700" cap="flat" cmpd="sng" algn="ctr">
                      <a:solidFill>
                        <a:schemeClr val="tx1"/>
                      </a:solidFill>
                      <a:prstDash val="solid"/>
                      <a:round/>
                      <a:headEnd type="none" w="med" len="med"/>
                      <a:tailEnd type="none" w="med" len="med"/>
                    </a:lnL>
                    <a:solidFill>
                      <a:schemeClr val="accent1"/>
                    </a:solidFill>
                  </a:tcPr>
                </a:tc>
                <a:extLst>
                  <a:ext uri="{0D108BD9-81ED-4DB2-BD59-A6C34878D82A}">
                    <a16:rowId xmlns:a16="http://schemas.microsoft.com/office/drawing/2014/main" xmlns="" val="10000"/>
                  </a:ext>
                </a:extLst>
              </a:tr>
              <a:tr h="1084624">
                <a:tc rowSpan="4">
                  <a:txBody>
                    <a:bodyPr/>
                    <a:lstStyle/>
                    <a:p>
                      <a:pPr algn="ctr"/>
                      <a:r>
                        <a:rPr lang="en-US" sz="2800" dirty="0"/>
                        <a:t>6 Measures</a:t>
                      </a:r>
                      <a:endParaRPr lang="en-US" sz="2800" dirty="0">
                        <a:solidFill>
                          <a:schemeClr val="tx1"/>
                        </a:solidFill>
                      </a:endParaRPr>
                    </a:p>
                  </a:txBody>
                  <a:tcPr vert="vert270"/>
                </a:tc>
                <a:tc>
                  <a:txBody>
                    <a:bodyPr/>
                    <a:lstStyle/>
                    <a:p>
                      <a:r>
                        <a:rPr lang="en-US" sz="2400" dirty="0"/>
                        <a:t>Early Prenatal Care ✔️</a:t>
                      </a:r>
                    </a:p>
                    <a:p>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t>Children Receiving Blood Lead</a:t>
                      </a:r>
                      <a:r>
                        <a:rPr lang="en-US" sz="2400" baseline="0" dirty="0"/>
                        <a:t> Screening</a:t>
                      </a:r>
                      <a:endParaRPr lang="en-US" sz="2400" dirty="0"/>
                    </a:p>
                    <a:p>
                      <a:endParaRPr lang="en-US" sz="2400" dirty="0"/>
                    </a:p>
                  </a:txBody>
                  <a:tcPr/>
                </a:tc>
                <a:extLst>
                  <a:ext uri="{0D108BD9-81ED-4DB2-BD59-A6C34878D82A}">
                    <a16:rowId xmlns:a16="http://schemas.microsoft.com/office/drawing/2014/main" xmlns="" val="10001"/>
                  </a:ext>
                </a:extLst>
              </a:tr>
              <a:tr h="1084624">
                <a:tc vMerge="1">
                  <a:txBody>
                    <a:bodyPr/>
                    <a:lstStyle/>
                    <a:p>
                      <a:endParaRPr lang="en-US" dirty="0"/>
                    </a:p>
                  </a:txBody>
                  <a:tcPr/>
                </a:tc>
                <a:tc>
                  <a:txBody>
                    <a:bodyPr/>
                    <a:lstStyle/>
                    <a:p>
                      <a:r>
                        <a:rPr lang="en-US" sz="2400" dirty="0"/>
                        <a:t>Students Entering Kindergarten</a:t>
                      </a:r>
                      <a:r>
                        <a:rPr lang="en-US" sz="2400" baseline="0" dirty="0"/>
                        <a:t> Ready To Learn ✔️</a:t>
                      </a:r>
                      <a:endParaRPr lang="en-US" sz="2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t>Babies with Low</a:t>
                      </a:r>
                      <a:r>
                        <a:rPr lang="en-US" sz="2400" baseline="0" dirty="0"/>
                        <a:t> Birth Weight ✔️</a:t>
                      </a:r>
                      <a:endParaRPr lang="en-US" sz="2400" dirty="0"/>
                    </a:p>
                    <a:p>
                      <a:endParaRPr lang="en-US" sz="2400" dirty="0"/>
                    </a:p>
                  </a:txBody>
                  <a:tcPr/>
                </a:tc>
                <a:extLst>
                  <a:ext uri="{0D108BD9-81ED-4DB2-BD59-A6C34878D82A}">
                    <a16:rowId xmlns:a16="http://schemas.microsoft.com/office/drawing/2014/main" xmlns="" val="10002"/>
                  </a:ext>
                </a:extLst>
              </a:tr>
              <a:tr h="556560">
                <a:tc vMerge="1">
                  <a:txBody>
                    <a:bodyPr/>
                    <a:lstStyle/>
                    <a:p>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t>High School Graduation</a:t>
                      </a:r>
                      <a:r>
                        <a:rPr lang="en-US" sz="2400" baseline="0" dirty="0"/>
                        <a:t> Rate ✔️</a:t>
                      </a:r>
                      <a:endParaRPr lang="en-US" sz="2400" dirty="0"/>
                    </a:p>
                    <a:p>
                      <a:endParaRPr lang="en-US" sz="2400" dirty="0"/>
                    </a:p>
                  </a:txBody>
                  <a:tcPr/>
                </a:tc>
                <a:tc>
                  <a:txBody>
                    <a:bodyPr/>
                    <a:lstStyle/>
                    <a:p>
                      <a:r>
                        <a:rPr lang="en-US" sz="2400" baseline="0" dirty="0"/>
                        <a:t>Teen Birth Rate ✔️</a:t>
                      </a:r>
                    </a:p>
                  </a:txBody>
                  <a:tcPr/>
                </a:tc>
                <a:extLst>
                  <a:ext uri="{0D108BD9-81ED-4DB2-BD59-A6C34878D82A}">
                    <a16:rowId xmlns:a16="http://schemas.microsoft.com/office/drawing/2014/main" xmlns="" val="10003"/>
                  </a:ext>
                </a:extLst>
              </a:tr>
              <a:tr h="415771">
                <a:tc vMerge="1">
                  <a:txBody>
                    <a:bodyPr/>
                    <a:lstStyle/>
                    <a:p>
                      <a:pPr algn="ctr"/>
                      <a:endParaRPr lang="en-US" sz="2800" dirty="0">
                        <a:solidFill>
                          <a:schemeClr val="tx1"/>
                        </a:solidFill>
                      </a:endParaRPr>
                    </a:p>
                  </a:txBody>
                  <a:tcPr vert="vert270"/>
                </a:tc>
                <a:tc>
                  <a:txBody>
                    <a:bodyPr/>
                    <a:lstStyle/>
                    <a:p>
                      <a:endParaRPr lang="en-US" sz="2400" dirty="0"/>
                    </a:p>
                  </a:txBody>
                  <a:tcPr/>
                </a:tc>
                <a:tc>
                  <a:txBody>
                    <a:bodyPr/>
                    <a:lstStyle/>
                    <a:p>
                      <a:endParaRPr lang="en-US" dirty="0"/>
                    </a:p>
                    <a:p>
                      <a:endParaRPr lang="en-US" dirty="0"/>
                    </a:p>
                  </a:txBody>
                  <a:tcPr/>
                </a:tc>
                <a:extLst>
                  <a:ext uri="{0D108BD9-81ED-4DB2-BD59-A6C34878D82A}">
                    <a16:rowId xmlns:a16="http://schemas.microsoft.com/office/drawing/2014/main" xmlns="" val="10004"/>
                  </a:ext>
                </a:extLst>
              </a:tr>
            </a:tbl>
          </a:graphicData>
        </a:graphic>
      </p:graphicFrame>
    </p:spTree>
    <p:extLst>
      <p:ext uri="{BB962C8B-B14F-4D97-AF65-F5344CB8AC3E}">
        <p14:creationId xmlns:p14="http://schemas.microsoft.com/office/powerpoint/2010/main" val="1519013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10972800" cy="1143000"/>
          </a:xfrm>
        </p:spPr>
        <p:txBody>
          <a:bodyPr/>
          <a:lstStyle/>
          <a:p>
            <a:pPr algn="ctr"/>
            <a:r>
              <a:rPr lang="en-US" b="1" dirty="0">
                <a:solidFill>
                  <a:schemeClr val="accent1">
                    <a:lumMod val="75000"/>
                  </a:schemeClr>
                </a:solidFill>
              </a:rPr>
              <a:t>Mothers Who Received Prenatal Care</a:t>
            </a:r>
          </a:p>
        </p:txBody>
      </p:sp>
      <p:graphicFrame>
        <p:nvGraphicFramePr>
          <p:cNvPr id="6" name="Chart Placeholder 5"/>
          <p:cNvGraphicFramePr>
            <a:graphicFrameLocks noGrp="1"/>
          </p:cNvGraphicFramePr>
          <p:nvPr>
            <p:ph type="chart" idx="1"/>
            <p:extLst>
              <p:ext uri="{D42A27DB-BD31-4B8C-83A1-F6EECF244321}">
                <p14:modId xmlns:p14="http://schemas.microsoft.com/office/powerpoint/2010/main" val="4089982511"/>
              </p:ext>
            </p:extLst>
          </p:nvPr>
        </p:nvGraphicFramePr>
        <p:xfrm>
          <a:off x="609600" y="1600200"/>
          <a:ext cx="10972800" cy="4530725"/>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1395166" y="4943148"/>
            <a:ext cx="3553906" cy="461665"/>
          </a:xfrm>
          <a:prstGeom prst="rect">
            <a:avLst/>
          </a:prstGeom>
          <a:noFill/>
        </p:spPr>
        <p:txBody>
          <a:bodyPr wrap="square" rtlCol="0">
            <a:spAutoFit/>
          </a:bodyPr>
          <a:lstStyle/>
          <a:p>
            <a:r>
              <a:rPr lang="en-US" sz="2400" b="1" dirty="0"/>
              <a:t>HP 2020 SHIP Goal 77.9</a:t>
            </a:r>
          </a:p>
        </p:txBody>
      </p:sp>
    </p:spTree>
    <p:extLst>
      <p:ext uri="{BB962C8B-B14F-4D97-AF65-F5344CB8AC3E}">
        <p14:creationId xmlns:p14="http://schemas.microsoft.com/office/powerpoint/2010/main" val="189245784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75208" y="6507332"/>
            <a:ext cx="1793289" cy="261610"/>
          </a:xfrm>
          <a:prstGeom prst="rect">
            <a:avLst/>
          </a:prstGeom>
          <a:noFill/>
        </p:spPr>
        <p:txBody>
          <a:bodyPr wrap="square" rtlCol="0">
            <a:spAutoFit/>
          </a:bodyPr>
          <a:lstStyle/>
          <a:p>
            <a:r>
              <a:rPr lang="en-US" sz="1100" dirty="0"/>
              <a:t>Ready at Five Partnership</a:t>
            </a:r>
          </a:p>
        </p:txBody>
      </p:sp>
      <p:pic>
        <p:nvPicPr>
          <p:cNvPr id="7" name="Picture 6"/>
          <p:cNvPicPr>
            <a:picLocks noChangeAspect="1"/>
          </p:cNvPicPr>
          <p:nvPr/>
        </p:nvPicPr>
        <p:blipFill>
          <a:blip r:embed="rId3"/>
          <a:stretch>
            <a:fillRect/>
          </a:stretch>
        </p:blipFill>
        <p:spPr>
          <a:xfrm>
            <a:off x="501466" y="125128"/>
            <a:ext cx="9629775" cy="6304548"/>
          </a:xfrm>
          <a:prstGeom prst="rect">
            <a:avLst/>
          </a:prstGeom>
          <a:ln>
            <a:noFill/>
          </a:ln>
        </p:spPr>
      </p:pic>
      <p:pic>
        <p:nvPicPr>
          <p:cNvPr id="2" name="Picture 1"/>
          <p:cNvPicPr>
            <a:picLocks noChangeAspect="1"/>
          </p:cNvPicPr>
          <p:nvPr/>
        </p:nvPicPr>
        <p:blipFill>
          <a:blip r:embed="rId4"/>
          <a:stretch>
            <a:fillRect/>
          </a:stretch>
        </p:blipFill>
        <p:spPr>
          <a:xfrm>
            <a:off x="8001001" y="2524125"/>
            <a:ext cx="4191000" cy="2990850"/>
          </a:xfrm>
          <a:prstGeom prst="rect">
            <a:avLst/>
          </a:prstGeom>
        </p:spPr>
      </p:pic>
      <p:cxnSp>
        <p:nvCxnSpPr>
          <p:cNvPr id="5" name="Straight Connector 4"/>
          <p:cNvCxnSpPr/>
          <p:nvPr/>
        </p:nvCxnSpPr>
        <p:spPr>
          <a:xfrm flipV="1">
            <a:off x="3744686" y="2895600"/>
            <a:ext cx="664028" cy="21772"/>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87311103"/>
      </p:ext>
    </p:ext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3138" name="Rectangle 2"/>
          <p:cNvSpPr>
            <a:spLocks noGrp="1" noChangeArrowheads="1"/>
          </p:cNvSpPr>
          <p:nvPr>
            <p:ph type="title"/>
          </p:nvPr>
        </p:nvSpPr>
        <p:spPr>
          <a:xfrm>
            <a:off x="1981200" y="0"/>
            <a:ext cx="8229600" cy="1143000"/>
          </a:xfrm>
        </p:spPr>
        <p:txBody>
          <a:bodyPr>
            <a:normAutofit/>
          </a:bodyPr>
          <a:lstStyle/>
          <a:p>
            <a:pPr>
              <a:defRPr/>
            </a:pPr>
            <a:r>
              <a:rPr lang="en-US" sz="3200" b="1" dirty="0">
                <a:solidFill>
                  <a:srgbClr val="0070C0"/>
                </a:solidFill>
              </a:rPr>
              <a:t>Infant Mortality Rate </a:t>
            </a:r>
            <a:br>
              <a:rPr lang="en-US" sz="3200" b="1" dirty="0">
                <a:solidFill>
                  <a:srgbClr val="0070C0"/>
                </a:solidFill>
              </a:rPr>
            </a:br>
            <a:r>
              <a:rPr lang="en-US" sz="2400" b="1" dirty="0">
                <a:solidFill>
                  <a:srgbClr val="0070C0"/>
                </a:solidFill>
              </a:rPr>
              <a:t>Per 1,000 Live Births</a:t>
            </a:r>
          </a:p>
        </p:txBody>
      </p:sp>
      <p:graphicFrame>
        <p:nvGraphicFramePr>
          <p:cNvPr id="8" name="Chart 7"/>
          <p:cNvGraphicFramePr/>
          <p:nvPr>
            <p:extLst>
              <p:ext uri="{D42A27DB-BD31-4B8C-83A1-F6EECF244321}">
                <p14:modId xmlns:p14="http://schemas.microsoft.com/office/powerpoint/2010/main" val="2348512960"/>
              </p:ext>
            </p:extLst>
          </p:nvPr>
        </p:nvGraphicFramePr>
        <p:xfrm>
          <a:off x="714375" y="892628"/>
          <a:ext cx="10487025" cy="5156200"/>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7395084" y="1328965"/>
            <a:ext cx="1376916" cy="276999"/>
          </a:xfrm>
          <a:prstGeom prst="rect">
            <a:avLst/>
          </a:prstGeom>
          <a:noFill/>
        </p:spPr>
        <p:txBody>
          <a:bodyPr wrap="square" rtlCol="0">
            <a:spAutoFit/>
          </a:bodyPr>
          <a:lstStyle/>
          <a:p>
            <a:r>
              <a:rPr lang="en-US" sz="1200" dirty="0">
                <a:ln w="0"/>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4 </a:t>
            </a:r>
            <a:r>
              <a:rPr lang="en-US" sz="1200" dirty="0">
                <a:ln w="0"/>
                <a:latin typeface="Arial" panose="020B0604020202020204" pitchFamily="34" charset="0"/>
                <a:cs typeface="Arial" panose="020B0604020202020204" pitchFamily="34" charset="0"/>
              </a:rPr>
              <a:t>Deaths</a:t>
            </a:r>
          </a:p>
        </p:txBody>
      </p:sp>
      <p:sp>
        <p:nvSpPr>
          <p:cNvPr id="7" name="TextBox 6"/>
          <p:cNvSpPr txBox="1"/>
          <p:nvPr/>
        </p:nvSpPr>
        <p:spPr>
          <a:xfrm>
            <a:off x="1981201" y="6048829"/>
            <a:ext cx="3875313" cy="461665"/>
          </a:xfrm>
          <a:prstGeom prst="rect">
            <a:avLst/>
          </a:prstGeom>
          <a:noFill/>
        </p:spPr>
        <p:txBody>
          <a:bodyPr wrap="square" rtlCol="0">
            <a:spAutoFit/>
          </a:bodyPr>
          <a:lstStyle/>
          <a:p>
            <a:r>
              <a:rPr lang="en-US" sz="1200" dirty="0"/>
              <a:t>Source:  Maryland Vital Statistics Administration</a:t>
            </a:r>
          </a:p>
          <a:p>
            <a:r>
              <a:rPr lang="en-US" sz="1200" dirty="0"/>
              <a:t>https://health.maryland.gov/vsa</a:t>
            </a:r>
            <a:endParaRPr lang="en-US" sz="1200" dirty="0">
              <a:ln w="0"/>
              <a:effectLst>
                <a:outerShdw blurRad="38100" dist="19050" dir="2700000" algn="tl" rotWithShape="0">
                  <a:schemeClr val="dk1">
                    <a:alpha val="40000"/>
                  </a:schemeClr>
                </a:outerShdw>
              </a:effectLst>
            </a:endParaRPr>
          </a:p>
        </p:txBody>
      </p:sp>
      <p:sp>
        <p:nvSpPr>
          <p:cNvPr id="2" name="TextBox 1"/>
          <p:cNvSpPr txBox="1"/>
          <p:nvPr/>
        </p:nvSpPr>
        <p:spPr>
          <a:xfrm>
            <a:off x="6916504" y="2493387"/>
            <a:ext cx="1447800"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3 Deaths</a:t>
            </a:r>
          </a:p>
        </p:txBody>
      </p:sp>
      <p:sp>
        <p:nvSpPr>
          <p:cNvPr id="9" name="TextBox 8"/>
          <p:cNvSpPr txBox="1"/>
          <p:nvPr/>
        </p:nvSpPr>
        <p:spPr>
          <a:xfrm>
            <a:off x="8301611" y="1450083"/>
            <a:ext cx="940777" cy="323165"/>
          </a:xfrm>
          <a:prstGeom prst="rect">
            <a:avLst/>
          </a:prstGeom>
          <a:noFill/>
        </p:spPr>
        <p:txBody>
          <a:bodyPr wrap="square" rtlCol="0">
            <a:spAutoFit/>
          </a:bodyPr>
          <a:lstStyle/>
          <a:p>
            <a:r>
              <a:rPr lang="en-US" sz="1500" dirty="0"/>
              <a:t>4 </a:t>
            </a:r>
            <a:r>
              <a:rPr lang="en-US" sz="1200" dirty="0">
                <a:latin typeface="Arial" panose="020B0604020202020204" pitchFamily="34" charset="0"/>
                <a:cs typeface="Arial" panose="020B0604020202020204" pitchFamily="34" charset="0"/>
              </a:rPr>
              <a:t>Deaths</a:t>
            </a:r>
          </a:p>
        </p:txBody>
      </p:sp>
    </p:spTree>
    <p:extLst>
      <p:ext uri="{BB962C8B-B14F-4D97-AF65-F5344CB8AC3E}">
        <p14:creationId xmlns:p14="http://schemas.microsoft.com/office/powerpoint/2010/main" val="16426572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152400"/>
            <a:ext cx="8229600" cy="1143000"/>
          </a:xfrm>
        </p:spPr>
        <p:txBody>
          <a:bodyPr>
            <a:normAutofit/>
          </a:bodyPr>
          <a:lstStyle/>
          <a:p>
            <a:r>
              <a:rPr lang="en-US" sz="28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mn-lt"/>
                <a:ea typeface="+mn-ea"/>
                <a:cs typeface="+mn-cs"/>
              </a:rPr>
              <a:t>Births to Adolescents, All Races</a:t>
            </a:r>
            <a:br>
              <a:rPr lang="en-US" sz="28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mn-lt"/>
                <a:ea typeface="+mn-ea"/>
                <a:cs typeface="+mn-cs"/>
              </a:rPr>
            </a:br>
            <a:r>
              <a:rPr lang="en-US" sz="28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mn-lt"/>
                <a:ea typeface="+mn-ea"/>
                <a:cs typeface="+mn-cs"/>
              </a:rPr>
              <a:t>Rates per 1,000 Females, Ages 15-17</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5095414"/>
              </p:ext>
            </p:extLst>
          </p:nvPr>
        </p:nvGraphicFramePr>
        <p:xfrm>
          <a:off x="542925" y="1155289"/>
          <a:ext cx="11238767" cy="4766540"/>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9161418" y="1608682"/>
            <a:ext cx="740228" cy="307227"/>
          </a:xfrm>
          <a:prstGeom prst="rect">
            <a:avLst/>
          </a:prstGeom>
          <a:noFill/>
        </p:spPr>
        <p:txBody>
          <a:bodyPr wrap="square" rtlCol="0">
            <a:spAutoFit/>
          </a:bodyPr>
          <a:lstStyle/>
          <a:p>
            <a:r>
              <a:rPr lang="en-US" sz="1400" dirty="0"/>
              <a:t>7 births</a:t>
            </a:r>
          </a:p>
        </p:txBody>
      </p:sp>
      <p:sp>
        <p:nvSpPr>
          <p:cNvPr id="6" name="TextBox 5"/>
          <p:cNvSpPr txBox="1"/>
          <p:nvPr/>
        </p:nvSpPr>
        <p:spPr>
          <a:xfrm>
            <a:off x="1600201" y="6037943"/>
            <a:ext cx="3875313" cy="461665"/>
          </a:xfrm>
          <a:prstGeom prst="rect">
            <a:avLst/>
          </a:prstGeom>
          <a:noFill/>
        </p:spPr>
        <p:txBody>
          <a:bodyPr wrap="square" rtlCol="0">
            <a:spAutoFit/>
          </a:bodyPr>
          <a:lstStyle/>
          <a:p>
            <a:r>
              <a:rPr lang="en-US" sz="1200" dirty="0"/>
              <a:t>Source:  Maryland Vital Statistics Administration</a:t>
            </a:r>
          </a:p>
          <a:p>
            <a:r>
              <a:rPr lang="en-US" sz="1200" dirty="0"/>
              <a:t>https://health.maryland.gov/vsa</a:t>
            </a:r>
            <a:endParaRPr lang="en-US" sz="1200" dirty="0">
              <a:ln w="0"/>
              <a:effectLst>
                <a:outerShdw blurRad="38100" dist="19050" dir="2700000" algn="tl" rotWithShape="0">
                  <a:schemeClr val="dk1">
                    <a:alpha val="40000"/>
                  </a:schemeClr>
                </a:outerShdw>
              </a:effectLst>
            </a:endParaRPr>
          </a:p>
        </p:txBody>
      </p:sp>
      <p:sp>
        <p:nvSpPr>
          <p:cNvPr id="7" name="TextBox 6"/>
          <p:cNvSpPr txBox="1"/>
          <p:nvPr/>
        </p:nvSpPr>
        <p:spPr>
          <a:xfrm>
            <a:off x="10080172" y="4827234"/>
            <a:ext cx="740228" cy="307227"/>
          </a:xfrm>
          <a:prstGeom prst="rect">
            <a:avLst/>
          </a:prstGeom>
          <a:noFill/>
        </p:spPr>
        <p:txBody>
          <a:bodyPr wrap="square" rtlCol="0">
            <a:spAutoFit/>
          </a:bodyPr>
          <a:lstStyle/>
          <a:p>
            <a:r>
              <a:rPr lang="en-US" sz="1400" dirty="0"/>
              <a:t>0 births</a:t>
            </a:r>
          </a:p>
        </p:txBody>
      </p:sp>
    </p:spTree>
    <p:extLst>
      <p:ext uri="{BB962C8B-B14F-4D97-AF65-F5344CB8AC3E}">
        <p14:creationId xmlns:p14="http://schemas.microsoft.com/office/powerpoint/2010/main" val="632095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905000" y="228600"/>
            <a:ext cx="7567820" cy="838200"/>
          </a:xfrm>
        </p:spPr>
        <p:txBody>
          <a:bodyPr>
            <a:normAutofit/>
          </a:bodyPr>
          <a:lstStyle/>
          <a:p>
            <a:pPr algn="ctr"/>
            <a:r>
              <a:rPr lang="en-US" sz="5400" b="1" dirty="0">
                <a:solidFill>
                  <a:schemeClr val="accent1">
                    <a:lumMod val="50000"/>
                  </a:schemeClr>
                </a:solidFill>
                <a:effectLst>
                  <a:outerShdw blurRad="38100" dist="38100" dir="2700000" algn="tl">
                    <a:srgbClr val="000000">
                      <a:alpha val="43137"/>
                    </a:srgbClr>
                  </a:outerShdw>
                </a:effectLst>
              </a:rPr>
              <a:t>Healthy Living</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386588945"/>
              </p:ext>
            </p:extLst>
          </p:nvPr>
        </p:nvGraphicFramePr>
        <p:xfrm>
          <a:off x="784989" y="1173480"/>
          <a:ext cx="10622022" cy="4902472"/>
        </p:xfrm>
        <a:graphic>
          <a:graphicData uri="http://schemas.openxmlformats.org/drawingml/2006/table">
            <a:tbl>
              <a:tblPr firstRow="1" bandCol="1">
                <a:tableStyleId>{793D81CF-94F2-401A-BA57-92F5A7B2D0C5}</a:tableStyleId>
              </a:tblPr>
              <a:tblGrid>
                <a:gridCol w="1278577">
                  <a:extLst>
                    <a:ext uri="{9D8B030D-6E8A-4147-A177-3AD203B41FA5}">
                      <a16:colId xmlns:a16="http://schemas.microsoft.com/office/drawing/2014/main" xmlns="" val="20000"/>
                    </a:ext>
                  </a:extLst>
                </a:gridCol>
                <a:gridCol w="4524195">
                  <a:extLst>
                    <a:ext uri="{9D8B030D-6E8A-4147-A177-3AD203B41FA5}">
                      <a16:colId xmlns:a16="http://schemas.microsoft.com/office/drawing/2014/main" xmlns="" val="20001"/>
                    </a:ext>
                  </a:extLst>
                </a:gridCol>
                <a:gridCol w="4819250">
                  <a:extLst>
                    <a:ext uri="{9D8B030D-6E8A-4147-A177-3AD203B41FA5}">
                      <a16:colId xmlns:a16="http://schemas.microsoft.com/office/drawing/2014/main" xmlns="" val="20002"/>
                    </a:ext>
                  </a:extLst>
                </a:gridCol>
              </a:tblGrid>
              <a:tr h="210852">
                <a:tc>
                  <a:txBody>
                    <a:bodyPr/>
                    <a:lstStyle/>
                    <a:p>
                      <a:endParaRPr lang="en-US" dirty="0"/>
                    </a:p>
                  </a:txBody>
                  <a:tcPr>
                    <a:lnR w="12700" cap="flat" cmpd="sng" algn="ctr">
                      <a:solidFill>
                        <a:schemeClr val="tx1"/>
                      </a:solidFill>
                      <a:prstDash val="solid"/>
                      <a:round/>
                      <a:headEnd type="none" w="med" len="med"/>
                      <a:tailEnd type="none" w="med" len="med"/>
                    </a:lnR>
                    <a:solidFill>
                      <a:schemeClr val="accent1"/>
                    </a:solidFill>
                  </a:tcPr>
                </a:tc>
                <a:tc>
                  <a:txBody>
                    <a:bodyPr/>
                    <a:lstStyle/>
                    <a:p>
                      <a:pPr algn="ctr"/>
                      <a:r>
                        <a:rPr lang="en-US" sz="2000" dirty="0"/>
                        <a:t>Meets or Exceeds</a:t>
                      </a:r>
                      <a:r>
                        <a:rPr lang="en-US" sz="2000" baseline="0" dirty="0"/>
                        <a:t> State Goal</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accent1"/>
                    </a:solidFill>
                  </a:tcPr>
                </a:tc>
                <a:tc>
                  <a:txBody>
                    <a:bodyPr/>
                    <a:lstStyle/>
                    <a:p>
                      <a:pPr algn="ctr"/>
                      <a:r>
                        <a:rPr lang="en-US" sz="2000" dirty="0"/>
                        <a:t>Needs Improvement</a:t>
                      </a:r>
                    </a:p>
                  </a:txBody>
                  <a:tcPr>
                    <a:lnL w="12700" cap="flat" cmpd="sng" algn="ctr">
                      <a:solidFill>
                        <a:schemeClr val="tx1"/>
                      </a:solidFill>
                      <a:prstDash val="solid"/>
                      <a:round/>
                      <a:headEnd type="none" w="med" len="med"/>
                      <a:tailEnd type="none" w="med" len="med"/>
                    </a:lnL>
                    <a:solidFill>
                      <a:schemeClr val="accent1"/>
                    </a:solidFill>
                  </a:tcPr>
                </a:tc>
                <a:extLst>
                  <a:ext uri="{0D108BD9-81ED-4DB2-BD59-A6C34878D82A}">
                    <a16:rowId xmlns:a16="http://schemas.microsoft.com/office/drawing/2014/main" xmlns="" val="10000"/>
                  </a:ext>
                </a:extLst>
              </a:tr>
              <a:tr h="665539">
                <a:tc rowSpan="6">
                  <a:txBody>
                    <a:bodyPr/>
                    <a:lstStyle/>
                    <a:p>
                      <a:pPr algn="ctr"/>
                      <a:r>
                        <a:rPr lang="en-US" sz="2800" dirty="0"/>
                        <a:t>8 Measures</a:t>
                      </a:r>
                      <a:endParaRPr lang="en-US" sz="2800" dirty="0">
                        <a:solidFill>
                          <a:schemeClr val="tx1"/>
                        </a:solidFill>
                      </a:endParaRPr>
                    </a:p>
                  </a:txBody>
                  <a:tcPr vert="vert270" anchor="ctr"/>
                </a:tc>
                <a:tc>
                  <a:txBody>
                    <a:bodyPr/>
                    <a:lstStyle/>
                    <a:p>
                      <a:r>
                        <a:rPr lang="en-US" sz="2000" dirty="0"/>
                        <a:t>HIV</a:t>
                      </a:r>
                      <a:r>
                        <a:rPr lang="en-US" sz="2000" baseline="0" dirty="0"/>
                        <a:t> Incidence Rate ✔️</a:t>
                      </a:r>
                      <a:endParaRPr lang="en-US" sz="2000" dirty="0"/>
                    </a:p>
                    <a:p>
                      <a:endParaRPr lang="en-US" sz="2000" dirty="0"/>
                    </a:p>
                  </a:txBody>
                  <a:tcPr>
                    <a:lnB w="19050" cap="flat" cmpd="sng" algn="ctr">
                      <a:solidFill>
                        <a:schemeClr val="bg1"/>
                      </a:solidFill>
                      <a:prstDash val="solid"/>
                      <a:round/>
                      <a:headEnd type="none" w="med" len="med"/>
                      <a:tailEnd type="none" w="med" len="med"/>
                    </a:lnB>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dirty="0"/>
                        <a:t>Life</a:t>
                      </a:r>
                      <a:r>
                        <a:rPr lang="en-US" sz="2000" baseline="0" dirty="0"/>
                        <a:t> Expectancy ✔️</a:t>
                      </a:r>
                    </a:p>
                    <a:p>
                      <a:endParaRPr lang="en-US" sz="2000" dirty="0"/>
                    </a:p>
                  </a:txBody>
                  <a:tcPr>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10001"/>
                  </a:ext>
                </a:extLst>
              </a:tr>
              <a:tr h="665539">
                <a:tc vMerge="1">
                  <a:txBody>
                    <a:bodyPr/>
                    <a:lstStyle/>
                    <a:p>
                      <a:endParaRPr lang="en-US" dirty="0"/>
                    </a:p>
                  </a:txBody>
                  <a:tcPr/>
                </a:tc>
                <a:tc>
                  <a:txBody>
                    <a:bodyPr/>
                    <a:lstStyle/>
                    <a:p>
                      <a:r>
                        <a:rPr lang="en-US" sz="2000" dirty="0"/>
                        <a:t>Chlamydia Infection Rate</a:t>
                      </a:r>
                    </a:p>
                  </a:txBody>
                  <a:tcP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dirty="0"/>
                        <a:t>Increase Physical Activity ✔️</a:t>
                      </a:r>
                    </a:p>
                    <a:p>
                      <a:endParaRPr lang="en-US" sz="2000" dirty="0"/>
                    </a:p>
                  </a:txBody>
                  <a:tcP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10002"/>
                  </a:ext>
                </a:extLst>
              </a:tr>
              <a:tr h="954904">
                <a:tc vMerge="1">
                  <a:txBody>
                    <a:bodyPr/>
                    <a:lstStyle/>
                    <a:p>
                      <a:endParaRPr lang="en-US" dirty="0"/>
                    </a:p>
                  </a:txBody>
                  <a:tcPr/>
                </a:tc>
                <a:tc>
                  <a:txBody>
                    <a:bodyPr/>
                    <a:lstStyle/>
                    <a:p>
                      <a:endParaRPr lang="en-US" sz="2000" dirty="0"/>
                    </a:p>
                  </a:txBody>
                  <a:tcP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r>
                        <a:rPr lang="en-US" sz="2000" dirty="0"/>
                        <a:t>Adolescents Who Use Tobacco Products ✔️</a:t>
                      </a:r>
                    </a:p>
                  </a:txBody>
                  <a:tcP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2"/>
                    </a:solidFill>
                  </a:tcPr>
                </a:tc>
                <a:extLst>
                  <a:ext uri="{0D108BD9-81ED-4DB2-BD59-A6C34878D82A}">
                    <a16:rowId xmlns:a16="http://schemas.microsoft.com/office/drawing/2014/main" xmlns="" val="10003"/>
                  </a:ext>
                </a:extLst>
              </a:tr>
              <a:tr h="565323">
                <a:tc vMerge="1">
                  <a:txBody>
                    <a:bodyPr/>
                    <a:lstStyle/>
                    <a:p>
                      <a:pPr algn="ctr"/>
                      <a:endParaRPr lang="en-US" sz="2800" dirty="0">
                        <a:solidFill>
                          <a:schemeClr val="tx1"/>
                        </a:solidFill>
                      </a:endParaRPr>
                    </a:p>
                  </a:txBody>
                  <a:tcPr vert="vert270"/>
                </a:tc>
                <a:tc>
                  <a:txBody>
                    <a:bodyPr/>
                    <a:lstStyle/>
                    <a:p>
                      <a:endParaRPr lang="en-US" sz="2000" dirty="0"/>
                    </a:p>
                  </a:txBody>
                  <a:tcP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r>
                        <a:rPr lang="en-US" sz="2000" dirty="0"/>
                        <a:t>Adults Who</a:t>
                      </a:r>
                      <a:r>
                        <a:rPr lang="en-US" sz="2000" baseline="0" dirty="0"/>
                        <a:t> Currently Smoke ✔️</a:t>
                      </a:r>
                    </a:p>
                    <a:p>
                      <a:endParaRPr lang="en-US" sz="2000" dirty="0"/>
                    </a:p>
                  </a:txBody>
                  <a:tcP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10004"/>
                  </a:ext>
                </a:extLst>
              </a:tr>
              <a:tr h="721496">
                <a:tc vMerge="1">
                  <a:txBody>
                    <a:bodyPr/>
                    <a:lstStyle/>
                    <a:p>
                      <a:pPr algn="ctr"/>
                      <a:endParaRPr lang="en-US" sz="2800" dirty="0">
                        <a:solidFill>
                          <a:schemeClr val="tx1"/>
                        </a:solidFill>
                      </a:endParaRPr>
                    </a:p>
                  </a:txBody>
                  <a:tcPr vert="vert270"/>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2000" dirty="0"/>
                    </a:p>
                  </a:txBody>
                  <a:tcP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Adults</a:t>
                      </a:r>
                      <a:r>
                        <a:rPr lang="en-US" sz="2000" baseline="0" dirty="0"/>
                        <a:t> Who Are At A Healthy Weight</a:t>
                      </a:r>
                      <a:r>
                        <a:rPr lang="en-US" sz="2000" b="1" baseline="0" dirty="0"/>
                        <a:t> ✔️</a:t>
                      </a:r>
                      <a:endParaRPr lang="en-US" sz="2000" dirty="0"/>
                    </a:p>
                  </a:txBody>
                  <a:tcP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10005"/>
                  </a:ext>
                </a:extLst>
              </a:tr>
              <a:tr h="726712">
                <a:tc vMerge="1">
                  <a:txBody>
                    <a:bodyPr/>
                    <a:lstStyle/>
                    <a:p>
                      <a:pPr algn="ctr"/>
                      <a:endParaRPr lang="en-US" sz="2800" dirty="0">
                        <a:solidFill>
                          <a:schemeClr val="tx1"/>
                        </a:solidFill>
                      </a:endParaRPr>
                    </a:p>
                  </a:txBody>
                  <a:tcPr vert="vert270"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2000" dirty="0"/>
                    </a:p>
                  </a:txBody>
                  <a:tcPr>
                    <a:lnT w="19050" cap="flat" cmpd="sng" algn="ctr">
                      <a:solidFill>
                        <a:schemeClr val="bg1"/>
                      </a:solidFill>
                      <a:prstDash val="solid"/>
                      <a:round/>
                      <a:headEnd type="none" w="med" len="med"/>
                      <a:tailEnd type="none" w="med" len="med"/>
                    </a:lnT>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Children</a:t>
                      </a:r>
                      <a:r>
                        <a:rPr lang="en-US" sz="2000" baseline="0" dirty="0"/>
                        <a:t> &amp; Adolescents Who Are Obese ✔️</a:t>
                      </a:r>
                      <a:endParaRPr lang="en-US" sz="2000" dirty="0"/>
                    </a:p>
                    <a:p>
                      <a:endParaRPr lang="en-US" sz="2000" b="1" dirty="0"/>
                    </a:p>
                  </a:txBody>
                  <a:tcPr>
                    <a:lnT w="19050" cap="flat" cmpd="sng" algn="ctr">
                      <a:solidFill>
                        <a:schemeClr val="bg1"/>
                      </a:solidFill>
                      <a:prstDash val="solid"/>
                      <a:round/>
                      <a:headEnd type="none" w="med" len="med"/>
                      <a:tailEnd type="none" w="med" len="med"/>
                    </a:lnT>
                  </a:tcPr>
                </a:tc>
                <a:extLst>
                  <a:ext uri="{0D108BD9-81ED-4DB2-BD59-A6C34878D82A}">
                    <a16:rowId xmlns:a16="http://schemas.microsoft.com/office/drawing/2014/main" xmlns="" val="1698575873"/>
                  </a:ext>
                </a:extLst>
              </a:tr>
            </a:tbl>
          </a:graphicData>
        </a:graphic>
      </p:graphicFrame>
    </p:spTree>
    <p:extLst>
      <p:ext uri="{BB962C8B-B14F-4D97-AF65-F5344CB8AC3E}">
        <p14:creationId xmlns:p14="http://schemas.microsoft.com/office/powerpoint/2010/main" val="32359301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ppt_w</p:attrName>
                                        </p:attrNameLst>
                                      </p:cBhvr>
                                      <p:tavLst>
                                        <p:tav tm="0" fmla="#ppt_w*sin(2.5*pi*$)">
                                          <p:val>
                                            <p:fltVal val="0"/>
                                          </p:val>
                                        </p:tav>
                                        <p:tav tm="100000">
                                          <p:val>
                                            <p:fltVal val="1"/>
                                          </p:val>
                                        </p:tav>
                                      </p:tavLst>
                                    </p:anim>
                                    <p:anim calcmode="lin" valueType="num">
                                      <p:cBhvr>
                                        <p:cTn id="9"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88146" y="0"/>
            <a:ext cx="4312949" cy="1371600"/>
          </a:xfrm>
        </p:spPr>
        <p:txBody>
          <a:bodyPr>
            <a:normAutofit fontScale="90000"/>
          </a:bodyPr>
          <a:lstStyle/>
          <a:p>
            <a:r>
              <a:rPr lang="en-US" dirty="0"/>
              <a:t> </a:t>
            </a:r>
            <a:r>
              <a:rPr lang="en-US" sz="5400" b="1" dirty="0">
                <a:solidFill>
                  <a:srgbClr val="0070C0"/>
                </a:solidFill>
                <a:effectLst>
                  <a:outerShdw blurRad="38100" dist="38100" dir="2700000" algn="tl">
                    <a:srgbClr val="000000">
                      <a:alpha val="43137"/>
                    </a:srgbClr>
                  </a:outerShdw>
                </a:effectLst>
              </a:rPr>
              <a:t>DATA SOURCES</a:t>
            </a:r>
          </a:p>
        </p:txBody>
      </p:sp>
      <p:sp>
        <p:nvSpPr>
          <p:cNvPr id="3" name="Content Placeholder 2"/>
          <p:cNvSpPr>
            <a:spLocks noGrp="1"/>
          </p:cNvSpPr>
          <p:nvPr>
            <p:ph idx="1"/>
          </p:nvPr>
        </p:nvSpPr>
        <p:spPr>
          <a:xfrm>
            <a:off x="734190" y="1214749"/>
            <a:ext cx="10933935" cy="4918197"/>
          </a:xfrm>
        </p:spPr>
        <p:txBody>
          <a:bodyPr>
            <a:normAutofit fontScale="92500" lnSpcReduction="20000"/>
          </a:bodyPr>
          <a:lstStyle/>
          <a:p>
            <a:pPr>
              <a:lnSpc>
                <a:spcPct val="100000"/>
              </a:lnSpc>
              <a:spcBef>
                <a:spcPts val="0"/>
              </a:spcBef>
              <a:buFont typeface="Courier New" panose="02070309020205020404" pitchFamily="49" charset="0"/>
              <a:buChar char="o"/>
            </a:pPr>
            <a:r>
              <a:rPr lang="en-US" dirty="0">
                <a:ln w="0"/>
                <a:solidFill>
                  <a:schemeClr val="accent1">
                    <a:lumMod val="50000"/>
                  </a:schemeClr>
                </a:solidFill>
                <a:effectLst>
                  <a:outerShdw blurRad="38100" dist="19050" dir="2700000" algn="tl" rotWithShape="0">
                    <a:schemeClr val="dk1">
                      <a:alpha val="40000"/>
                    </a:schemeClr>
                  </a:outerShdw>
                </a:effectLst>
              </a:rPr>
              <a:t> </a:t>
            </a:r>
            <a:r>
              <a:rPr lang="en-US" b="1" dirty="0">
                <a:ln w="0"/>
                <a:solidFill>
                  <a:schemeClr val="accent1">
                    <a:lumMod val="50000"/>
                  </a:schemeClr>
                </a:solidFill>
                <a:effectLst>
                  <a:outerShdw blurRad="38100" dist="19050" dir="2700000" algn="tl" rotWithShape="0">
                    <a:schemeClr val="dk1">
                      <a:alpha val="40000"/>
                    </a:schemeClr>
                  </a:outerShdw>
                </a:effectLst>
              </a:rPr>
              <a:t>State Health Improvement Process, SHIP Rankings by Jurisdiction</a:t>
            </a:r>
          </a:p>
          <a:p>
            <a:pPr>
              <a:lnSpc>
                <a:spcPct val="150000"/>
              </a:lnSpc>
              <a:buFont typeface="Courier New" panose="02070309020205020404" pitchFamily="49" charset="0"/>
              <a:buChar char="o"/>
            </a:pPr>
            <a:r>
              <a:rPr lang="en-US" b="1" dirty="0">
                <a:ln w="0"/>
                <a:solidFill>
                  <a:schemeClr val="accent1">
                    <a:lumMod val="50000"/>
                  </a:schemeClr>
                </a:solidFill>
                <a:effectLst>
                  <a:outerShdw blurRad="38100" dist="19050" dir="2700000" algn="tl" rotWithShape="0">
                    <a:schemeClr val="dk1">
                      <a:alpha val="40000"/>
                    </a:schemeClr>
                  </a:outerShdw>
                </a:effectLst>
              </a:rPr>
              <a:t> Census Data – data.census.gov</a:t>
            </a:r>
          </a:p>
          <a:p>
            <a:pPr>
              <a:lnSpc>
                <a:spcPct val="150000"/>
              </a:lnSpc>
              <a:buFont typeface="Courier New" panose="02070309020205020404" pitchFamily="49" charset="0"/>
              <a:buChar char="o"/>
            </a:pPr>
            <a:r>
              <a:rPr lang="en-US" b="1" dirty="0">
                <a:ln w="0"/>
                <a:solidFill>
                  <a:schemeClr val="accent1">
                    <a:lumMod val="50000"/>
                  </a:schemeClr>
                </a:solidFill>
                <a:effectLst>
                  <a:outerShdw blurRad="38100" dist="19050" dir="2700000" algn="tl" rotWithShape="0">
                    <a:schemeClr val="dk1">
                      <a:alpha val="40000"/>
                    </a:schemeClr>
                  </a:outerShdw>
                </a:effectLst>
              </a:rPr>
              <a:t> Vital Statistics for Garrett County and Maryland Behavioral Risk Factor Survey </a:t>
            </a:r>
          </a:p>
          <a:p>
            <a:pPr>
              <a:lnSpc>
                <a:spcPct val="150000"/>
              </a:lnSpc>
              <a:buFont typeface="Courier New" panose="02070309020205020404" pitchFamily="49" charset="0"/>
              <a:buChar char="o"/>
            </a:pPr>
            <a:r>
              <a:rPr lang="en-US" b="1" dirty="0">
                <a:ln w="0"/>
                <a:solidFill>
                  <a:schemeClr val="accent1">
                    <a:lumMod val="50000"/>
                  </a:schemeClr>
                </a:solidFill>
                <a:effectLst>
                  <a:outerShdw blurRad="38100" dist="19050" dir="2700000" algn="tl" rotWithShape="0">
                    <a:schemeClr val="dk1">
                      <a:alpha val="40000"/>
                    </a:schemeClr>
                  </a:outerShdw>
                </a:effectLst>
              </a:rPr>
              <a:t> Youth Risk Behavior Survey </a:t>
            </a:r>
          </a:p>
          <a:p>
            <a:pPr>
              <a:lnSpc>
                <a:spcPct val="150000"/>
              </a:lnSpc>
              <a:buFont typeface="Courier New" panose="02070309020205020404" pitchFamily="49" charset="0"/>
              <a:buChar char="o"/>
            </a:pPr>
            <a:r>
              <a:rPr lang="en-US" b="1" dirty="0">
                <a:ln w="0"/>
                <a:solidFill>
                  <a:schemeClr val="accent1">
                    <a:lumMod val="50000"/>
                  </a:schemeClr>
                </a:solidFill>
                <a:effectLst>
                  <a:outerShdw blurRad="38100" dist="19050" dir="2700000" algn="tl" rotWithShape="0">
                    <a:schemeClr val="dk1">
                      <a:alpha val="40000"/>
                    </a:schemeClr>
                  </a:outerShdw>
                </a:effectLst>
              </a:rPr>
              <a:t> Ready at Five Partnership</a:t>
            </a:r>
          </a:p>
          <a:p>
            <a:pPr>
              <a:lnSpc>
                <a:spcPct val="150000"/>
              </a:lnSpc>
              <a:buFont typeface="Courier New" panose="02070309020205020404" pitchFamily="49" charset="0"/>
              <a:buChar char="o"/>
            </a:pPr>
            <a:r>
              <a:rPr lang="en-US" b="1" dirty="0">
                <a:ln w="0"/>
                <a:solidFill>
                  <a:schemeClr val="accent1">
                    <a:lumMod val="50000"/>
                  </a:schemeClr>
                </a:solidFill>
                <a:effectLst>
                  <a:outerShdw blurRad="38100" dist="19050" dir="2700000" algn="tl" rotWithShape="0">
                    <a:schemeClr val="dk1">
                      <a:alpha val="40000"/>
                    </a:schemeClr>
                  </a:outerShdw>
                </a:effectLst>
              </a:rPr>
              <a:t> Robert Wood Johnson County Health Rankings &amp; Roadmaps</a:t>
            </a:r>
          </a:p>
          <a:p>
            <a:pPr>
              <a:lnSpc>
                <a:spcPct val="150000"/>
              </a:lnSpc>
              <a:buFont typeface="Courier New" panose="02070309020205020404" pitchFamily="49" charset="0"/>
              <a:buChar char="o"/>
            </a:pPr>
            <a:r>
              <a:rPr lang="en-US" b="1" dirty="0">
                <a:ln w="0"/>
                <a:solidFill>
                  <a:schemeClr val="accent1">
                    <a:lumMod val="50000"/>
                  </a:schemeClr>
                </a:solidFill>
                <a:effectLst>
                  <a:outerShdw blurRad="38100" dist="19050" dir="2700000" algn="tl" rotWithShape="0">
                    <a:schemeClr val="dk1">
                      <a:alpha val="40000"/>
                    </a:schemeClr>
                  </a:outerShdw>
                </a:effectLst>
              </a:rPr>
              <a:t> Hyperlocal data collected on mygarrettcounty.com</a:t>
            </a:r>
          </a:p>
          <a:p>
            <a:pPr>
              <a:lnSpc>
                <a:spcPct val="150000"/>
              </a:lnSpc>
              <a:buFont typeface="Courier New" panose="02070309020205020404" pitchFamily="49" charset="0"/>
              <a:buChar char="o"/>
            </a:pPr>
            <a:endParaRPr lang="en-US" b="1" dirty="0">
              <a:ln w="0"/>
              <a:solidFill>
                <a:schemeClr val="accent1">
                  <a:lumMod val="50000"/>
                </a:schemeClr>
              </a:solidFill>
              <a:effectLst>
                <a:outerShdw blurRad="38100" dist="19050" dir="2700000" algn="tl" rotWithShape="0">
                  <a:schemeClr val="dk1">
                    <a:alpha val="40000"/>
                  </a:schemeClr>
                </a:outerShdw>
              </a:effectLst>
            </a:endParaRPr>
          </a:p>
          <a:p>
            <a:pPr>
              <a:lnSpc>
                <a:spcPct val="150000"/>
              </a:lnSpc>
              <a:buFont typeface="Courier New" panose="02070309020205020404" pitchFamily="49" charset="0"/>
              <a:buChar char="o"/>
            </a:pPr>
            <a:endParaRPr lang="en-US" b="1" dirty="0">
              <a:ln w="0"/>
              <a:solidFill>
                <a:schemeClr val="accent1">
                  <a:lumMod val="50000"/>
                </a:schemeClr>
              </a:solidFill>
              <a:effectLst>
                <a:outerShdw blurRad="38100" dist="19050" dir="2700000" algn="tl" rotWithShape="0">
                  <a:schemeClr val="dk1">
                    <a:alpha val="40000"/>
                  </a:schemeClr>
                </a:outerShdw>
              </a:effectLst>
            </a:endParaRPr>
          </a:p>
          <a:p>
            <a:endParaRPr lang="en-US" sz="2400" dirty="0"/>
          </a:p>
        </p:txBody>
      </p:sp>
    </p:spTree>
    <p:extLst>
      <p:ext uri="{BB962C8B-B14F-4D97-AF65-F5344CB8AC3E}">
        <p14:creationId xmlns:p14="http://schemas.microsoft.com/office/powerpoint/2010/main" val="3906293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spc="-19" dirty="0">
                <a:solidFill>
                  <a:schemeClr val="accent4">
                    <a:lumMod val="75000"/>
                  </a:schemeClr>
                </a:solidFill>
              </a:rPr>
              <a:t/>
            </a:r>
            <a:br>
              <a:rPr lang="en-US" b="1" spc="-19" dirty="0">
                <a:solidFill>
                  <a:schemeClr val="accent4">
                    <a:lumMod val="75000"/>
                  </a:schemeClr>
                </a:solidFill>
              </a:rPr>
            </a:br>
            <a:r>
              <a:rPr lang="en-US" sz="31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mn-lt"/>
                <a:ea typeface="+mn-ea"/>
                <a:cs typeface="+mn-cs"/>
              </a:rPr>
              <a:t>Percentage of students who were obese </a:t>
            </a:r>
            <a:br>
              <a:rPr lang="en-US" sz="31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mn-lt"/>
                <a:ea typeface="+mn-ea"/>
                <a:cs typeface="+mn-cs"/>
              </a:rPr>
            </a:br>
            <a:r>
              <a:rPr lang="en-US" sz="31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mn-lt"/>
                <a:ea typeface="+mn-ea"/>
                <a:cs typeface="+mn-cs"/>
              </a:rPr>
              <a:t>(&gt; 95th percentile for body mass index, by age and sex)</a:t>
            </a:r>
            <a:br>
              <a:rPr lang="en-US" sz="31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mn-lt"/>
                <a:ea typeface="+mn-ea"/>
                <a:cs typeface="+mn-cs"/>
              </a:rPr>
            </a:br>
            <a:endParaRPr lang="en-US" sz="31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mn-lt"/>
              <a:ea typeface="+mn-ea"/>
              <a:cs typeface="+mn-cs"/>
            </a:endParaRPr>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1087963756"/>
              </p:ext>
            </p:extLst>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10"/>
          <p:cNvSpPr txBox="1"/>
          <p:nvPr/>
        </p:nvSpPr>
        <p:spPr>
          <a:xfrm>
            <a:off x="284085" y="6488668"/>
            <a:ext cx="1287263" cy="369332"/>
          </a:xfrm>
          <a:prstGeom prst="rect">
            <a:avLst/>
          </a:prstGeom>
          <a:noFill/>
        </p:spPr>
        <p:txBody>
          <a:bodyPr wrap="square" rtlCol="0">
            <a:spAutoFit/>
          </a:bodyPr>
          <a:lstStyle/>
          <a:p>
            <a:r>
              <a:rPr lang="en-US" dirty="0"/>
              <a:t>2019 YRBS</a:t>
            </a:r>
          </a:p>
        </p:txBody>
      </p:sp>
      <p:cxnSp>
        <p:nvCxnSpPr>
          <p:cNvPr id="4" name="Straight Connector 3"/>
          <p:cNvCxnSpPr/>
          <p:nvPr/>
        </p:nvCxnSpPr>
        <p:spPr>
          <a:xfrm flipV="1">
            <a:off x="1093304" y="3110948"/>
            <a:ext cx="10260496" cy="49695"/>
          </a:xfrm>
          <a:prstGeom prst="line">
            <a:avLst/>
          </a:prstGeom>
          <a:ln>
            <a:solidFill>
              <a:srgbClr val="00B050">
                <a:alpha val="97000"/>
              </a:srgb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1571348" y="2904820"/>
            <a:ext cx="2693505" cy="276999"/>
          </a:xfrm>
          <a:prstGeom prst="rect">
            <a:avLst/>
          </a:prstGeom>
          <a:noFill/>
        </p:spPr>
        <p:txBody>
          <a:bodyPr wrap="square" rtlCol="0">
            <a:spAutoFit/>
          </a:bodyPr>
          <a:lstStyle/>
          <a:p>
            <a:r>
              <a:rPr lang="en-US" sz="1200" b="1" dirty="0"/>
              <a:t>Healthy People 2020 Target Goal:  16.1</a:t>
            </a:r>
          </a:p>
        </p:txBody>
      </p:sp>
      <p:cxnSp>
        <p:nvCxnSpPr>
          <p:cNvPr id="7" name="Straight Connector 6"/>
          <p:cNvCxnSpPr/>
          <p:nvPr/>
        </p:nvCxnSpPr>
        <p:spPr>
          <a:xfrm flipV="1">
            <a:off x="1093303" y="3756993"/>
            <a:ext cx="10260497" cy="109329"/>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571348" y="3618493"/>
            <a:ext cx="1918252" cy="276999"/>
          </a:xfrm>
          <a:prstGeom prst="rect">
            <a:avLst/>
          </a:prstGeom>
          <a:noFill/>
        </p:spPr>
        <p:txBody>
          <a:bodyPr wrap="square" rtlCol="0">
            <a:spAutoFit/>
          </a:bodyPr>
          <a:lstStyle/>
          <a:p>
            <a:r>
              <a:rPr lang="en-US" sz="1200" b="1" dirty="0"/>
              <a:t>MD SHIP 2017 Target:  10.7 </a:t>
            </a:r>
          </a:p>
        </p:txBody>
      </p:sp>
    </p:spTree>
    <p:extLst>
      <p:ext uri="{BB962C8B-B14F-4D97-AF65-F5344CB8AC3E}">
        <p14:creationId xmlns:p14="http://schemas.microsoft.com/office/powerpoint/2010/main" val="2591139939"/>
      </p:ext>
    </p:extLst>
  </p:cSld>
  <p:clrMapOvr>
    <a:masterClrMapping/>
  </p:clrMapOvr>
  <p:transition spd="slow">
    <p:cove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Chart, line chart&#10;&#10;Description automatically generated">
            <a:extLst>
              <a:ext uri="{FF2B5EF4-FFF2-40B4-BE49-F238E27FC236}">
                <a16:creationId xmlns:a16="http://schemas.microsoft.com/office/drawing/2014/main" xmlns="" id="{4972BD88-35A3-498D-B8F6-7E996ED80AD6}"/>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10199" y="587829"/>
            <a:ext cx="10971602" cy="5889171"/>
          </a:xfrm>
        </p:spPr>
      </p:pic>
      <p:sp>
        <p:nvSpPr>
          <p:cNvPr id="4" name="Content Placeholder 3">
            <a:extLst>
              <a:ext uri="{FF2B5EF4-FFF2-40B4-BE49-F238E27FC236}">
                <a16:creationId xmlns:a16="http://schemas.microsoft.com/office/drawing/2014/main" xmlns="" id="{7C9C8F3F-2C40-4448-B8BA-10BAF2A0BA82}"/>
              </a:ext>
            </a:extLst>
          </p:cNvPr>
          <p:cNvSpPr>
            <a:spLocks noGrp="1"/>
          </p:cNvSpPr>
          <p:nvPr>
            <p:ph sz="quarter" idx="13"/>
          </p:nvPr>
        </p:nvSpPr>
        <p:spPr/>
        <p:txBody>
          <a:bodyPr/>
          <a:lstStyle/>
          <a:p>
            <a:endParaRPr lang="en-US"/>
          </a:p>
        </p:txBody>
      </p:sp>
    </p:spTree>
    <p:extLst>
      <p:ext uri="{BB962C8B-B14F-4D97-AF65-F5344CB8AC3E}">
        <p14:creationId xmlns:p14="http://schemas.microsoft.com/office/powerpoint/2010/main" val="3797080105"/>
      </p:ext>
    </p:extLst>
  </p:cSld>
  <p:clrMapOvr>
    <a:masterClrMapping/>
  </p:clrMapOvr>
  <p:transition spd="slow">
    <p:randomBar dir="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571732"/>
            <a:ext cx="12192000" cy="1077218"/>
          </a:xfrm>
          <a:prstGeom prst="rect">
            <a:avLst/>
          </a:prstGeom>
          <a:solidFill>
            <a:schemeClr val="accent1">
              <a:lumMod val="60000"/>
              <a:lumOff val="40000"/>
            </a:schemeClr>
          </a:solidFill>
        </p:spPr>
        <p:txBody>
          <a:bodyPr wrap="square" rtlCol="0">
            <a:spAutoFit/>
          </a:bodyPr>
          <a:lstStyle/>
          <a:p>
            <a:pPr algn="ctr">
              <a:lnSpc>
                <a:spcPct val="100000"/>
              </a:lnSpc>
            </a:pPr>
            <a:r>
              <a:rPr lang="en-US" sz="3200" b="1" spc="-19" dirty="0">
                <a:solidFill>
                  <a:schemeClr val="tx2">
                    <a:lumMod val="25000"/>
                  </a:schemeClr>
                </a:solidFill>
                <a:effectLst>
                  <a:outerShdw blurRad="38100" dist="38100" dir="2700000" algn="tl">
                    <a:srgbClr val="000000">
                      <a:alpha val="43137"/>
                    </a:srgbClr>
                  </a:outerShdw>
                </a:effectLst>
              </a:rPr>
              <a:t>P</a:t>
            </a:r>
            <a:r>
              <a:rPr lang="en-US" sz="3200" b="1" dirty="0">
                <a:solidFill>
                  <a:schemeClr val="tx2">
                    <a:lumMod val="25000"/>
                  </a:schemeClr>
                </a:solidFill>
                <a:effectLst>
                  <a:outerShdw blurRad="38100" dist="38100" dir="2700000" algn="tl">
                    <a:srgbClr val="000000">
                      <a:alpha val="43137"/>
                    </a:srgbClr>
                  </a:outerShdw>
                </a:effectLst>
              </a:rPr>
              <a:t>e</a:t>
            </a:r>
            <a:r>
              <a:rPr lang="en-US" sz="3200" b="1" spc="-23" dirty="0">
                <a:solidFill>
                  <a:schemeClr val="tx2">
                    <a:lumMod val="25000"/>
                  </a:schemeClr>
                </a:solidFill>
                <a:effectLst>
                  <a:outerShdw blurRad="38100" dist="38100" dir="2700000" algn="tl">
                    <a:srgbClr val="000000">
                      <a:alpha val="43137"/>
                    </a:srgbClr>
                  </a:outerShdw>
                </a:effectLst>
              </a:rPr>
              <a:t>r</a:t>
            </a:r>
            <a:r>
              <a:rPr lang="en-US" sz="3200" b="1" spc="-4" dirty="0">
                <a:solidFill>
                  <a:schemeClr val="tx2">
                    <a:lumMod val="25000"/>
                  </a:schemeClr>
                </a:solidFill>
                <a:effectLst>
                  <a:outerShdw blurRad="38100" dist="38100" dir="2700000" algn="tl">
                    <a:srgbClr val="000000">
                      <a:alpha val="43137"/>
                    </a:srgbClr>
                  </a:outerShdw>
                </a:effectLst>
              </a:rPr>
              <a:t>c</a:t>
            </a:r>
            <a:r>
              <a:rPr lang="en-US" sz="3200" b="1" spc="4" dirty="0">
                <a:solidFill>
                  <a:schemeClr val="tx2">
                    <a:lumMod val="25000"/>
                  </a:schemeClr>
                </a:solidFill>
                <a:effectLst>
                  <a:outerShdw blurRad="38100" dist="38100" dir="2700000" algn="tl">
                    <a:srgbClr val="000000">
                      <a:alpha val="43137"/>
                    </a:srgbClr>
                  </a:outerShdw>
                </a:effectLst>
              </a:rPr>
              <a:t>e</a:t>
            </a:r>
            <a:r>
              <a:rPr lang="en-US" sz="3200" b="1" spc="-11" dirty="0">
                <a:solidFill>
                  <a:schemeClr val="tx2">
                    <a:lumMod val="25000"/>
                  </a:schemeClr>
                </a:solidFill>
                <a:effectLst>
                  <a:outerShdw blurRad="38100" dist="38100" dir="2700000" algn="tl">
                    <a:srgbClr val="000000">
                      <a:alpha val="43137"/>
                    </a:srgbClr>
                  </a:outerShdw>
                </a:effectLst>
              </a:rPr>
              <a:t>n</a:t>
            </a:r>
            <a:r>
              <a:rPr lang="en-US" sz="3200" b="1" spc="-15" dirty="0">
                <a:solidFill>
                  <a:schemeClr val="tx2">
                    <a:lumMod val="25000"/>
                  </a:schemeClr>
                </a:solidFill>
                <a:effectLst>
                  <a:outerShdw blurRad="38100" dist="38100" dir="2700000" algn="tl">
                    <a:srgbClr val="000000">
                      <a:alpha val="43137"/>
                    </a:srgbClr>
                  </a:outerShdw>
                </a:effectLst>
              </a:rPr>
              <a:t>t</a:t>
            </a:r>
            <a:r>
              <a:rPr lang="en-US" sz="3200" b="1" spc="-4" dirty="0">
                <a:solidFill>
                  <a:schemeClr val="tx2">
                    <a:lumMod val="25000"/>
                  </a:schemeClr>
                </a:solidFill>
                <a:effectLst>
                  <a:outerShdw blurRad="38100" dist="38100" dir="2700000" algn="tl">
                    <a:srgbClr val="000000">
                      <a:alpha val="43137"/>
                    </a:srgbClr>
                  </a:outerShdw>
                </a:effectLst>
              </a:rPr>
              <a:t>a</a:t>
            </a:r>
            <a:r>
              <a:rPr lang="en-US" sz="3200" b="1" spc="-26" dirty="0">
                <a:solidFill>
                  <a:schemeClr val="tx2">
                    <a:lumMod val="25000"/>
                  </a:schemeClr>
                </a:solidFill>
                <a:effectLst>
                  <a:outerShdw blurRad="38100" dist="38100" dir="2700000" algn="tl">
                    <a:srgbClr val="000000">
                      <a:alpha val="43137"/>
                    </a:srgbClr>
                  </a:outerShdw>
                </a:effectLst>
              </a:rPr>
              <a:t>g</a:t>
            </a:r>
            <a:r>
              <a:rPr lang="en-US" sz="3200" b="1" dirty="0">
                <a:solidFill>
                  <a:schemeClr val="tx2">
                    <a:lumMod val="25000"/>
                  </a:schemeClr>
                </a:solidFill>
                <a:effectLst>
                  <a:outerShdw blurRad="38100" dist="38100" dir="2700000" algn="tl">
                    <a:srgbClr val="000000">
                      <a:alpha val="43137"/>
                    </a:srgbClr>
                  </a:outerShdw>
                </a:effectLst>
              </a:rPr>
              <a:t>e</a:t>
            </a:r>
            <a:r>
              <a:rPr lang="en-US" sz="3200" b="1" spc="-23" dirty="0">
                <a:solidFill>
                  <a:schemeClr val="tx2">
                    <a:lumMod val="25000"/>
                  </a:schemeClr>
                </a:solidFill>
                <a:effectLst>
                  <a:outerShdw blurRad="38100" dist="38100" dir="2700000" algn="tl">
                    <a:srgbClr val="000000">
                      <a:alpha val="43137"/>
                    </a:srgbClr>
                  </a:outerShdw>
                </a:effectLst>
              </a:rPr>
              <a:t> </a:t>
            </a:r>
            <a:r>
              <a:rPr lang="en-US" sz="3200" b="1" dirty="0">
                <a:solidFill>
                  <a:schemeClr val="tx2">
                    <a:lumMod val="25000"/>
                  </a:schemeClr>
                </a:solidFill>
                <a:effectLst>
                  <a:outerShdw blurRad="38100" dist="38100" dir="2700000" algn="tl">
                    <a:srgbClr val="000000">
                      <a:alpha val="43137"/>
                    </a:srgbClr>
                  </a:outerShdw>
                </a:effectLst>
              </a:rPr>
              <a:t>of</a:t>
            </a:r>
            <a:r>
              <a:rPr lang="en-US" sz="3200" b="1" spc="-4" dirty="0">
                <a:solidFill>
                  <a:schemeClr val="tx2">
                    <a:lumMod val="25000"/>
                  </a:schemeClr>
                </a:solidFill>
                <a:effectLst>
                  <a:outerShdw blurRad="38100" dist="38100" dir="2700000" algn="tl">
                    <a:srgbClr val="000000">
                      <a:alpha val="43137"/>
                    </a:srgbClr>
                  </a:outerShdw>
                </a:effectLst>
              </a:rPr>
              <a:t> </a:t>
            </a:r>
            <a:r>
              <a:rPr lang="en-US" sz="3200" b="1" spc="-23" dirty="0">
                <a:solidFill>
                  <a:schemeClr val="tx2">
                    <a:lumMod val="25000"/>
                  </a:schemeClr>
                </a:solidFill>
                <a:effectLst>
                  <a:outerShdw blurRad="38100" dist="38100" dir="2700000" algn="tl">
                    <a:srgbClr val="000000">
                      <a:alpha val="43137"/>
                    </a:srgbClr>
                  </a:outerShdw>
                </a:effectLst>
              </a:rPr>
              <a:t>s</a:t>
            </a:r>
            <a:r>
              <a:rPr lang="en-US" sz="3200" b="1" spc="-4" dirty="0">
                <a:solidFill>
                  <a:schemeClr val="tx2">
                    <a:lumMod val="25000"/>
                  </a:schemeClr>
                </a:solidFill>
                <a:effectLst>
                  <a:outerShdw blurRad="38100" dist="38100" dir="2700000" algn="tl">
                    <a:srgbClr val="000000">
                      <a:alpha val="43137"/>
                    </a:srgbClr>
                  </a:outerShdw>
                </a:effectLst>
              </a:rPr>
              <a:t>tu</a:t>
            </a:r>
            <a:r>
              <a:rPr lang="en-US" sz="3200" b="1" dirty="0">
                <a:solidFill>
                  <a:schemeClr val="tx2">
                    <a:lumMod val="25000"/>
                  </a:schemeClr>
                </a:solidFill>
                <a:effectLst>
                  <a:outerShdw blurRad="38100" dist="38100" dir="2700000" algn="tl">
                    <a:srgbClr val="000000">
                      <a:alpha val="43137"/>
                    </a:srgbClr>
                  </a:outerShdw>
                </a:effectLst>
              </a:rPr>
              <a:t>de</a:t>
            </a:r>
            <a:r>
              <a:rPr lang="en-US" sz="3200" b="1" spc="-11" dirty="0">
                <a:solidFill>
                  <a:schemeClr val="tx2">
                    <a:lumMod val="25000"/>
                  </a:schemeClr>
                </a:solidFill>
                <a:effectLst>
                  <a:outerShdw blurRad="38100" dist="38100" dir="2700000" algn="tl">
                    <a:srgbClr val="000000">
                      <a:alpha val="43137"/>
                    </a:srgbClr>
                  </a:outerShdw>
                </a:effectLst>
              </a:rPr>
              <a:t>n</a:t>
            </a:r>
            <a:r>
              <a:rPr lang="en-US" sz="3200" b="1" spc="-4" dirty="0">
                <a:solidFill>
                  <a:schemeClr val="tx2">
                    <a:lumMod val="25000"/>
                  </a:schemeClr>
                </a:solidFill>
                <a:effectLst>
                  <a:outerShdw blurRad="38100" dist="38100" dir="2700000" algn="tl">
                    <a:srgbClr val="000000">
                      <a:alpha val="43137"/>
                    </a:srgbClr>
                  </a:outerShdw>
                </a:effectLst>
              </a:rPr>
              <a:t>ts</a:t>
            </a:r>
            <a:r>
              <a:rPr lang="en-US" sz="3200" b="1" spc="-19" dirty="0">
                <a:solidFill>
                  <a:schemeClr val="tx2">
                    <a:lumMod val="25000"/>
                  </a:schemeClr>
                </a:solidFill>
                <a:effectLst>
                  <a:outerShdw blurRad="38100" dist="38100" dir="2700000" algn="tl">
                    <a:srgbClr val="000000">
                      <a:alpha val="43137"/>
                    </a:srgbClr>
                  </a:outerShdw>
                </a:effectLst>
              </a:rPr>
              <a:t> </a:t>
            </a:r>
            <a:r>
              <a:rPr lang="en-US" sz="3200" b="1" spc="-8" dirty="0">
                <a:solidFill>
                  <a:schemeClr val="tx2">
                    <a:lumMod val="25000"/>
                  </a:schemeClr>
                </a:solidFill>
                <a:effectLst>
                  <a:outerShdw blurRad="38100" dist="38100" dir="2700000" algn="tl">
                    <a:srgbClr val="000000">
                      <a:alpha val="43137"/>
                    </a:srgbClr>
                  </a:outerShdw>
                </a:effectLst>
              </a:rPr>
              <a:t>w</a:t>
            </a:r>
            <a:r>
              <a:rPr lang="en-US" sz="3200" b="1" dirty="0">
                <a:solidFill>
                  <a:schemeClr val="tx2">
                    <a:lumMod val="25000"/>
                  </a:schemeClr>
                </a:solidFill>
                <a:effectLst>
                  <a:outerShdw blurRad="38100" dist="38100" dir="2700000" algn="tl">
                    <a:srgbClr val="000000">
                      <a:alpha val="43137"/>
                    </a:srgbClr>
                  </a:outerShdw>
                </a:effectLst>
              </a:rPr>
              <a:t>h</a:t>
            </a:r>
            <a:r>
              <a:rPr lang="en-US" sz="3200" b="1" spc="-4" dirty="0">
                <a:solidFill>
                  <a:schemeClr val="tx2">
                    <a:lumMod val="25000"/>
                  </a:schemeClr>
                </a:solidFill>
                <a:effectLst>
                  <a:outerShdw blurRad="38100" dist="38100" dir="2700000" algn="tl">
                    <a:srgbClr val="000000">
                      <a:alpha val="43137"/>
                    </a:srgbClr>
                  </a:outerShdw>
                </a:effectLst>
              </a:rPr>
              <a:t>o</a:t>
            </a:r>
            <a:r>
              <a:rPr lang="en-US" sz="3200" b="1" spc="-15" dirty="0">
                <a:solidFill>
                  <a:schemeClr val="tx2">
                    <a:lumMod val="25000"/>
                  </a:schemeClr>
                </a:solidFill>
                <a:effectLst>
                  <a:outerShdw blurRad="38100" dist="38100" dir="2700000" algn="tl">
                    <a:srgbClr val="000000">
                      <a:alpha val="43137"/>
                    </a:srgbClr>
                  </a:outerShdw>
                </a:effectLst>
              </a:rPr>
              <a:t> </a:t>
            </a:r>
            <a:r>
              <a:rPr lang="en-US" sz="3200" b="1" spc="-4" dirty="0">
                <a:solidFill>
                  <a:schemeClr val="tx2">
                    <a:lumMod val="25000"/>
                  </a:schemeClr>
                </a:solidFill>
                <a:effectLst>
                  <a:outerShdw blurRad="38100" dist="38100" dir="2700000" algn="tl">
                    <a:srgbClr val="000000">
                      <a:alpha val="43137"/>
                    </a:srgbClr>
                  </a:outerShdw>
                </a:effectLst>
              </a:rPr>
              <a:t>had</a:t>
            </a:r>
            <a:r>
              <a:rPr lang="en-US" sz="3200" b="1" spc="-8" dirty="0">
                <a:solidFill>
                  <a:schemeClr val="tx2">
                    <a:lumMod val="25000"/>
                  </a:schemeClr>
                </a:solidFill>
                <a:effectLst>
                  <a:outerShdw blurRad="38100" dist="38100" dir="2700000" algn="tl">
                    <a:srgbClr val="000000">
                      <a:alpha val="43137"/>
                    </a:srgbClr>
                  </a:outerShdw>
                </a:effectLst>
              </a:rPr>
              <a:t> </a:t>
            </a:r>
            <a:r>
              <a:rPr lang="en-US" sz="3200" b="1" spc="-4" dirty="0">
                <a:solidFill>
                  <a:schemeClr val="tx2">
                    <a:lumMod val="25000"/>
                  </a:schemeClr>
                </a:solidFill>
                <a:effectLst>
                  <a:outerShdw blurRad="38100" dist="38100" dir="2700000" algn="tl">
                    <a:srgbClr val="000000">
                      <a:alpha val="43137"/>
                    </a:srgbClr>
                  </a:outerShdw>
                </a:effectLst>
              </a:rPr>
              <a:t>fi</a:t>
            </a:r>
            <a:r>
              <a:rPr lang="en-US" sz="3200" b="1" spc="-11" dirty="0">
                <a:solidFill>
                  <a:schemeClr val="tx2">
                    <a:lumMod val="25000"/>
                  </a:schemeClr>
                </a:solidFill>
                <a:effectLst>
                  <a:outerShdw blurRad="38100" dist="38100" dir="2700000" algn="tl">
                    <a:srgbClr val="000000">
                      <a:alpha val="43137"/>
                    </a:srgbClr>
                  </a:outerShdw>
                </a:effectLst>
              </a:rPr>
              <a:t>v</a:t>
            </a:r>
            <a:r>
              <a:rPr lang="en-US" sz="3200" b="1" dirty="0">
                <a:solidFill>
                  <a:schemeClr val="tx2">
                    <a:lumMod val="25000"/>
                  </a:schemeClr>
                </a:solidFill>
                <a:effectLst>
                  <a:outerShdw blurRad="38100" dist="38100" dir="2700000" algn="tl">
                    <a:srgbClr val="000000">
                      <a:alpha val="43137"/>
                    </a:srgbClr>
                  </a:outerShdw>
                </a:effectLst>
              </a:rPr>
              <a:t>e or</a:t>
            </a:r>
            <a:r>
              <a:rPr lang="en-US" sz="3200" b="1" spc="-11" dirty="0">
                <a:solidFill>
                  <a:schemeClr val="tx2">
                    <a:lumMod val="25000"/>
                  </a:schemeClr>
                </a:solidFill>
                <a:effectLst>
                  <a:outerShdw blurRad="38100" dist="38100" dir="2700000" algn="tl">
                    <a:srgbClr val="000000">
                      <a:alpha val="43137"/>
                    </a:srgbClr>
                  </a:outerShdw>
                </a:effectLst>
              </a:rPr>
              <a:t> </a:t>
            </a:r>
            <a:r>
              <a:rPr lang="en-US" sz="3200" b="1" spc="-4" dirty="0">
                <a:solidFill>
                  <a:schemeClr val="tx2">
                    <a:lumMod val="25000"/>
                  </a:schemeClr>
                </a:solidFill>
                <a:effectLst>
                  <a:outerShdw blurRad="38100" dist="38100" dir="2700000" algn="tl">
                    <a:srgbClr val="000000">
                      <a:alpha val="43137"/>
                    </a:srgbClr>
                  </a:outerShdw>
                </a:effectLst>
              </a:rPr>
              <a:t>mo</a:t>
            </a:r>
            <a:r>
              <a:rPr lang="en-US" sz="3200" b="1" spc="-19" dirty="0">
                <a:solidFill>
                  <a:schemeClr val="tx2">
                    <a:lumMod val="25000"/>
                  </a:schemeClr>
                </a:solidFill>
                <a:effectLst>
                  <a:outerShdw blurRad="38100" dist="38100" dir="2700000" algn="tl">
                    <a:srgbClr val="000000">
                      <a:alpha val="43137"/>
                    </a:srgbClr>
                  </a:outerShdw>
                </a:effectLst>
              </a:rPr>
              <a:t>r</a:t>
            </a:r>
            <a:r>
              <a:rPr lang="en-US" sz="3200" b="1" dirty="0">
                <a:solidFill>
                  <a:schemeClr val="tx2">
                    <a:lumMod val="25000"/>
                  </a:schemeClr>
                </a:solidFill>
                <a:effectLst>
                  <a:outerShdw blurRad="38100" dist="38100" dir="2700000" algn="tl">
                    <a:srgbClr val="000000">
                      <a:alpha val="43137"/>
                    </a:srgbClr>
                  </a:outerShdw>
                </a:effectLst>
              </a:rPr>
              <a:t>e d</a:t>
            </a:r>
            <a:r>
              <a:rPr lang="en-US" sz="3200" b="1" spc="-8" dirty="0">
                <a:solidFill>
                  <a:schemeClr val="tx2">
                    <a:lumMod val="25000"/>
                  </a:schemeClr>
                </a:solidFill>
                <a:effectLst>
                  <a:outerShdw blurRad="38100" dist="38100" dir="2700000" algn="tl">
                    <a:srgbClr val="000000">
                      <a:alpha val="43137"/>
                    </a:srgbClr>
                  </a:outerShdw>
                </a:effectLst>
              </a:rPr>
              <a:t>rin</a:t>
            </a:r>
            <a:r>
              <a:rPr lang="en-US" sz="3200" b="1" spc="-11" dirty="0">
                <a:solidFill>
                  <a:schemeClr val="tx2">
                    <a:lumMod val="25000"/>
                  </a:schemeClr>
                </a:solidFill>
                <a:effectLst>
                  <a:outerShdw blurRad="38100" dist="38100" dir="2700000" algn="tl">
                    <a:srgbClr val="000000">
                      <a:alpha val="43137"/>
                    </a:srgbClr>
                  </a:outerShdw>
                </a:effectLst>
              </a:rPr>
              <a:t>k</a:t>
            </a:r>
            <a:r>
              <a:rPr lang="en-US" sz="3200" b="1" spc="-4" dirty="0">
                <a:solidFill>
                  <a:schemeClr val="tx2">
                    <a:lumMod val="25000"/>
                  </a:schemeClr>
                </a:solidFill>
                <a:effectLst>
                  <a:outerShdw blurRad="38100" dist="38100" dir="2700000" algn="tl">
                    <a:srgbClr val="000000">
                      <a:alpha val="43137"/>
                    </a:srgbClr>
                  </a:outerShdw>
                </a:effectLst>
              </a:rPr>
              <a:t>s</a:t>
            </a:r>
            <a:r>
              <a:rPr lang="en-US" sz="3200" b="1" spc="-8" dirty="0">
                <a:solidFill>
                  <a:schemeClr val="tx2">
                    <a:lumMod val="25000"/>
                  </a:schemeClr>
                </a:solidFill>
                <a:effectLst>
                  <a:outerShdw blurRad="38100" dist="38100" dir="2700000" algn="tl">
                    <a:srgbClr val="000000">
                      <a:alpha val="43137"/>
                    </a:srgbClr>
                  </a:outerShdw>
                </a:effectLst>
              </a:rPr>
              <a:t> </a:t>
            </a:r>
            <a:r>
              <a:rPr lang="en-US" sz="3200" b="1" dirty="0">
                <a:solidFill>
                  <a:schemeClr val="tx2">
                    <a:lumMod val="25000"/>
                  </a:schemeClr>
                </a:solidFill>
                <a:effectLst>
                  <a:outerShdw blurRad="38100" dist="38100" dir="2700000" algn="tl">
                    <a:srgbClr val="000000">
                      <a:alpha val="43137"/>
                    </a:srgbClr>
                  </a:outerShdw>
                </a:effectLst>
              </a:rPr>
              <a:t>of</a:t>
            </a:r>
            <a:r>
              <a:rPr lang="en-US" sz="3200" b="1" spc="-4" dirty="0">
                <a:solidFill>
                  <a:schemeClr val="tx2">
                    <a:lumMod val="25000"/>
                  </a:schemeClr>
                </a:solidFill>
                <a:effectLst>
                  <a:outerShdw blurRad="38100" dist="38100" dir="2700000" algn="tl">
                    <a:srgbClr val="000000">
                      <a:alpha val="43137"/>
                    </a:srgbClr>
                  </a:outerShdw>
                </a:effectLst>
              </a:rPr>
              <a:t> al</a:t>
            </a:r>
            <a:r>
              <a:rPr lang="en-US" sz="3200" b="1" spc="-11" dirty="0">
                <a:solidFill>
                  <a:schemeClr val="tx2">
                    <a:lumMod val="25000"/>
                  </a:schemeClr>
                </a:solidFill>
                <a:effectLst>
                  <a:outerShdw blurRad="38100" dist="38100" dir="2700000" algn="tl">
                    <a:srgbClr val="000000">
                      <a:alpha val="43137"/>
                    </a:srgbClr>
                  </a:outerShdw>
                </a:effectLst>
              </a:rPr>
              <a:t>c</a:t>
            </a:r>
            <a:r>
              <a:rPr lang="en-US" sz="3200" b="1" spc="-4" dirty="0">
                <a:solidFill>
                  <a:schemeClr val="tx2">
                    <a:lumMod val="25000"/>
                  </a:schemeClr>
                </a:solidFill>
                <a:effectLst>
                  <a:outerShdw blurRad="38100" dist="38100" dir="2700000" algn="tl">
                    <a:srgbClr val="000000">
                      <a:alpha val="43137"/>
                    </a:srgbClr>
                  </a:outerShdw>
                </a:effectLst>
              </a:rPr>
              <a:t>o</a:t>
            </a:r>
            <a:r>
              <a:rPr lang="en-US" sz="3200" b="1" dirty="0">
                <a:solidFill>
                  <a:schemeClr val="tx2">
                    <a:lumMod val="25000"/>
                  </a:schemeClr>
                </a:solidFill>
                <a:effectLst>
                  <a:outerShdw blurRad="38100" dist="38100" dir="2700000" algn="tl">
                    <a:srgbClr val="000000">
                      <a:alpha val="43137"/>
                    </a:srgbClr>
                  </a:outerShdw>
                </a:effectLst>
              </a:rPr>
              <a:t>h</a:t>
            </a:r>
            <a:r>
              <a:rPr lang="en-US" sz="3200" b="1" spc="-4" dirty="0">
                <a:solidFill>
                  <a:schemeClr val="tx2">
                    <a:lumMod val="25000"/>
                  </a:schemeClr>
                </a:solidFill>
                <a:effectLst>
                  <a:outerShdw blurRad="38100" dist="38100" dir="2700000" algn="tl">
                    <a:srgbClr val="000000">
                      <a:alpha val="43137"/>
                    </a:srgbClr>
                  </a:outerShdw>
                </a:effectLst>
              </a:rPr>
              <a:t>ol</a:t>
            </a:r>
            <a:r>
              <a:rPr lang="en-US" sz="3200" b="1" spc="-15" dirty="0">
                <a:solidFill>
                  <a:schemeClr val="tx2">
                    <a:lumMod val="25000"/>
                  </a:schemeClr>
                </a:solidFill>
                <a:effectLst>
                  <a:outerShdw blurRad="38100" dist="38100" dir="2700000" algn="tl">
                    <a:srgbClr val="000000">
                      <a:alpha val="43137"/>
                    </a:srgbClr>
                  </a:outerShdw>
                </a:effectLst>
              </a:rPr>
              <a:t> </a:t>
            </a:r>
            <a:r>
              <a:rPr lang="en-US" sz="3200" b="1" spc="-4" dirty="0">
                <a:solidFill>
                  <a:schemeClr val="tx2">
                    <a:lumMod val="25000"/>
                  </a:schemeClr>
                </a:solidFill>
                <a:effectLst>
                  <a:outerShdw blurRad="38100" dist="38100" dir="2700000" algn="tl">
                    <a:srgbClr val="000000">
                      <a:alpha val="43137"/>
                    </a:srgbClr>
                  </a:outerShdw>
                </a:effectLst>
              </a:rPr>
              <a:t>in</a:t>
            </a:r>
            <a:r>
              <a:rPr lang="en-US" sz="3200" b="1" spc="4" dirty="0">
                <a:solidFill>
                  <a:schemeClr val="tx2">
                    <a:lumMod val="25000"/>
                  </a:schemeClr>
                </a:solidFill>
                <a:effectLst>
                  <a:outerShdw blurRad="38100" dist="38100" dir="2700000" algn="tl">
                    <a:srgbClr val="000000">
                      <a:alpha val="43137"/>
                    </a:srgbClr>
                  </a:outerShdw>
                </a:effectLst>
              </a:rPr>
              <a:t> </a:t>
            </a:r>
            <a:r>
              <a:rPr lang="en-US" sz="3200" b="1" spc="-4" dirty="0">
                <a:solidFill>
                  <a:schemeClr val="tx2">
                    <a:lumMod val="25000"/>
                  </a:schemeClr>
                </a:solidFill>
                <a:effectLst>
                  <a:outerShdw blurRad="38100" dist="38100" dir="2700000" algn="tl">
                    <a:srgbClr val="000000">
                      <a:alpha val="43137"/>
                    </a:srgbClr>
                  </a:outerShdw>
                </a:effectLst>
              </a:rPr>
              <a:t>a</a:t>
            </a:r>
            <a:r>
              <a:rPr lang="en-US" sz="3200" b="1" spc="-11" dirty="0">
                <a:solidFill>
                  <a:schemeClr val="tx2">
                    <a:lumMod val="25000"/>
                  </a:schemeClr>
                </a:solidFill>
                <a:effectLst>
                  <a:outerShdw blurRad="38100" dist="38100" dir="2700000" algn="tl">
                    <a:srgbClr val="000000">
                      <a:alpha val="43137"/>
                    </a:srgbClr>
                  </a:outerShdw>
                </a:effectLst>
              </a:rPr>
              <a:t> </a:t>
            </a:r>
            <a:r>
              <a:rPr lang="en-US" sz="3200" b="1" spc="-23" dirty="0">
                <a:solidFill>
                  <a:schemeClr val="tx2">
                    <a:lumMod val="25000"/>
                  </a:schemeClr>
                </a:solidFill>
                <a:effectLst>
                  <a:outerShdw blurRad="38100" dist="38100" dir="2700000" algn="tl">
                    <a:srgbClr val="000000">
                      <a:alpha val="43137"/>
                    </a:srgbClr>
                  </a:outerShdw>
                </a:effectLst>
              </a:rPr>
              <a:t>r</a:t>
            </a:r>
            <a:r>
              <a:rPr lang="en-US" sz="3200" b="1" spc="-4" dirty="0">
                <a:solidFill>
                  <a:schemeClr val="tx2">
                    <a:lumMod val="25000"/>
                  </a:schemeClr>
                </a:solidFill>
                <a:effectLst>
                  <a:outerShdw blurRad="38100" dist="38100" dir="2700000" algn="tl">
                    <a:srgbClr val="000000">
                      <a:alpha val="43137"/>
                    </a:srgbClr>
                  </a:outerShdw>
                </a:effectLst>
              </a:rPr>
              <a:t>o</a:t>
            </a:r>
            <a:r>
              <a:rPr lang="en-US" sz="3200" b="1" spc="-98" dirty="0">
                <a:solidFill>
                  <a:schemeClr val="tx2">
                    <a:lumMod val="25000"/>
                  </a:schemeClr>
                </a:solidFill>
                <a:effectLst>
                  <a:outerShdw blurRad="38100" dist="38100" dir="2700000" algn="tl">
                    <a:srgbClr val="000000">
                      <a:alpha val="43137"/>
                    </a:srgbClr>
                  </a:outerShdw>
                </a:effectLst>
              </a:rPr>
              <a:t>w</a:t>
            </a:r>
            <a:r>
              <a:rPr lang="en-US" sz="3200" b="1" spc="-4" dirty="0">
                <a:solidFill>
                  <a:schemeClr val="tx2">
                    <a:lumMod val="25000"/>
                  </a:schemeClr>
                </a:solidFill>
                <a:effectLst>
                  <a:outerShdw blurRad="38100" dist="38100" dir="2700000" algn="tl">
                    <a:srgbClr val="000000">
                      <a:alpha val="43137"/>
                    </a:srgbClr>
                  </a:outerShdw>
                </a:effectLst>
              </a:rPr>
              <a:t>,</a:t>
            </a:r>
            <a:r>
              <a:rPr lang="en-US" sz="3200" b="1" dirty="0">
                <a:solidFill>
                  <a:schemeClr val="tx2">
                    <a:lumMod val="25000"/>
                  </a:schemeClr>
                </a:solidFill>
                <a:effectLst>
                  <a:outerShdw blurRad="38100" dist="38100" dir="2700000" algn="tl">
                    <a:srgbClr val="000000">
                      <a:alpha val="43137"/>
                    </a:srgbClr>
                  </a:outerShdw>
                </a:effectLst>
              </a:rPr>
              <a:t> </a:t>
            </a:r>
            <a:r>
              <a:rPr lang="en-US" sz="3200" b="1" spc="-4" dirty="0">
                <a:solidFill>
                  <a:schemeClr val="tx2">
                    <a:lumMod val="25000"/>
                  </a:schemeClr>
                </a:solidFill>
                <a:effectLst>
                  <a:outerShdw blurRad="38100" dist="38100" dir="2700000" algn="tl">
                    <a:srgbClr val="000000">
                      <a:alpha val="43137"/>
                    </a:srgbClr>
                  </a:outerShdw>
                </a:effectLst>
              </a:rPr>
              <a:t>t</a:t>
            </a:r>
            <a:r>
              <a:rPr lang="en-US" sz="3200" b="1" dirty="0">
                <a:solidFill>
                  <a:schemeClr val="tx2">
                    <a:lumMod val="25000"/>
                  </a:schemeClr>
                </a:solidFill>
                <a:effectLst>
                  <a:outerShdw blurRad="38100" dist="38100" dir="2700000" algn="tl">
                    <a:srgbClr val="000000">
                      <a:alpha val="43137"/>
                    </a:srgbClr>
                  </a:outerShdw>
                </a:effectLst>
              </a:rPr>
              <a:t>h</a:t>
            </a:r>
            <a:r>
              <a:rPr lang="en-US" sz="3200" b="1" spc="-15" dirty="0">
                <a:solidFill>
                  <a:schemeClr val="tx2">
                    <a:lumMod val="25000"/>
                  </a:schemeClr>
                </a:solidFill>
                <a:effectLst>
                  <a:outerShdw blurRad="38100" dist="38100" dir="2700000" algn="tl">
                    <a:srgbClr val="000000">
                      <a:alpha val="43137"/>
                    </a:srgbClr>
                  </a:outerShdw>
                </a:effectLst>
              </a:rPr>
              <a:t>a</a:t>
            </a:r>
            <a:r>
              <a:rPr lang="en-US" sz="3200" b="1" spc="-4" dirty="0">
                <a:solidFill>
                  <a:schemeClr val="tx2">
                    <a:lumMod val="25000"/>
                  </a:schemeClr>
                </a:solidFill>
                <a:effectLst>
                  <a:outerShdw blurRad="38100" dist="38100" dir="2700000" algn="tl">
                    <a:srgbClr val="000000">
                      <a:alpha val="43137"/>
                    </a:srgbClr>
                  </a:outerShdw>
                </a:effectLst>
              </a:rPr>
              <a:t>t</a:t>
            </a:r>
            <a:r>
              <a:rPr lang="en-US" sz="3200" b="1" spc="-11" dirty="0">
                <a:solidFill>
                  <a:schemeClr val="tx2">
                    <a:lumMod val="25000"/>
                  </a:schemeClr>
                </a:solidFill>
                <a:effectLst>
                  <a:outerShdw blurRad="38100" dist="38100" dir="2700000" algn="tl">
                    <a:srgbClr val="000000">
                      <a:alpha val="43137"/>
                    </a:srgbClr>
                  </a:outerShdw>
                </a:effectLst>
              </a:rPr>
              <a:t> </a:t>
            </a:r>
            <a:r>
              <a:rPr lang="en-US" sz="3200" b="1" spc="-4" dirty="0">
                <a:solidFill>
                  <a:schemeClr val="tx2">
                    <a:lumMod val="25000"/>
                  </a:schemeClr>
                </a:solidFill>
                <a:effectLst>
                  <a:outerShdw blurRad="38100" dist="38100" dir="2700000" algn="tl">
                    <a:srgbClr val="000000">
                      <a:alpha val="43137"/>
                    </a:srgbClr>
                  </a:outerShdw>
                </a:effectLst>
              </a:rPr>
              <a:t>is,</a:t>
            </a:r>
            <a:r>
              <a:rPr lang="en-US" sz="3200" b="1" spc="-8" dirty="0">
                <a:solidFill>
                  <a:schemeClr val="tx2">
                    <a:lumMod val="25000"/>
                  </a:schemeClr>
                </a:solidFill>
                <a:effectLst>
                  <a:outerShdw blurRad="38100" dist="38100" dir="2700000" algn="tl">
                    <a:srgbClr val="000000">
                      <a:alpha val="43137"/>
                    </a:srgbClr>
                  </a:outerShdw>
                </a:effectLst>
              </a:rPr>
              <a:t> wit</a:t>
            </a:r>
            <a:r>
              <a:rPr lang="en-US" sz="3200" b="1" dirty="0">
                <a:solidFill>
                  <a:schemeClr val="tx2">
                    <a:lumMod val="25000"/>
                  </a:schemeClr>
                </a:solidFill>
                <a:effectLst>
                  <a:outerShdw blurRad="38100" dist="38100" dir="2700000" algn="tl">
                    <a:srgbClr val="000000">
                      <a:alpha val="43137"/>
                    </a:srgbClr>
                  </a:outerShdw>
                </a:effectLst>
              </a:rPr>
              <a:t>h</a:t>
            </a:r>
            <a:r>
              <a:rPr lang="en-US" sz="3200" b="1" spc="-4" dirty="0">
                <a:solidFill>
                  <a:schemeClr val="tx2">
                    <a:lumMod val="25000"/>
                  </a:schemeClr>
                </a:solidFill>
                <a:effectLst>
                  <a:outerShdw blurRad="38100" dist="38100" dir="2700000" algn="tl">
                    <a:srgbClr val="000000">
                      <a:alpha val="43137"/>
                    </a:srgbClr>
                  </a:outerShdw>
                </a:effectLst>
              </a:rPr>
              <a:t>in</a:t>
            </a:r>
            <a:r>
              <a:rPr lang="en-US" sz="3200" b="1" spc="-15" dirty="0">
                <a:solidFill>
                  <a:schemeClr val="tx2">
                    <a:lumMod val="25000"/>
                  </a:schemeClr>
                </a:solidFill>
                <a:effectLst>
                  <a:outerShdw blurRad="38100" dist="38100" dir="2700000" algn="tl">
                    <a:srgbClr val="000000">
                      <a:alpha val="43137"/>
                    </a:srgbClr>
                  </a:outerShdw>
                </a:effectLst>
              </a:rPr>
              <a:t> </a:t>
            </a:r>
            <a:r>
              <a:rPr lang="en-US" sz="3200" b="1" spc="-4" dirty="0">
                <a:solidFill>
                  <a:schemeClr val="tx2">
                    <a:lumMod val="25000"/>
                  </a:schemeClr>
                </a:solidFill>
                <a:effectLst>
                  <a:outerShdw blurRad="38100" dist="38100" dir="2700000" algn="tl">
                    <a:srgbClr val="000000">
                      <a:alpha val="43137"/>
                    </a:srgbClr>
                  </a:outerShdw>
                </a:effectLst>
              </a:rPr>
              <a:t>a </a:t>
            </a:r>
            <a:r>
              <a:rPr lang="en-US" sz="3200" b="1" spc="-8" dirty="0">
                <a:solidFill>
                  <a:schemeClr val="tx2">
                    <a:lumMod val="25000"/>
                  </a:schemeClr>
                </a:solidFill>
                <a:effectLst>
                  <a:outerShdw blurRad="38100" dist="38100" dir="2700000" algn="tl">
                    <a:srgbClr val="000000">
                      <a:alpha val="43137"/>
                    </a:srgbClr>
                  </a:outerShdw>
                </a:effectLst>
              </a:rPr>
              <a:t>c</a:t>
            </a:r>
            <a:r>
              <a:rPr lang="en-US" sz="3200" b="1" dirty="0">
                <a:solidFill>
                  <a:schemeClr val="tx2">
                    <a:lumMod val="25000"/>
                  </a:schemeClr>
                </a:solidFill>
                <a:effectLst>
                  <a:outerShdw blurRad="38100" dist="38100" dir="2700000" algn="tl">
                    <a:srgbClr val="000000">
                      <a:alpha val="43137"/>
                    </a:srgbClr>
                  </a:outerShdw>
                </a:effectLst>
              </a:rPr>
              <a:t>o</a:t>
            </a:r>
            <a:r>
              <a:rPr lang="en-US" sz="3200" b="1" spc="4" dirty="0">
                <a:solidFill>
                  <a:schemeClr val="tx2">
                    <a:lumMod val="25000"/>
                  </a:schemeClr>
                </a:solidFill>
                <a:effectLst>
                  <a:outerShdw blurRad="38100" dist="38100" dir="2700000" algn="tl">
                    <a:srgbClr val="000000">
                      <a:alpha val="43137"/>
                    </a:srgbClr>
                  </a:outerShdw>
                </a:effectLst>
              </a:rPr>
              <a:t>u</a:t>
            </a:r>
            <a:r>
              <a:rPr lang="en-US" sz="3200" b="1" dirty="0">
                <a:solidFill>
                  <a:schemeClr val="tx2">
                    <a:lumMod val="25000"/>
                  </a:schemeClr>
                </a:solidFill>
                <a:effectLst>
                  <a:outerShdw blurRad="38100" dist="38100" dir="2700000" algn="tl">
                    <a:srgbClr val="000000">
                      <a:alpha val="43137"/>
                    </a:srgbClr>
                  </a:outerShdw>
                </a:effectLst>
              </a:rPr>
              <a:t>ple</a:t>
            </a:r>
            <a:r>
              <a:rPr lang="en-US" sz="3200" b="1" spc="-11" dirty="0">
                <a:solidFill>
                  <a:schemeClr val="tx2">
                    <a:lumMod val="25000"/>
                  </a:schemeClr>
                </a:solidFill>
                <a:effectLst>
                  <a:outerShdw blurRad="38100" dist="38100" dir="2700000" algn="tl">
                    <a:srgbClr val="000000">
                      <a:alpha val="43137"/>
                    </a:srgbClr>
                  </a:outerShdw>
                </a:effectLst>
              </a:rPr>
              <a:t> </a:t>
            </a:r>
            <a:r>
              <a:rPr lang="en-US" sz="3200" b="1" dirty="0">
                <a:solidFill>
                  <a:schemeClr val="tx2">
                    <a:lumMod val="25000"/>
                  </a:schemeClr>
                </a:solidFill>
                <a:effectLst>
                  <a:outerShdw blurRad="38100" dist="38100" dir="2700000" algn="tl">
                    <a:srgbClr val="000000">
                      <a:alpha val="43137"/>
                    </a:srgbClr>
                  </a:outerShdw>
                </a:effectLst>
              </a:rPr>
              <a:t>of</a:t>
            </a:r>
            <a:r>
              <a:rPr lang="en-US" sz="3200" b="1" spc="-4" dirty="0">
                <a:solidFill>
                  <a:schemeClr val="tx2">
                    <a:lumMod val="25000"/>
                  </a:schemeClr>
                </a:solidFill>
                <a:effectLst>
                  <a:outerShdw blurRad="38100" dist="38100" dir="2700000" algn="tl">
                    <a:srgbClr val="000000">
                      <a:alpha val="43137"/>
                    </a:srgbClr>
                  </a:outerShdw>
                </a:effectLst>
              </a:rPr>
              <a:t> </a:t>
            </a:r>
            <a:r>
              <a:rPr lang="en-US" sz="3200" b="1" dirty="0">
                <a:solidFill>
                  <a:schemeClr val="tx2">
                    <a:lumMod val="25000"/>
                  </a:schemeClr>
                </a:solidFill>
                <a:effectLst>
                  <a:outerShdw blurRad="38100" dist="38100" dir="2700000" algn="tl">
                    <a:srgbClr val="000000">
                      <a:alpha val="43137"/>
                    </a:srgbClr>
                  </a:outerShdw>
                </a:effectLst>
              </a:rPr>
              <a:t>ho</a:t>
            </a:r>
            <a:r>
              <a:rPr lang="en-US" sz="3200" b="1" spc="4" dirty="0">
                <a:solidFill>
                  <a:schemeClr val="tx2">
                    <a:lumMod val="25000"/>
                  </a:schemeClr>
                </a:solidFill>
                <a:effectLst>
                  <a:outerShdw blurRad="38100" dist="38100" dir="2700000" algn="tl">
                    <a:srgbClr val="000000">
                      <a:alpha val="43137"/>
                    </a:srgbClr>
                  </a:outerShdw>
                </a:effectLst>
              </a:rPr>
              <a:t>u</a:t>
            </a:r>
            <a:r>
              <a:rPr lang="en-US" sz="3200" b="1" spc="-23" dirty="0">
                <a:solidFill>
                  <a:schemeClr val="tx2">
                    <a:lumMod val="25000"/>
                  </a:schemeClr>
                </a:solidFill>
                <a:effectLst>
                  <a:outerShdw blurRad="38100" dist="38100" dir="2700000" algn="tl">
                    <a:srgbClr val="000000">
                      <a:alpha val="43137"/>
                    </a:srgbClr>
                  </a:outerShdw>
                </a:effectLst>
              </a:rPr>
              <a:t>r</a:t>
            </a:r>
            <a:r>
              <a:rPr lang="en-US" sz="3200" b="1" dirty="0">
                <a:solidFill>
                  <a:schemeClr val="tx2">
                    <a:lumMod val="25000"/>
                  </a:schemeClr>
                </a:solidFill>
                <a:effectLst>
                  <a:outerShdw blurRad="38100" dist="38100" dir="2700000" algn="tl">
                    <a:srgbClr val="000000">
                      <a:alpha val="43137"/>
                    </a:srgbClr>
                  </a:outerShdw>
                </a:effectLst>
              </a:rPr>
              <a:t>s,</a:t>
            </a:r>
            <a:r>
              <a:rPr lang="en-US" sz="3200" b="1" spc="-15" dirty="0">
                <a:solidFill>
                  <a:schemeClr val="tx2">
                    <a:lumMod val="25000"/>
                  </a:schemeClr>
                </a:solidFill>
                <a:effectLst>
                  <a:outerShdw blurRad="38100" dist="38100" dir="2700000" algn="tl">
                    <a:srgbClr val="000000">
                      <a:alpha val="43137"/>
                    </a:srgbClr>
                  </a:outerShdw>
                </a:effectLst>
              </a:rPr>
              <a:t> </a:t>
            </a:r>
            <a:r>
              <a:rPr lang="en-US" sz="3200" b="1" dirty="0">
                <a:solidFill>
                  <a:schemeClr val="tx2">
                    <a:lumMod val="25000"/>
                  </a:schemeClr>
                </a:solidFill>
                <a:effectLst>
                  <a:outerShdw blurRad="38100" dist="38100" dir="2700000" algn="tl">
                    <a:srgbClr val="000000">
                      <a:alpha val="43137"/>
                    </a:srgbClr>
                  </a:outerShdw>
                </a:effectLst>
              </a:rPr>
              <a:t>on</a:t>
            </a:r>
            <a:r>
              <a:rPr lang="en-US" sz="3200" b="1" spc="-4" dirty="0">
                <a:solidFill>
                  <a:schemeClr val="tx2">
                    <a:lumMod val="25000"/>
                  </a:schemeClr>
                </a:solidFill>
                <a:effectLst>
                  <a:outerShdw blurRad="38100" dist="38100" dir="2700000" algn="tl">
                    <a:srgbClr val="000000">
                      <a:alpha val="43137"/>
                    </a:srgbClr>
                  </a:outerShdw>
                </a:effectLst>
              </a:rPr>
              <a:t> </a:t>
            </a:r>
            <a:r>
              <a:rPr lang="en-US" sz="3200" b="1" dirty="0">
                <a:solidFill>
                  <a:schemeClr val="tx2">
                    <a:lumMod val="25000"/>
                  </a:schemeClr>
                </a:solidFill>
                <a:effectLst>
                  <a:outerShdw blurRad="38100" dist="38100" dir="2700000" algn="tl">
                    <a:srgbClr val="000000">
                      <a:alpha val="43137"/>
                    </a:srgbClr>
                  </a:outerShdw>
                </a:effectLst>
              </a:rPr>
              <a:t>o</a:t>
            </a:r>
            <a:r>
              <a:rPr lang="en-US" sz="3200" b="1" spc="4" dirty="0">
                <a:solidFill>
                  <a:schemeClr val="tx2">
                    <a:lumMod val="25000"/>
                  </a:schemeClr>
                </a:solidFill>
                <a:effectLst>
                  <a:outerShdw blurRad="38100" dist="38100" dir="2700000" algn="tl">
                    <a:srgbClr val="000000">
                      <a:alpha val="43137"/>
                    </a:srgbClr>
                  </a:outerShdw>
                </a:effectLst>
              </a:rPr>
              <a:t>n</a:t>
            </a:r>
            <a:r>
              <a:rPr lang="en-US" sz="3200" b="1" dirty="0">
                <a:solidFill>
                  <a:schemeClr val="tx2">
                    <a:lumMod val="25000"/>
                  </a:schemeClr>
                </a:solidFill>
                <a:effectLst>
                  <a:outerShdw blurRad="38100" dist="38100" dir="2700000" algn="tl">
                    <a:srgbClr val="000000">
                      <a:alpha val="43137"/>
                    </a:srgbClr>
                  </a:outerShdw>
                </a:effectLst>
              </a:rPr>
              <a:t>e</a:t>
            </a:r>
            <a:r>
              <a:rPr lang="en-US" sz="3200" b="1" spc="-8" dirty="0">
                <a:solidFill>
                  <a:schemeClr val="tx2">
                    <a:lumMod val="25000"/>
                  </a:schemeClr>
                </a:solidFill>
                <a:effectLst>
                  <a:outerShdw blurRad="38100" dist="38100" dir="2700000" algn="tl">
                    <a:srgbClr val="000000">
                      <a:alpha val="43137"/>
                    </a:srgbClr>
                  </a:outerShdw>
                </a:effectLst>
              </a:rPr>
              <a:t> </a:t>
            </a:r>
            <a:r>
              <a:rPr lang="en-US" sz="3200" b="1" dirty="0">
                <a:solidFill>
                  <a:schemeClr val="tx2">
                    <a:lumMod val="25000"/>
                  </a:schemeClr>
                </a:solidFill>
                <a:effectLst>
                  <a:outerShdw blurRad="38100" dist="38100" dir="2700000" algn="tl">
                    <a:srgbClr val="000000">
                      <a:alpha val="43137"/>
                    </a:srgbClr>
                  </a:outerShdw>
                </a:effectLst>
              </a:rPr>
              <a:t>or</a:t>
            </a:r>
            <a:r>
              <a:rPr lang="en-US" sz="3200" b="1" spc="-4" dirty="0">
                <a:solidFill>
                  <a:schemeClr val="tx2">
                    <a:lumMod val="25000"/>
                  </a:schemeClr>
                </a:solidFill>
                <a:effectLst>
                  <a:outerShdw blurRad="38100" dist="38100" dir="2700000" algn="tl">
                    <a:srgbClr val="000000">
                      <a:alpha val="43137"/>
                    </a:srgbClr>
                  </a:outerShdw>
                </a:effectLst>
              </a:rPr>
              <a:t> mo</a:t>
            </a:r>
            <a:r>
              <a:rPr lang="en-US" sz="3200" b="1" spc="-23" dirty="0">
                <a:solidFill>
                  <a:schemeClr val="tx2">
                    <a:lumMod val="25000"/>
                  </a:schemeClr>
                </a:solidFill>
                <a:effectLst>
                  <a:outerShdw blurRad="38100" dist="38100" dir="2700000" algn="tl">
                    <a:srgbClr val="000000">
                      <a:alpha val="43137"/>
                    </a:srgbClr>
                  </a:outerShdw>
                </a:effectLst>
              </a:rPr>
              <a:t>r</a:t>
            </a:r>
            <a:r>
              <a:rPr lang="en-US" sz="3200" b="1" dirty="0">
                <a:solidFill>
                  <a:schemeClr val="tx2">
                    <a:lumMod val="25000"/>
                  </a:schemeClr>
                </a:solidFill>
                <a:effectLst>
                  <a:outerShdw blurRad="38100" dist="38100" dir="2700000" algn="tl">
                    <a:srgbClr val="000000">
                      <a:alpha val="43137"/>
                    </a:srgbClr>
                  </a:outerShdw>
                </a:effectLst>
              </a:rPr>
              <a:t>e of</a:t>
            </a:r>
            <a:r>
              <a:rPr lang="en-US" sz="3200" b="1" spc="-4" dirty="0">
                <a:solidFill>
                  <a:schemeClr val="tx2">
                    <a:lumMod val="25000"/>
                  </a:schemeClr>
                </a:solidFill>
                <a:effectLst>
                  <a:outerShdw blurRad="38100" dist="38100" dir="2700000" algn="tl">
                    <a:srgbClr val="000000">
                      <a:alpha val="43137"/>
                    </a:srgbClr>
                  </a:outerShdw>
                </a:effectLst>
              </a:rPr>
              <a:t> </a:t>
            </a:r>
            <a:r>
              <a:rPr lang="en-US" sz="3200" b="1" dirty="0">
                <a:solidFill>
                  <a:schemeClr val="tx2">
                    <a:lumMod val="25000"/>
                  </a:schemeClr>
                </a:solidFill>
                <a:effectLst>
                  <a:outerShdw blurRad="38100" dist="38100" dir="2700000" algn="tl">
                    <a:srgbClr val="000000">
                      <a:alpha val="43137"/>
                    </a:srgbClr>
                  </a:outerShdw>
                </a:effectLst>
              </a:rPr>
              <a:t>the</a:t>
            </a:r>
            <a:r>
              <a:rPr lang="en-US" sz="3200" b="1" spc="-8" dirty="0">
                <a:solidFill>
                  <a:schemeClr val="tx2">
                    <a:lumMod val="25000"/>
                  </a:schemeClr>
                </a:solidFill>
                <a:effectLst>
                  <a:outerShdw blurRad="38100" dist="38100" dir="2700000" algn="tl">
                    <a:srgbClr val="000000">
                      <a:alpha val="43137"/>
                    </a:srgbClr>
                  </a:outerShdw>
                </a:effectLst>
              </a:rPr>
              <a:t> </a:t>
            </a:r>
            <a:r>
              <a:rPr lang="en-US" sz="3200" b="1" dirty="0">
                <a:solidFill>
                  <a:schemeClr val="tx2">
                    <a:lumMod val="25000"/>
                  </a:schemeClr>
                </a:solidFill>
                <a:effectLst>
                  <a:outerShdw blurRad="38100" dist="38100" dir="2700000" algn="tl">
                    <a:srgbClr val="000000">
                      <a:alpha val="43137"/>
                    </a:srgbClr>
                  </a:outerShdw>
                </a:effectLst>
              </a:rPr>
              <a:t>pa</a:t>
            </a:r>
            <a:r>
              <a:rPr lang="en-US" sz="3200" b="1" spc="-19" dirty="0">
                <a:solidFill>
                  <a:schemeClr val="tx2">
                    <a:lumMod val="25000"/>
                  </a:schemeClr>
                </a:solidFill>
                <a:effectLst>
                  <a:outerShdw blurRad="38100" dist="38100" dir="2700000" algn="tl">
                    <a:srgbClr val="000000">
                      <a:alpha val="43137"/>
                    </a:srgbClr>
                  </a:outerShdw>
                </a:effectLst>
              </a:rPr>
              <a:t>s</a:t>
            </a:r>
            <a:r>
              <a:rPr lang="en-US" sz="3200" b="1" dirty="0">
                <a:solidFill>
                  <a:schemeClr val="tx2">
                    <a:lumMod val="25000"/>
                  </a:schemeClr>
                </a:solidFill>
                <a:effectLst>
                  <a:outerShdw blurRad="38100" dist="38100" dir="2700000" algn="tl">
                    <a:srgbClr val="000000">
                      <a:alpha val="43137"/>
                    </a:srgbClr>
                  </a:outerShdw>
                </a:effectLst>
              </a:rPr>
              <a:t>t</a:t>
            </a:r>
            <a:r>
              <a:rPr lang="en-US" sz="3200" b="1" spc="-11" dirty="0">
                <a:solidFill>
                  <a:schemeClr val="tx2">
                    <a:lumMod val="25000"/>
                  </a:schemeClr>
                </a:solidFill>
                <a:effectLst>
                  <a:outerShdw blurRad="38100" dist="38100" dir="2700000" algn="tl">
                    <a:srgbClr val="000000">
                      <a:alpha val="43137"/>
                    </a:srgbClr>
                  </a:outerShdw>
                </a:effectLst>
              </a:rPr>
              <a:t> </a:t>
            </a:r>
            <a:r>
              <a:rPr lang="en-US" sz="3200" b="1" dirty="0">
                <a:solidFill>
                  <a:schemeClr val="tx2">
                    <a:lumMod val="25000"/>
                  </a:schemeClr>
                </a:solidFill>
                <a:effectLst>
                  <a:outerShdw blurRad="38100" dist="38100" dir="2700000" algn="tl">
                    <a:srgbClr val="000000">
                      <a:alpha val="43137"/>
                    </a:srgbClr>
                  </a:outerShdw>
                </a:effectLst>
              </a:rPr>
              <a:t>30 d</a:t>
            </a:r>
            <a:r>
              <a:rPr lang="en-US" sz="3200" b="1" spc="-30" dirty="0">
                <a:solidFill>
                  <a:schemeClr val="tx2">
                    <a:lumMod val="25000"/>
                  </a:schemeClr>
                </a:solidFill>
                <a:effectLst>
                  <a:outerShdw blurRad="38100" dist="38100" dir="2700000" algn="tl">
                    <a:srgbClr val="000000">
                      <a:alpha val="43137"/>
                    </a:srgbClr>
                  </a:outerShdw>
                </a:effectLst>
              </a:rPr>
              <a:t>a</a:t>
            </a:r>
            <a:r>
              <a:rPr lang="en-US" sz="3200" b="1" spc="-11" dirty="0">
                <a:solidFill>
                  <a:schemeClr val="tx2">
                    <a:lumMod val="25000"/>
                  </a:schemeClr>
                </a:solidFill>
                <a:effectLst>
                  <a:outerShdw blurRad="38100" dist="38100" dir="2700000" algn="tl">
                    <a:srgbClr val="000000">
                      <a:alpha val="43137"/>
                    </a:srgbClr>
                  </a:outerShdw>
                </a:effectLst>
              </a:rPr>
              <a:t>y</a:t>
            </a:r>
            <a:r>
              <a:rPr lang="en-US" sz="3200" b="1" dirty="0">
                <a:solidFill>
                  <a:schemeClr val="tx2">
                    <a:lumMod val="25000"/>
                  </a:schemeClr>
                </a:solidFill>
                <a:effectLst>
                  <a:outerShdw blurRad="38100" dist="38100" dir="2700000" algn="tl">
                    <a:srgbClr val="000000">
                      <a:alpha val="43137"/>
                    </a:srgbClr>
                  </a:outerShdw>
                </a:effectLst>
              </a:rPr>
              <a:t>s</a:t>
            </a:r>
          </a:p>
        </p:txBody>
      </p:sp>
      <p:sp>
        <p:nvSpPr>
          <p:cNvPr id="9" name="TextBox 8"/>
          <p:cNvSpPr txBox="1"/>
          <p:nvPr/>
        </p:nvSpPr>
        <p:spPr>
          <a:xfrm>
            <a:off x="1523999" y="6553203"/>
            <a:ext cx="2945363" cy="276999"/>
          </a:xfrm>
          <a:prstGeom prst="rect">
            <a:avLst/>
          </a:prstGeom>
          <a:noFill/>
        </p:spPr>
        <p:txBody>
          <a:bodyPr wrap="square" rtlCol="0">
            <a:spAutoFit/>
          </a:bodyPr>
          <a:lstStyle/>
          <a:p>
            <a:r>
              <a:rPr lang="en-US" sz="1200" dirty="0"/>
              <a:t>Source: YRBS, 2019High School</a:t>
            </a:r>
          </a:p>
        </p:txBody>
      </p:sp>
      <p:graphicFrame>
        <p:nvGraphicFramePr>
          <p:cNvPr id="5" name="Chart 4"/>
          <p:cNvGraphicFramePr/>
          <p:nvPr>
            <p:extLst>
              <p:ext uri="{D42A27DB-BD31-4B8C-83A1-F6EECF244321}">
                <p14:modId xmlns:p14="http://schemas.microsoft.com/office/powerpoint/2010/main" val="2764206647"/>
              </p:ext>
            </p:extLst>
          </p:nvPr>
        </p:nvGraphicFramePr>
        <p:xfrm>
          <a:off x="414528" y="1648949"/>
          <a:ext cx="11692128" cy="490425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9574889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3079239971"/>
              </p:ext>
            </p:extLst>
          </p:nvPr>
        </p:nvGraphicFramePr>
        <p:xfrm>
          <a:off x="798509" y="1071716"/>
          <a:ext cx="10400432" cy="5191760"/>
        </p:xfrm>
        <a:graphic>
          <a:graphicData uri="http://schemas.openxmlformats.org/drawingml/2006/table">
            <a:tbl>
              <a:tblPr firstRow="1" bandRow="1">
                <a:tableStyleId>{5C22544A-7EE6-4342-B048-85BDC9FD1C3A}</a:tableStyleId>
              </a:tblPr>
              <a:tblGrid>
                <a:gridCol w="1485776">
                  <a:extLst>
                    <a:ext uri="{9D8B030D-6E8A-4147-A177-3AD203B41FA5}">
                      <a16:colId xmlns:a16="http://schemas.microsoft.com/office/drawing/2014/main" xmlns="" val="20000"/>
                    </a:ext>
                  </a:extLst>
                </a:gridCol>
                <a:gridCol w="1485776">
                  <a:extLst>
                    <a:ext uri="{9D8B030D-6E8A-4147-A177-3AD203B41FA5}">
                      <a16:colId xmlns:a16="http://schemas.microsoft.com/office/drawing/2014/main" xmlns="" val="20001"/>
                    </a:ext>
                  </a:extLst>
                </a:gridCol>
                <a:gridCol w="1485776">
                  <a:extLst>
                    <a:ext uri="{9D8B030D-6E8A-4147-A177-3AD203B41FA5}">
                      <a16:colId xmlns:a16="http://schemas.microsoft.com/office/drawing/2014/main" xmlns="" val="20002"/>
                    </a:ext>
                  </a:extLst>
                </a:gridCol>
                <a:gridCol w="1485776">
                  <a:extLst>
                    <a:ext uri="{9D8B030D-6E8A-4147-A177-3AD203B41FA5}">
                      <a16:colId xmlns:a16="http://schemas.microsoft.com/office/drawing/2014/main" xmlns="" val="20003"/>
                    </a:ext>
                  </a:extLst>
                </a:gridCol>
                <a:gridCol w="1485776">
                  <a:extLst>
                    <a:ext uri="{9D8B030D-6E8A-4147-A177-3AD203B41FA5}">
                      <a16:colId xmlns:a16="http://schemas.microsoft.com/office/drawing/2014/main" xmlns="" val="20004"/>
                    </a:ext>
                  </a:extLst>
                </a:gridCol>
                <a:gridCol w="1485776">
                  <a:extLst>
                    <a:ext uri="{9D8B030D-6E8A-4147-A177-3AD203B41FA5}">
                      <a16:colId xmlns:a16="http://schemas.microsoft.com/office/drawing/2014/main" xmlns="" val="20005"/>
                    </a:ext>
                  </a:extLst>
                </a:gridCol>
                <a:gridCol w="1485776">
                  <a:extLst>
                    <a:ext uri="{9D8B030D-6E8A-4147-A177-3AD203B41FA5}">
                      <a16:colId xmlns:a16="http://schemas.microsoft.com/office/drawing/2014/main" xmlns="" val="20006"/>
                    </a:ext>
                  </a:extLst>
                </a:gridCol>
              </a:tblGrid>
              <a:tr h="370840">
                <a:tc>
                  <a:txBody>
                    <a:bodyPr/>
                    <a:lstStyle/>
                    <a:p>
                      <a:pPr algn="ctr" fontAlgn="b"/>
                      <a:r>
                        <a:rPr lang="en-US" sz="1400" b="1" u="none" strike="noStrike" dirty="0">
                          <a:effectLst/>
                        </a:rPr>
                        <a:t>By Year</a:t>
                      </a:r>
                      <a:endParaRPr lang="en-US" sz="14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Total OD Deaths</a:t>
                      </a:r>
                      <a:endParaRPr lang="en-US" sz="14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Rx  Opiate</a:t>
                      </a:r>
                      <a:endParaRPr lang="en-US" sz="14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Fentanyl</a:t>
                      </a:r>
                      <a:endParaRPr lang="en-US" sz="14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Heroin</a:t>
                      </a:r>
                      <a:endParaRPr lang="en-US" sz="14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a:effectLst/>
                        </a:rPr>
                        <a:t>Any Opiate</a:t>
                      </a:r>
                      <a:endParaRPr lang="en-US" sz="1400" b="1"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No Opiates</a:t>
                      </a:r>
                      <a:endParaRPr lang="en-US" sz="1400" b="1"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xmlns="" val="10000"/>
                  </a:ext>
                </a:extLst>
              </a:tr>
              <a:tr h="370840">
                <a:tc>
                  <a:txBody>
                    <a:bodyPr/>
                    <a:lstStyle/>
                    <a:p>
                      <a:pPr algn="ctr" fontAlgn="b"/>
                      <a:r>
                        <a:rPr lang="en-US" sz="1400" b="1" u="none" strike="noStrike" dirty="0">
                          <a:effectLst/>
                        </a:rPr>
                        <a:t>2010</a:t>
                      </a:r>
                      <a:endParaRPr lang="en-US" sz="14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4</a:t>
                      </a:r>
                      <a:endParaRPr lang="en-US" sz="14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2</a:t>
                      </a:r>
                      <a:endParaRPr lang="en-US" sz="14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0</a:t>
                      </a:r>
                      <a:endParaRPr lang="en-US" sz="14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a:effectLst/>
                        </a:rPr>
                        <a:t>0</a:t>
                      </a:r>
                      <a:endParaRPr lang="en-US" sz="1400" b="1"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a:effectLst/>
                        </a:rPr>
                        <a:t>2</a:t>
                      </a:r>
                      <a:endParaRPr lang="en-US" sz="1400" b="1"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2</a:t>
                      </a:r>
                      <a:endParaRPr lang="en-US" sz="1400" b="1"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xmlns="" val="10001"/>
                  </a:ext>
                </a:extLst>
              </a:tr>
              <a:tr h="370840">
                <a:tc>
                  <a:txBody>
                    <a:bodyPr/>
                    <a:lstStyle/>
                    <a:p>
                      <a:pPr algn="ctr" fontAlgn="b"/>
                      <a:r>
                        <a:rPr lang="en-US" sz="1400" b="1" u="none" strike="noStrike" dirty="0">
                          <a:effectLst/>
                        </a:rPr>
                        <a:t>2011</a:t>
                      </a:r>
                      <a:endParaRPr lang="en-US" sz="14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3</a:t>
                      </a:r>
                      <a:endParaRPr lang="en-US" sz="14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1</a:t>
                      </a:r>
                      <a:endParaRPr lang="en-US" sz="14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a:effectLst/>
                        </a:rPr>
                        <a:t>0</a:t>
                      </a:r>
                      <a:endParaRPr lang="en-US" sz="1400" b="1"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a:effectLst/>
                        </a:rPr>
                        <a:t>2</a:t>
                      </a:r>
                      <a:endParaRPr lang="en-US" sz="1400" b="1"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a:effectLst/>
                        </a:rPr>
                        <a:t>3</a:t>
                      </a:r>
                      <a:endParaRPr lang="en-US" sz="1400" b="1"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0</a:t>
                      </a:r>
                      <a:endParaRPr lang="en-US" sz="1400" b="1"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xmlns="" val="10002"/>
                  </a:ext>
                </a:extLst>
              </a:tr>
              <a:tr h="370840">
                <a:tc>
                  <a:txBody>
                    <a:bodyPr/>
                    <a:lstStyle/>
                    <a:p>
                      <a:pPr algn="ctr" fontAlgn="b"/>
                      <a:r>
                        <a:rPr lang="en-US" sz="1400" b="1" u="none" strike="noStrike">
                          <a:effectLst/>
                        </a:rPr>
                        <a:t>2012</a:t>
                      </a:r>
                      <a:endParaRPr lang="en-US" sz="1400" b="1"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0</a:t>
                      </a:r>
                      <a:endParaRPr lang="en-US" sz="14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0</a:t>
                      </a:r>
                      <a:endParaRPr lang="en-US" sz="14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0</a:t>
                      </a:r>
                      <a:endParaRPr lang="en-US" sz="14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0</a:t>
                      </a:r>
                      <a:endParaRPr lang="en-US" sz="14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a:effectLst/>
                        </a:rPr>
                        <a:t>0</a:t>
                      </a:r>
                      <a:endParaRPr lang="en-US" sz="1400" b="1"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0</a:t>
                      </a:r>
                      <a:endParaRPr lang="en-US" sz="1400" b="1"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xmlns="" val="10003"/>
                  </a:ext>
                </a:extLst>
              </a:tr>
              <a:tr h="370840">
                <a:tc>
                  <a:txBody>
                    <a:bodyPr/>
                    <a:lstStyle/>
                    <a:p>
                      <a:pPr algn="ctr" fontAlgn="b"/>
                      <a:r>
                        <a:rPr lang="en-US" sz="1400" b="1" u="none" strike="noStrike">
                          <a:effectLst/>
                        </a:rPr>
                        <a:t>2013</a:t>
                      </a:r>
                      <a:endParaRPr lang="en-US" sz="1400" b="1"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6</a:t>
                      </a:r>
                      <a:endParaRPr lang="en-US" sz="14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2</a:t>
                      </a:r>
                      <a:endParaRPr lang="en-US" sz="14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0</a:t>
                      </a:r>
                      <a:endParaRPr lang="en-US" sz="14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a:effectLst/>
                        </a:rPr>
                        <a:t>1</a:t>
                      </a:r>
                      <a:endParaRPr lang="en-US" sz="1400" b="1"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a:effectLst/>
                        </a:rPr>
                        <a:t>2</a:t>
                      </a:r>
                      <a:endParaRPr lang="en-US" sz="1400" b="1"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4</a:t>
                      </a:r>
                      <a:endParaRPr lang="en-US" sz="1400" b="1"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xmlns="" val="10004"/>
                  </a:ext>
                </a:extLst>
              </a:tr>
              <a:tr h="370840">
                <a:tc>
                  <a:txBody>
                    <a:bodyPr/>
                    <a:lstStyle/>
                    <a:p>
                      <a:pPr algn="ctr" fontAlgn="b"/>
                      <a:r>
                        <a:rPr lang="en-US" sz="1400" b="1" u="none" strike="noStrike">
                          <a:effectLst/>
                        </a:rPr>
                        <a:t>2014</a:t>
                      </a:r>
                      <a:endParaRPr lang="en-US" sz="1400" b="1"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2</a:t>
                      </a:r>
                      <a:endParaRPr lang="en-US" sz="14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2</a:t>
                      </a:r>
                      <a:endParaRPr lang="en-US" sz="14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0</a:t>
                      </a:r>
                      <a:endParaRPr lang="en-US" sz="14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1</a:t>
                      </a:r>
                      <a:endParaRPr lang="en-US" sz="14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2</a:t>
                      </a:r>
                      <a:endParaRPr lang="en-US" sz="14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0</a:t>
                      </a:r>
                      <a:endParaRPr lang="en-US" sz="1400" b="1"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xmlns="" val="10005"/>
                  </a:ext>
                </a:extLst>
              </a:tr>
              <a:tr h="370840">
                <a:tc>
                  <a:txBody>
                    <a:bodyPr/>
                    <a:lstStyle/>
                    <a:p>
                      <a:pPr algn="ctr" fontAlgn="b"/>
                      <a:r>
                        <a:rPr lang="en-US" sz="1400" b="1" u="none" strike="noStrike">
                          <a:effectLst/>
                        </a:rPr>
                        <a:t>2015</a:t>
                      </a:r>
                      <a:endParaRPr lang="en-US" sz="1400" b="1"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5</a:t>
                      </a:r>
                      <a:endParaRPr lang="en-US" sz="14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a:effectLst/>
                        </a:rPr>
                        <a:t>4</a:t>
                      </a:r>
                      <a:endParaRPr lang="en-US" sz="1400" b="1"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0</a:t>
                      </a:r>
                      <a:endParaRPr lang="en-US" sz="14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4</a:t>
                      </a:r>
                      <a:endParaRPr lang="en-US" sz="14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4</a:t>
                      </a:r>
                      <a:endParaRPr lang="en-US" sz="14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1</a:t>
                      </a:r>
                      <a:endParaRPr lang="en-US" sz="1400" b="1"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xmlns="" val="10006"/>
                  </a:ext>
                </a:extLst>
              </a:tr>
              <a:tr h="370840">
                <a:tc>
                  <a:txBody>
                    <a:bodyPr/>
                    <a:lstStyle/>
                    <a:p>
                      <a:pPr algn="ctr" fontAlgn="b"/>
                      <a:r>
                        <a:rPr lang="en-US" sz="1400" b="1" u="none" strike="noStrike">
                          <a:effectLst/>
                        </a:rPr>
                        <a:t>2016</a:t>
                      </a:r>
                      <a:endParaRPr lang="en-US" sz="1400" b="1"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1</a:t>
                      </a:r>
                      <a:endParaRPr lang="en-US" sz="14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0</a:t>
                      </a:r>
                      <a:endParaRPr lang="en-US" sz="14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0</a:t>
                      </a:r>
                      <a:endParaRPr lang="en-US" sz="14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a:effectLst/>
                        </a:rPr>
                        <a:t>0</a:t>
                      </a:r>
                      <a:endParaRPr lang="en-US" sz="1400" b="1"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0</a:t>
                      </a:r>
                      <a:endParaRPr lang="en-US" sz="14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i="0" u="none" strike="noStrike">
                          <a:solidFill>
                            <a:srgbClr val="000000"/>
                          </a:solidFill>
                          <a:effectLst/>
                          <a:latin typeface="Calibri" panose="020F0502020204030204" pitchFamily="34" charset="0"/>
                        </a:rPr>
                        <a:t>1</a:t>
                      </a:r>
                      <a:endParaRPr lang="en-US" sz="1400" b="1"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xmlns="" val="10007"/>
                  </a:ext>
                </a:extLst>
              </a:tr>
              <a:tr h="370840">
                <a:tc>
                  <a:txBody>
                    <a:bodyPr/>
                    <a:lstStyle/>
                    <a:p>
                      <a:pPr algn="ctr" fontAlgn="b"/>
                      <a:r>
                        <a:rPr lang="en-US" sz="1400" b="1" u="none" strike="noStrike">
                          <a:effectLst/>
                        </a:rPr>
                        <a:t>2017</a:t>
                      </a:r>
                      <a:endParaRPr lang="en-US" sz="1400" b="1"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8</a:t>
                      </a:r>
                      <a:endParaRPr lang="en-US" sz="14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a:effectLst/>
                        </a:rPr>
                        <a:t>4</a:t>
                      </a:r>
                      <a:endParaRPr lang="en-US" sz="1400" b="1"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a:effectLst/>
                        </a:rPr>
                        <a:t>0</a:t>
                      </a:r>
                      <a:endParaRPr lang="en-US" sz="1400" b="1"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a:effectLst/>
                        </a:rPr>
                        <a:t>1</a:t>
                      </a:r>
                      <a:endParaRPr lang="en-US" sz="1400" b="1"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5</a:t>
                      </a:r>
                      <a:endParaRPr lang="en-US" sz="14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3</a:t>
                      </a:r>
                      <a:endParaRPr lang="en-US" sz="1400" b="1"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xmlns="" val="10008"/>
                  </a:ext>
                </a:extLst>
              </a:tr>
              <a:tr h="370840">
                <a:tc>
                  <a:txBody>
                    <a:bodyPr/>
                    <a:lstStyle/>
                    <a:p>
                      <a:pPr algn="ctr" fontAlgn="b"/>
                      <a:r>
                        <a:rPr lang="en-US" sz="1400" b="1" u="none" strike="noStrike">
                          <a:effectLst/>
                        </a:rPr>
                        <a:t>2018</a:t>
                      </a:r>
                      <a:endParaRPr lang="en-US" sz="1400" b="1"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3</a:t>
                      </a:r>
                      <a:endParaRPr lang="en-US" sz="14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2</a:t>
                      </a:r>
                      <a:endParaRPr lang="en-US" sz="14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2</a:t>
                      </a:r>
                      <a:endParaRPr lang="en-US" sz="14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a:effectLst/>
                        </a:rPr>
                        <a:t>1</a:t>
                      </a:r>
                      <a:endParaRPr lang="en-US" sz="1400" b="1"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3</a:t>
                      </a:r>
                      <a:endParaRPr lang="en-US" sz="14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u="none" strike="noStrike" dirty="0">
                          <a:effectLst/>
                        </a:rPr>
                        <a:t>0</a:t>
                      </a:r>
                      <a:endParaRPr lang="en-US" sz="1400" b="1"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xmlns="" val="10009"/>
                  </a:ext>
                </a:extLst>
              </a:tr>
              <a:tr h="370840">
                <a:tc>
                  <a:txBody>
                    <a:bodyPr/>
                    <a:lstStyle/>
                    <a:p>
                      <a:pPr algn="ctr" fontAlgn="b"/>
                      <a:r>
                        <a:rPr lang="en-US" sz="1400" b="1" i="0" u="none" strike="noStrike" dirty="0">
                          <a:solidFill>
                            <a:srgbClr val="000000"/>
                          </a:solidFill>
                          <a:effectLst/>
                          <a:latin typeface="Calibri" panose="020F0502020204030204" pitchFamily="34" charset="0"/>
                        </a:rPr>
                        <a:t>2019</a:t>
                      </a:r>
                    </a:p>
                  </a:txBody>
                  <a:tcPr marL="7620" marR="7620" marT="7620" marB="0" anchor="b"/>
                </a:tc>
                <a:tc>
                  <a:txBody>
                    <a:bodyPr/>
                    <a:lstStyle/>
                    <a:p>
                      <a:pPr algn="ctr" fontAlgn="b"/>
                      <a:r>
                        <a:rPr lang="en-US" sz="1400" b="1" i="0" u="none" strike="noStrike" dirty="0">
                          <a:solidFill>
                            <a:srgbClr val="000000"/>
                          </a:solidFill>
                          <a:effectLst/>
                          <a:latin typeface="Calibri" panose="020F0502020204030204" pitchFamily="34" charset="0"/>
                        </a:rPr>
                        <a:t>9</a:t>
                      </a:r>
                    </a:p>
                  </a:txBody>
                  <a:tcPr marL="7620" marR="7620" marT="7620" marB="0" anchor="b"/>
                </a:tc>
                <a:tc>
                  <a:txBody>
                    <a:bodyPr/>
                    <a:lstStyle/>
                    <a:p>
                      <a:pPr algn="ctr" fontAlgn="b"/>
                      <a:r>
                        <a:rPr lang="en-US" sz="1400" b="1" i="0" u="none" strike="noStrike" dirty="0">
                          <a:solidFill>
                            <a:srgbClr val="000000"/>
                          </a:solidFill>
                          <a:effectLst/>
                          <a:latin typeface="Calibri" panose="020F0502020204030204" pitchFamily="34" charset="0"/>
                        </a:rPr>
                        <a:t>1</a:t>
                      </a:r>
                    </a:p>
                  </a:txBody>
                  <a:tcPr marL="7620" marR="7620" marT="7620" marB="0" anchor="b"/>
                </a:tc>
                <a:tc>
                  <a:txBody>
                    <a:bodyPr/>
                    <a:lstStyle/>
                    <a:p>
                      <a:pPr algn="ctr" fontAlgn="b"/>
                      <a:r>
                        <a:rPr lang="en-US" sz="1400" b="1" i="0" u="none" strike="noStrike" dirty="0">
                          <a:solidFill>
                            <a:srgbClr val="000000"/>
                          </a:solidFill>
                          <a:effectLst/>
                          <a:latin typeface="Calibri" panose="020F0502020204030204" pitchFamily="34" charset="0"/>
                        </a:rPr>
                        <a:t>6</a:t>
                      </a:r>
                    </a:p>
                  </a:txBody>
                  <a:tcPr marL="7620" marR="7620" marT="7620" marB="0" anchor="b"/>
                </a:tc>
                <a:tc>
                  <a:txBody>
                    <a:bodyPr/>
                    <a:lstStyle/>
                    <a:p>
                      <a:pPr algn="ctr" fontAlgn="b"/>
                      <a:r>
                        <a:rPr lang="en-US" sz="1400" b="1" i="0" u="none" strike="noStrike" dirty="0">
                          <a:solidFill>
                            <a:srgbClr val="000000"/>
                          </a:solidFill>
                          <a:effectLst/>
                          <a:latin typeface="Calibri" panose="020F0502020204030204" pitchFamily="34" charset="0"/>
                        </a:rPr>
                        <a:t>1</a:t>
                      </a:r>
                    </a:p>
                  </a:txBody>
                  <a:tcPr marL="7620" marR="7620" marT="7620" marB="0" anchor="b"/>
                </a:tc>
                <a:tc>
                  <a:txBody>
                    <a:bodyPr/>
                    <a:lstStyle/>
                    <a:p>
                      <a:pPr algn="ctr" fontAlgn="b"/>
                      <a:r>
                        <a:rPr lang="en-US" sz="1400" b="1" i="0" u="none" strike="noStrike" dirty="0">
                          <a:solidFill>
                            <a:srgbClr val="000000"/>
                          </a:solidFill>
                          <a:effectLst/>
                          <a:latin typeface="Calibri" panose="020F0502020204030204" pitchFamily="34" charset="0"/>
                        </a:rPr>
                        <a:t>7</a:t>
                      </a:r>
                    </a:p>
                  </a:txBody>
                  <a:tcPr marL="7620" marR="7620" marT="7620" marB="0" anchor="b"/>
                </a:tc>
                <a:tc>
                  <a:txBody>
                    <a:bodyPr/>
                    <a:lstStyle/>
                    <a:p>
                      <a:pPr algn="ctr" fontAlgn="b"/>
                      <a:r>
                        <a:rPr lang="en-US" sz="1400" b="1" i="0" u="none" strike="noStrike" dirty="0">
                          <a:solidFill>
                            <a:srgbClr val="000000"/>
                          </a:solidFill>
                          <a:effectLst/>
                          <a:latin typeface="Calibri" panose="020F0502020204030204" pitchFamily="34" charset="0"/>
                        </a:rPr>
                        <a:t>2</a:t>
                      </a:r>
                    </a:p>
                  </a:txBody>
                  <a:tcPr marL="7620" marR="7620" marT="7620" marB="0" anchor="b"/>
                </a:tc>
                <a:extLst>
                  <a:ext uri="{0D108BD9-81ED-4DB2-BD59-A6C34878D82A}">
                    <a16:rowId xmlns:a16="http://schemas.microsoft.com/office/drawing/2014/main" xmlns="" val="10010"/>
                  </a:ext>
                </a:extLst>
              </a:tr>
              <a:tr h="370840">
                <a:tc>
                  <a:txBody>
                    <a:bodyPr/>
                    <a:lstStyle/>
                    <a:p>
                      <a:pPr algn="ctr" fontAlgn="b"/>
                      <a:r>
                        <a:rPr lang="en-US" sz="1400" b="1" i="0" u="none" strike="noStrike" dirty="0">
                          <a:solidFill>
                            <a:srgbClr val="000000"/>
                          </a:solidFill>
                          <a:effectLst/>
                          <a:latin typeface="Calibri" panose="020F0502020204030204" pitchFamily="34" charset="0"/>
                        </a:rPr>
                        <a:t>Total</a:t>
                      </a:r>
                    </a:p>
                  </a:txBody>
                  <a:tcPr marL="7620" marR="7620" marT="7620" marB="0" anchor="b"/>
                </a:tc>
                <a:tc>
                  <a:txBody>
                    <a:bodyPr/>
                    <a:lstStyle/>
                    <a:p>
                      <a:pPr algn="ctr" fontAlgn="b"/>
                      <a:r>
                        <a:rPr lang="en-US" sz="1400" b="1" i="0" u="none" strike="noStrike" dirty="0">
                          <a:solidFill>
                            <a:srgbClr val="000000"/>
                          </a:solidFill>
                          <a:effectLst/>
                          <a:latin typeface="Calibri" panose="020F0502020204030204" pitchFamily="34" charset="0"/>
                        </a:rPr>
                        <a:t>47</a:t>
                      </a:r>
                    </a:p>
                  </a:txBody>
                  <a:tcPr marL="7620" marR="7620" marT="7620" marB="0" anchor="b"/>
                </a:tc>
                <a:tc>
                  <a:txBody>
                    <a:bodyPr/>
                    <a:lstStyle/>
                    <a:p>
                      <a:pPr algn="ctr" fontAlgn="b"/>
                      <a:r>
                        <a:rPr lang="en-US" sz="1400" b="1" i="0" u="none" strike="noStrike" dirty="0">
                          <a:solidFill>
                            <a:srgbClr val="000000"/>
                          </a:solidFill>
                          <a:effectLst/>
                          <a:latin typeface="Calibri" panose="020F0502020204030204" pitchFamily="34" charset="0"/>
                        </a:rPr>
                        <a:t>18</a:t>
                      </a:r>
                    </a:p>
                  </a:txBody>
                  <a:tcPr marL="7620" marR="7620" marT="7620" marB="0" anchor="b"/>
                </a:tc>
                <a:tc>
                  <a:txBody>
                    <a:bodyPr/>
                    <a:lstStyle/>
                    <a:p>
                      <a:pPr algn="ctr" fontAlgn="b"/>
                      <a:r>
                        <a:rPr lang="en-US" sz="1400" b="1" i="0" u="none" strike="noStrike" dirty="0">
                          <a:solidFill>
                            <a:srgbClr val="000000"/>
                          </a:solidFill>
                          <a:effectLst/>
                          <a:latin typeface="Calibri" panose="020F0502020204030204" pitchFamily="34" charset="0"/>
                        </a:rPr>
                        <a:t>11</a:t>
                      </a:r>
                    </a:p>
                  </a:txBody>
                  <a:tcPr marL="7620" marR="7620" marT="7620" marB="0" anchor="b"/>
                </a:tc>
                <a:tc>
                  <a:txBody>
                    <a:bodyPr/>
                    <a:lstStyle/>
                    <a:p>
                      <a:pPr algn="ctr" fontAlgn="b"/>
                      <a:r>
                        <a:rPr lang="en-US" sz="1400" b="1" i="0" u="none" strike="noStrike" dirty="0">
                          <a:solidFill>
                            <a:srgbClr val="000000"/>
                          </a:solidFill>
                          <a:effectLst/>
                          <a:latin typeface="Calibri" panose="020F0502020204030204" pitchFamily="34" charset="0"/>
                        </a:rPr>
                        <a:t>12</a:t>
                      </a:r>
                    </a:p>
                  </a:txBody>
                  <a:tcPr marL="7620" marR="7620" marT="7620" marB="0" anchor="b"/>
                </a:tc>
                <a:tc>
                  <a:txBody>
                    <a:bodyPr/>
                    <a:lstStyle/>
                    <a:p>
                      <a:pPr algn="ctr" fontAlgn="b"/>
                      <a:r>
                        <a:rPr lang="en-US" sz="1400" b="1" i="0" u="none" strike="noStrike" dirty="0">
                          <a:solidFill>
                            <a:srgbClr val="000000"/>
                          </a:solidFill>
                          <a:effectLst/>
                          <a:latin typeface="Calibri" panose="020F0502020204030204" pitchFamily="34" charset="0"/>
                        </a:rPr>
                        <a:t>31</a:t>
                      </a:r>
                    </a:p>
                  </a:txBody>
                  <a:tcPr marL="7620" marR="7620" marT="7620" marB="0" anchor="b"/>
                </a:tc>
                <a:tc>
                  <a:txBody>
                    <a:bodyPr/>
                    <a:lstStyle/>
                    <a:p>
                      <a:pPr algn="ctr" fontAlgn="b"/>
                      <a:r>
                        <a:rPr lang="en-US" sz="1400" b="1" i="0" u="none" strike="noStrike" dirty="0">
                          <a:solidFill>
                            <a:srgbClr val="000000"/>
                          </a:solidFill>
                          <a:effectLst/>
                          <a:latin typeface="Calibri" panose="020F0502020204030204" pitchFamily="34" charset="0"/>
                        </a:rPr>
                        <a:t>15</a:t>
                      </a:r>
                    </a:p>
                  </a:txBody>
                  <a:tcPr marL="7620" marR="7620" marT="7620" marB="0" anchor="b"/>
                </a:tc>
                <a:extLst>
                  <a:ext uri="{0D108BD9-81ED-4DB2-BD59-A6C34878D82A}">
                    <a16:rowId xmlns:a16="http://schemas.microsoft.com/office/drawing/2014/main" xmlns="" val="10011"/>
                  </a:ext>
                </a:extLst>
              </a:tr>
              <a:tr h="370840">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b="1" i="0" u="none" strike="noStrike" dirty="0">
                          <a:solidFill>
                            <a:srgbClr val="000000"/>
                          </a:solidFill>
                          <a:effectLst/>
                          <a:latin typeface="Calibri" panose="020F0502020204030204" pitchFamily="34" charset="0"/>
                        </a:rPr>
                        <a:t>Average: 2010-20</a:t>
                      </a:r>
                    </a:p>
                  </a:txBody>
                  <a:tcPr/>
                </a:tc>
                <a:tc>
                  <a:txBody>
                    <a:bodyPr/>
                    <a:lstStyle/>
                    <a:p>
                      <a:pPr algn="ctr"/>
                      <a:r>
                        <a:rPr lang="en-US" sz="1400" b="1" dirty="0" smtClean="0"/>
                        <a:t>4.7</a:t>
                      </a:r>
                      <a:endParaRPr lang="en-US" sz="1400" b="1" dirty="0"/>
                    </a:p>
                  </a:txBody>
                  <a:tcPr/>
                </a:tc>
                <a:tc>
                  <a:txBody>
                    <a:bodyPr/>
                    <a:lstStyle/>
                    <a:p>
                      <a:pPr algn="ctr"/>
                      <a:r>
                        <a:rPr lang="en-US" sz="1400" b="1" dirty="0"/>
                        <a:t>1.8</a:t>
                      </a:r>
                    </a:p>
                  </a:txBody>
                  <a:tcPr/>
                </a:tc>
                <a:tc>
                  <a:txBody>
                    <a:bodyPr/>
                    <a:lstStyle/>
                    <a:p>
                      <a:pPr algn="ctr"/>
                      <a:r>
                        <a:rPr lang="en-US" sz="1400" b="1" dirty="0" smtClean="0"/>
                        <a:t>1.1</a:t>
                      </a:r>
                      <a:endParaRPr lang="en-US" sz="1400" b="1" dirty="0"/>
                    </a:p>
                  </a:txBody>
                  <a:tcPr/>
                </a:tc>
                <a:tc>
                  <a:txBody>
                    <a:bodyPr/>
                    <a:lstStyle/>
                    <a:p>
                      <a:pPr algn="ctr"/>
                      <a:r>
                        <a:rPr lang="en-US" sz="1400" b="1" dirty="0" smtClean="0"/>
                        <a:t>1.2</a:t>
                      </a:r>
                      <a:endParaRPr lang="en-US" sz="1400" b="1" dirty="0"/>
                    </a:p>
                  </a:txBody>
                  <a:tcPr/>
                </a:tc>
                <a:tc>
                  <a:txBody>
                    <a:bodyPr/>
                    <a:lstStyle/>
                    <a:p>
                      <a:pPr algn="ctr"/>
                      <a:r>
                        <a:rPr lang="en-US" sz="1400" b="1" dirty="0" smtClean="0"/>
                        <a:t>3.1</a:t>
                      </a:r>
                      <a:endParaRPr lang="en-US" sz="1400" b="1" dirty="0"/>
                    </a:p>
                  </a:txBody>
                  <a:tcPr/>
                </a:tc>
                <a:tc>
                  <a:txBody>
                    <a:bodyPr/>
                    <a:lstStyle/>
                    <a:p>
                      <a:pPr algn="ctr"/>
                      <a:r>
                        <a:rPr lang="en-US" sz="1400" b="1" dirty="0" smtClean="0"/>
                        <a:t>1.5</a:t>
                      </a:r>
                      <a:endParaRPr lang="en-US" sz="1400" b="1" dirty="0"/>
                    </a:p>
                  </a:txBody>
                  <a:tcPr/>
                </a:tc>
                <a:extLst>
                  <a:ext uri="{0D108BD9-81ED-4DB2-BD59-A6C34878D82A}">
                    <a16:rowId xmlns:a16="http://schemas.microsoft.com/office/drawing/2014/main" xmlns="" val="10012"/>
                  </a:ext>
                </a:extLst>
              </a:tr>
              <a:tr h="370840">
                <a:tc>
                  <a:txBody>
                    <a:bodyPr/>
                    <a:lstStyle/>
                    <a:p>
                      <a:pPr algn="ctr" fontAlgn="b"/>
                      <a:r>
                        <a:rPr lang="en-US" sz="1600" b="1" i="0" u="none" strike="noStrike" dirty="0">
                          <a:solidFill>
                            <a:srgbClr val="000000"/>
                          </a:solidFill>
                          <a:effectLst/>
                          <a:latin typeface="Calibri" panose="020F0502020204030204" pitchFamily="34" charset="0"/>
                        </a:rPr>
                        <a:t>2020</a:t>
                      </a:r>
                    </a:p>
                  </a:txBody>
                  <a:tcPr marL="7620" marR="7620" marT="7620" marB="0" anchor="b"/>
                </a:tc>
                <a:tc>
                  <a:txBody>
                    <a:bodyPr/>
                    <a:lstStyle/>
                    <a:p>
                      <a:pPr algn="ctr" fontAlgn="b"/>
                      <a:r>
                        <a:rPr lang="en-US" sz="1600" b="1" i="0" u="none" strike="noStrike" dirty="0">
                          <a:solidFill>
                            <a:srgbClr val="000000"/>
                          </a:solidFill>
                          <a:effectLst/>
                          <a:latin typeface="Calibri" panose="020F0502020204030204" pitchFamily="34" charset="0"/>
                        </a:rPr>
                        <a:t>9</a:t>
                      </a:r>
                    </a:p>
                  </a:txBody>
                  <a:tcPr marL="7620" marR="7620" marT="7620" marB="0" anchor="b"/>
                </a:tc>
                <a:tc>
                  <a:txBody>
                    <a:bodyPr/>
                    <a:lstStyle/>
                    <a:p>
                      <a:pPr algn="ctr" fontAlgn="b"/>
                      <a:r>
                        <a:rPr lang="en-US" sz="1600" b="1" i="0" u="none" strike="noStrike" dirty="0">
                          <a:solidFill>
                            <a:srgbClr val="000000"/>
                          </a:solidFill>
                          <a:effectLst/>
                          <a:latin typeface="Calibri" panose="020F0502020204030204" pitchFamily="34" charset="0"/>
                        </a:rPr>
                        <a:t>1</a:t>
                      </a:r>
                    </a:p>
                  </a:txBody>
                  <a:tcPr marL="7620" marR="7620" marT="7620" marB="0" anchor="b"/>
                </a:tc>
                <a:tc>
                  <a:txBody>
                    <a:bodyPr/>
                    <a:lstStyle/>
                    <a:p>
                      <a:pPr algn="ctr" fontAlgn="b"/>
                      <a:r>
                        <a:rPr lang="en-US" sz="1600" b="1" i="0" u="none" strike="noStrike" dirty="0">
                          <a:solidFill>
                            <a:srgbClr val="000000"/>
                          </a:solidFill>
                          <a:effectLst/>
                          <a:latin typeface="Calibri" panose="020F0502020204030204" pitchFamily="34" charset="0"/>
                        </a:rPr>
                        <a:t>6</a:t>
                      </a:r>
                    </a:p>
                  </a:txBody>
                  <a:tcPr marL="7620" marR="7620" marT="7620" marB="0" anchor="b"/>
                </a:tc>
                <a:tc>
                  <a:txBody>
                    <a:bodyPr/>
                    <a:lstStyle/>
                    <a:p>
                      <a:pPr algn="ctr" fontAlgn="b"/>
                      <a:r>
                        <a:rPr lang="en-US" sz="1600" b="1" i="0" u="none" strike="noStrike" dirty="0">
                          <a:solidFill>
                            <a:srgbClr val="000000"/>
                          </a:solidFill>
                          <a:effectLst/>
                          <a:latin typeface="Calibri" panose="020F0502020204030204" pitchFamily="34" charset="0"/>
                        </a:rPr>
                        <a:t>1</a:t>
                      </a:r>
                    </a:p>
                  </a:txBody>
                  <a:tcPr marL="7620" marR="7620" marT="7620" marB="0" anchor="b"/>
                </a:tc>
                <a:tc>
                  <a:txBody>
                    <a:bodyPr/>
                    <a:lstStyle/>
                    <a:p>
                      <a:pPr algn="ctr" fontAlgn="b"/>
                      <a:r>
                        <a:rPr lang="en-US" sz="1600" b="1" i="0" u="none" strike="noStrike" dirty="0">
                          <a:solidFill>
                            <a:srgbClr val="000000"/>
                          </a:solidFill>
                          <a:effectLst/>
                          <a:latin typeface="Calibri" panose="020F0502020204030204" pitchFamily="34" charset="0"/>
                        </a:rPr>
                        <a:t>6</a:t>
                      </a:r>
                    </a:p>
                  </a:txBody>
                  <a:tcPr marL="7620" marR="7620" marT="7620" marB="0" anchor="b"/>
                </a:tc>
                <a:tc>
                  <a:txBody>
                    <a:bodyPr/>
                    <a:lstStyle/>
                    <a:p>
                      <a:pPr algn="ctr" fontAlgn="b"/>
                      <a:r>
                        <a:rPr lang="en-US" sz="1600" b="1" i="0" u="none" strike="noStrike" dirty="0">
                          <a:solidFill>
                            <a:srgbClr val="000000"/>
                          </a:solidFill>
                          <a:effectLst/>
                          <a:latin typeface="Calibri" panose="020F0502020204030204" pitchFamily="34" charset="0"/>
                        </a:rPr>
                        <a:t>3</a:t>
                      </a:r>
                    </a:p>
                  </a:txBody>
                  <a:tcPr marL="7620" marR="7620" marT="7620" marB="0" anchor="b"/>
                </a:tc>
                <a:extLst>
                  <a:ext uri="{0D108BD9-81ED-4DB2-BD59-A6C34878D82A}">
                    <a16:rowId xmlns:a16="http://schemas.microsoft.com/office/drawing/2014/main" xmlns="" val="10013"/>
                  </a:ext>
                </a:extLst>
              </a:tr>
            </a:tbl>
          </a:graphicData>
        </a:graphic>
      </p:graphicFrame>
      <p:sp>
        <p:nvSpPr>
          <p:cNvPr id="4" name="Title 1"/>
          <p:cNvSpPr>
            <a:spLocks noGrp="1"/>
          </p:cNvSpPr>
          <p:nvPr>
            <p:ph type="title"/>
          </p:nvPr>
        </p:nvSpPr>
        <p:spPr>
          <a:xfrm>
            <a:off x="1717828" y="216744"/>
            <a:ext cx="9404723" cy="854972"/>
          </a:xfrm>
        </p:spPr>
        <p:txBody>
          <a:bodyPr/>
          <a:lstStyle/>
          <a:p>
            <a:r>
              <a:rPr lang="en-US" b="1" dirty="0"/>
              <a:t>Overdose Deaths by Year</a:t>
            </a:r>
          </a:p>
        </p:txBody>
      </p:sp>
      <p:cxnSp>
        <p:nvCxnSpPr>
          <p:cNvPr id="9" name="Straight Connector 8"/>
          <p:cNvCxnSpPr/>
          <p:nvPr/>
        </p:nvCxnSpPr>
        <p:spPr>
          <a:xfrm>
            <a:off x="798509" y="5496232"/>
            <a:ext cx="10400432" cy="19665"/>
          </a:xfrm>
          <a:prstGeom prst="line">
            <a:avLst/>
          </a:prstGeom>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70668859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972" y="1769382"/>
            <a:ext cx="3439885" cy="1325563"/>
          </a:xfrm>
        </p:spPr>
        <p:txBody>
          <a:bodyPr>
            <a:normAutofit fontScale="90000"/>
          </a:bodyPr>
          <a:lstStyle/>
          <a:p>
            <a:pPr algn="ctr"/>
            <a:r>
              <a:rPr lang="en-US" sz="3600" b="1" dirty="0"/>
              <a:t>Unintentional Drug Intoxication Deaths</a:t>
            </a:r>
            <a:r>
              <a:rPr lang="en-US" sz="3600" dirty="0"/>
              <a:t/>
            </a:r>
            <a:br>
              <a:rPr lang="en-US" sz="3600" dirty="0"/>
            </a:br>
            <a:r>
              <a:rPr lang="en-US" sz="3600" b="1" dirty="0"/>
              <a:t>2020 – April, 2021</a:t>
            </a:r>
          </a:p>
        </p:txBody>
      </p:sp>
      <p:pic>
        <p:nvPicPr>
          <p:cNvPr id="10" name="Content Placeholder 9"/>
          <p:cNvPicPr>
            <a:picLocks noGrp="1" noChangeAspect="1"/>
          </p:cNvPicPr>
          <p:nvPr>
            <p:ph idx="1"/>
          </p:nvPr>
        </p:nvPicPr>
        <p:blipFill>
          <a:blip r:embed="rId3"/>
          <a:stretch>
            <a:fillRect/>
          </a:stretch>
        </p:blipFill>
        <p:spPr>
          <a:xfrm>
            <a:off x="3429000" y="-25470"/>
            <a:ext cx="6835164" cy="6536571"/>
          </a:xfrm>
          <a:prstGeom prst="rect">
            <a:avLst/>
          </a:prstGeom>
        </p:spPr>
      </p:pic>
      <p:sp>
        <p:nvSpPr>
          <p:cNvPr id="3" name="Right Arrow 2"/>
          <p:cNvSpPr/>
          <p:nvPr/>
        </p:nvSpPr>
        <p:spPr>
          <a:xfrm flipH="1" flipV="1">
            <a:off x="10264164" y="3066942"/>
            <a:ext cx="806607" cy="35174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1147929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0" y="365125"/>
            <a:ext cx="6096000" cy="1325563"/>
          </a:xfrm>
        </p:spPr>
        <p:txBody>
          <a:bodyPr>
            <a:noAutofit/>
          </a:bodyPr>
          <a:lstStyle/>
          <a:p>
            <a:r>
              <a:rPr lang="en-US" sz="5400" b="1" dirty="0">
                <a:solidFill>
                  <a:schemeClr val="accent1">
                    <a:lumMod val="75000"/>
                  </a:schemeClr>
                </a:solidFill>
                <a:effectLst>
                  <a:outerShdw blurRad="38100" dist="38100" dir="2700000" algn="tl">
                    <a:srgbClr val="000000">
                      <a:alpha val="43137"/>
                    </a:srgbClr>
                  </a:outerShdw>
                </a:effectLst>
              </a:rPr>
              <a:t>Healthy Communities</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261599352"/>
              </p:ext>
            </p:extLst>
          </p:nvPr>
        </p:nvGraphicFramePr>
        <p:xfrm>
          <a:off x="1347787" y="1674496"/>
          <a:ext cx="9496425" cy="4076696"/>
        </p:xfrm>
        <a:graphic>
          <a:graphicData uri="http://schemas.openxmlformats.org/drawingml/2006/table">
            <a:tbl>
              <a:tblPr firstRow="1" bandCol="1">
                <a:tableStyleId>{793D81CF-94F2-401A-BA57-92F5A7B2D0C5}</a:tableStyleId>
              </a:tblPr>
              <a:tblGrid>
                <a:gridCol w="1143088">
                  <a:extLst>
                    <a:ext uri="{9D8B030D-6E8A-4147-A177-3AD203B41FA5}">
                      <a16:colId xmlns:a16="http://schemas.microsoft.com/office/drawing/2014/main" xmlns="" val="20000"/>
                    </a:ext>
                  </a:extLst>
                </a:gridCol>
                <a:gridCol w="4044774">
                  <a:extLst>
                    <a:ext uri="{9D8B030D-6E8A-4147-A177-3AD203B41FA5}">
                      <a16:colId xmlns:a16="http://schemas.microsoft.com/office/drawing/2014/main" xmlns="" val="20001"/>
                    </a:ext>
                  </a:extLst>
                </a:gridCol>
                <a:gridCol w="4308563">
                  <a:extLst>
                    <a:ext uri="{9D8B030D-6E8A-4147-A177-3AD203B41FA5}">
                      <a16:colId xmlns:a16="http://schemas.microsoft.com/office/drawing/2014/main" xmlns="" val="20002"/>
                    </a:ext>
                  </a:extLst>
                </a:gridCol>
              </a:tblGrid>
              <a:tr h="1128371">
                <a:tc>
                  <a:txBody>
                    <a:bodyPr/>
                    <a:lstStyle/>
                    <a:p>
                      <a:endParaRPr lang="en-US" dirty="0"/>
                    </a:p>
                  </a:txBody>
                  <a:tcPr>
                    <a:lnR w="12700" cap="flat" cmpd="sng" algn="ctr">
                      <a:solidFill>
                        <a:schemeClr val="tx1"/>
                      </a:solidFill>
                      <a:prstDash val="solid"/>
                      <a:round/>
                      <a:headEnd type="none" w="med" len="med"/>
                      <a:tailEnd type="none" w="med" len="med"/>
                    </a:lnR>
                    <a:solidFill>
                      <a:schemeClr val="accent1"/>
                    </a:solidFill>
                  </a:tcPr>
                </a:tc>
                <a:tc>
                  <a:txBody>
                    <a:bodyPr/>
                    <a:lstStyle/>
                    <a:p>
                      <a:pPr algn="ctr"/>
                      <a:r>
                        <a:rPr lang="en-US" sz="2800" dirty="0"/>
                        <a:t>Meets or Exceeds</a:t>
                      </a:r>
                      <a:r>
                        <a:rPr lang="en-US" sz="2800" baseline="0" dirty="0"/>
                        <a:t> </a:t>
                      </a:r>
                      <a:br>
                        <a:rPr lang="en-US" sz="2800" baseline="0" dirty="0"/>
                      </a:br>
                      <a:r>
                        <a:rPr lang="en-US" sz="2800" baseline="0" dirty="0"/>
                        <a:t>State Goal</a:t>
                      </a:r>
                      <a:endParaRPr 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accent1"/>
                    </a:solidFill>
                  </a:tcPr>
                </a:tc>
                <a:tc>
                  <a:txBody>
                    <a:bodyPr/>
                    <a:lstStyle/>
                    <a:p>
                      <a:pPr algn="ctr"/>
                      <a:r>
                        <a:rPr lang="en-US" sz="2800" dirty="0"/>
                        <a:t>Needs Improvement</a:t>
                      </a:r>
                    </a:p>
                  </a:txBody>
                  <a:tcPr anchor="ctr">
                    <a:lnL w="12700" cap="flat" cmpd="sng" algn="ctr">
                      <a:solidFill>
                        <a:schemeClr val="tx1"/>
                      </a:solidFill>
                      <a:prstDash val="solid"/>
                      <a:round/>
                      <a:headEnd type="none" w="med" len="med"/>
                      <a:tailEnd type="none" w="med" len="med"/>
                    </a:lnL>
                    <a:solidFill>
                      <a:schemeClr val="accent1"/>
                    </a:solidFill>
                  </a:tcPr>
                </a:tc>
                <a:extLst>
                  <a:ext uri="{0D108BD9-81ED-4DB2-BD59-A6C34878D82A}">
                    <a16:rowId xmlns:a16="http://schemas.microsoft.com/office/drawing/2014/main" xmlns="" val="10000"/>
                  </a:ext>
                </a:extLst>
              </a:tr>
              <a:tr h="982775">
                <a:tc rowSpan="3">
                  <a:txBody>
                    <a:bodyPr/>
                    <a:lstStyle/>
                    <a:p>
                      <a:pPr algn="ctr"/>
                      <a:r>
                        <a:rPr lang="en-US" sz="2800" dirty="0"/>
                        <a:t>4 Measures</a:t>
                      </a:r>
                      <a:endParaRPr lang="en-US" sz="2800" dirty="0">
                        <a:solidFill>
                          <a:schemeClr val="tx1"/>
                        </a:solidFill>
                      </a:endParaRPr>
                    </a:p>
                  </a:txBody>
                  <a:tcPr vert="vert270"/>
                </a:tc>
                <a:tc>
                  <a:txBody>
                    <a:bodyPr/>
                    <a:lstStyle/>
                    <a:p>
                      <a:r>
                        <a:rPr lang="en-US" sz="2400" dirty="0"/>
                        <a:t>Pedestrian Injury Rate On</a:t>
                      </a:r>
                      <a:r>
                        <a:rPr lang="en-US" sz="2400" baseline="0" dirty="0"/>
                        <a:t> Public Roads</a:t>
                      </a:r>
                      <a:endParaRPr lang="en-US" sz="2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t>Children</a:t>
                      </a:r>
                      <a:r>
                        <a:rPr lang="en-US" sz="2400" baseline="0" dirty="0"/>
                        <a:t> Maltreatment Rate ✔️</a:t>
                      </a:r>
                      <a:endParaRPr lang="en-US" sz="2400" dirty="0"/>
                    </a:p>
                  </a:txBody>
                  <a:tcPr/>
                </a:tc>
                <a:extLst>
                  <a:ext uri="{0D108BD9-81ED-4DB2-BD59-A6C34878D82A}">
                    <a16:rowId xmlns:a16="http://schemas.microsoft.com/office/drawing/2014/main" xmlns="" val="10001"/>
                  </a:ext>
                </a:extLst>
              </a:tr>
              <a:tr h="982775">
                <a:tc vMerge="1">
                  <a:txBody>
                    <a:bodyPr/>
                    <a:lstStyle/>
                    <a:p>
                      <a:endParaRPr lang="en-US"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2400" dirty="0"/>
                        <a:t>Affordable</a:t>
                      </a:r>
                      <a:r>
                        <a:rPr lang="en-US" sz="2400" baseline="0" dirty="0"/>
                        <a:t> Housing ✔️</a:t>
                      </a:r>
                      <a:endParaRPr lang="en-US" sz="2400" dirty="0"/>
                    </a:p>
                    <a:p>
                      <a:endParaRPr lang="en-US" sz="2400" dirty="0"/>
                    </a:p>
                  </a:txBody>
                  <a:tcPr/>
                </a:tc>
                <a:tc>
                  <a:txBody>
                    <a:bodyPr/>
                    <a:lstStyle/>
                    <a:p>
                      <a:endParaRPr lang="en-US" sz="2400" dirty="0"/>
                    </a:p>
                  </a:txBody>
                  <a:tcPr/>
                </a:tc>
                <a:extLst>
                  <a:ext uri="{0D108BD9-81ED-4DB2-BD59-A6C34878D82A}">
                    <a16:rowId xmlns:a16="http://schemas.microsoft.com/office/drawing/2014/main" xmlns="" val="10002"/>
                  </a:ext>
                </a:extLst>
              </a:tr>
              <a:tr h="982775">
                <a:tc vMerge="1">
                  <a:txBody>
                    <a:bodyPr/>
                    <a:lstStyle/>
                    <a:p>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t>Domestic</a:t>
                      </a:r>
                      <a:r>
                        <a:rPr lang="en-US" sz="2400" baseline="0" dirty="0"/>
                        <a:t> Violence ✔️</a:t>
                      </a:r>
                      <a:endParaRPr lang="en-US" sz="2400" dirty="0"/>
                    </a:p>
                    <a:p>
                      <a:endParaRPr lang="en-US" sz="2400" dirty="0"/>
                    </a:p>
                  </a:txBody>
                  <a:tcPr/>
                </a:tc>
                <a:tc>
                  <a:txBody>
                    <a:bodyPr/>
                    <a:lstStyle/>
                    <a:p>
                      <a:endParaRPr lang="en-US" sz="2400" dirty="0"/>
                    </a:p>
                  </a:txBody>
                  <a:tcPr/>
                </a:tc>
                <a:extLst>
                  <a:ext uri="{0D108BD9-81ED-4DB2-BD59-A6C34878D82A}">
                    <a16:rowId xmlns:a16="http://schemas.microsoft.com/office/drawing/2014/main" xmlns="" val="10003"/>
                  </a:ext>
                </a:extLst>
              </a:tr>
            </a:tbl>
          </a:graphicData>
        </a:graphic>
      </p:graphicFrame>
    </p:spTree>
    <p:extLst>
      <p:ext uri="{BB962C8B-B14F-4D97-AF65-F5344CB8AC3E}">
        <p14:creationId xmlns:p14="http://schemas.microsoft.com/office/powerpoint/2010/main" val="268959908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4144618" y="449804"/>
            <a:ext cx="7948770" cy="6027196"/>
          </a:xfrm>
          <a:prstGeom prst="rect">
            <a:avLst/>
          </a:prstGeom>
        </p:spPr>
      </p:pic>
      <p:sp>
        <p:nvSpPr>
          <p:cNvPr id="3" name="TextBox 2"/>
          <p:cNvSpPr txBox="1"/>
          <p:nvPr/>
        </p:nvSpPr>
        <p:spPr>
          <a:xfrm>
            <a:off x="214681" y="550327"/>
            <a:ext cx="3810195" cy="4247317"/>
          </a:xfrm>
          <a:prstGeom prst="rect">
            <a:avLst/>
          </a:prstGeom>
          <a:noFill/>
        </p:spPr>
        <p:txBody>
          <a:bodyPr wrap="square" rtlCol="0">
            <a:spAutoFit/>
          </a:bodyPr>
          <a:lstStyle/>
          <a:p>
            <a:pPr algn="ctr"/>
            <a:r>
              <a:rPr lang="en-US" sz="3600" b="1" dirty="0">
                <a:solidFill>
                  <a:schemeClr val="accent1">
                    <a:lumMod val="75000"/>
                  </a:schemeClr>
                </a:solidFill>
              </a:rPr>
              <a:t>CHILD </a:t>
            </a:r>
          </a:p>
          <a:p>
            <a:pPr algn="ctr"/>
            <a:r>
              <a:rPr lang="en-US" sz="3600" b="1" dirty="0">
                <a:solidFill>
                  <a:schemeClr val="accent1">
                    <a:lumMod val="75000"/>
                  </a:schemeClr>
                </a:solidFill>
              </a:rPr>
              <a:t>MALTREATMENT</a:t>
            </a:r>
          </a:p>
          <a:p>
            <a:pPr algn="ctr"/>
            <a:endParaRPr lang="en-US" b="1" dirty="0">
              <a:solidFill>
                <a:schemeClr val="accent1">
                  <a:lumMod val="75000"/>
                </a:schemeClr>
              </a:solidFill>
            </a:endParaRPr>
          </a:p>
          <a:p>
            <a:pPr algn="just"/>
            <a:r>
              <a:rPr lang="en-US" b="1" dirty="0"/>
              <a:t>This indicator shows the rate of children who are maltreated per 1,000 population under the age of 18. Child abuse or neglect can result in physical harm, developmental delays, behavioral problems, or death. </a:t>
            </a:r>
            <a:r>
              <a:rPr lang="en-US" b="1" u="sng" dirty="0"/>
              <a:t>Abused and neglected children are at greater risk than other children for delinquency and mistreatment of their own children</a:t>
            </a:r>
          </a:p>
        </p:txBody>
      </p:sp>
      <p:sp>
        <p:nvSpPr>
          <p:cNvPr id="4" name="TextBox 3"/>
          <p:cNvSpPr txBox="1"/>
          <p:nvPr/>
        </p:nvSpPr>
        <p:spPr>
          <a:xfrm>
            <a:off x="334423" y="6280030"/>
            <a:ext cx="802256" cy="261610"/>
          </a:xfrm>
          <a:prstGeom prst="rect">
            <a:avLst/>
          </a:prstGeom>
          <a:noFill/>
        </p:spPr>
        <p:txBody>
          <a:bodyPr wrap="square" rtlCol="0">
            <a:spAutoFit/>
          </a:bodyPr>
          <a:lstStyle/>
          <a:p>
            <a:r>
              <a:rPr lang="en-US" sz="1100" dirty="0"/>
              <a:t>MD SHIP</a:t>
            </a:r>
          </a:p>
        </p:txBody>
      </p:sp>
      <p:sp>
        <p:nvSpPr>
          <p:cNvPr id="5" name="Right Arrow 4"/>
          <p:cNvSpPr/>
          <p:nvPr/>
        </p:nvSpPr>
        <p:spPr>
          <a:xfrm>
            <a:off x="4275246" y="5453742"/>
            <a:ext cx="906353" cy="2503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98454826"/>
      </p:ext>
    </p:extLst>
  </p:cSld>
  <p:clrMapOvr>
    <a:masterClrMapping/>
  </p:clrMapOvr>
  <p:transition spd="slow">
    <p:cove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257676" y="167640"/>
            <a:ext cx="4243251" cy="1356360"/>
          </a:xfrm>
        </p:spPr>
        <p:txBody>
          <a:bodyPr>
            <a:normAutofit/>
          </a:bodyPr>
          <a:lstStyle/>
          <a:p>
            <a:r>
              <a:rPr lang="en-US" sz="5400" b="1" dirty="0">
                <a:solidFill>
                  <a:schemeClr val="accent1">
                    <a:lumMod val="75000"/>
                  </a:schemeClr>
                </a:solidFill>
                <a:effectLst>
                  <a:outerShdw blurRad="38100" dist="38100" dir="2700000" algn="tl">
                    <a:srgbClr val="000000">
                      <a:alpha val="43137"/>
                    </a:srgbClr>
                  </a:outerShdw>
                </a:effectLst>
              </a:rPr>
              <a:t>Access To Care</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72600207"/>
              </p:ext>
            </p:extLst>
          </p:nvPr>
        </p:nvGraphicFramePr>
        <p:xfrm>
          <a:off x="1698171" y="1175657"/>
          <a:ext cx="8860971" cy="5203371"/>
        </p:xfrm>
        <a:graphic>
          <a:graphicData uri="http://schemas.openxmlformats.org/drawingml/2006/table">
            <a:tbl>
              <a:tblPr firstRow="1" firstCol="1" bandCol="1">
                <a:tableStyleId>{793D81CF-94F2-401A-BA57-92F5A7B2D0C5}</a:tableStyleId>
              </a:tblPr>
              <a:tblGrid>
                <a:gridCol w="1066598">
                  <a:extLst>
                    <a:ext uri="{9D8B030D-6E8A-4147-A177-3AD203B41FA5}">
                      <a16:colId xmlns:a16="http://schemas.microsoft.com/office/drawing/2014/main" xmlns="" val="20000"/>
                    </a:ext>
                  </a:extLst>
                </a:gridCol>
                <a:gridCol w="3774118">
                  <a:extLst>
                    <a:ext uri="{9D8B030D-6E8A-4147-A177-3AD203B41FA5}">
                      <a16:colId xmlns:a16="http://schemas.microsoft.com/office/drawing/2014/main" xmlns="" val="20001"/>
                    </a:ext>
                  </a:extLst>
                </a:gridCol>
                <a:gridCol w="4020255">
                  <a:extLst>
                    <a:ext uri="{9D8B030D-6E8A-4147-A177-3AD203B41FA5}">
                      <a16:colId xmlns:a16="http://schemas.microsoft.com/office/drawing/2014/main" xmlns="" val="20002"/>
                    </a:ext>
                  </a:extLst>
                </a:gridCol>
              </a:tblGrid>
              <a:tr h="1211351">
                <a:tc>
                  <a:txBody>
                    <a:bodyPr/>
                    <a:lstStyle/>
                    <a:p>
                      <a:endParaRPr lang="en-US" dirty="0">
                        <a:solidFill>
                          <a:schemeClr val="bg1"/>
                        </a:solidFill>
                      </a:endParaRPr>
                    </a:p>
                  </a:txBody>
                  <a:tcPr>
                    <a:lnR w="12700" cap="flat" cmpd="sng" algn="ctr">
                      <a:solidFill>
                        <a:schemeClr val="tx1"/>
                      </a:solidFill>
                      <a:prstDash val="solid"/>
                      <a:round/>
                      <a:headEnd type="none" w="med" len="med"/>
                      <a:tailEnd type="none" w="med" len="med"/>
                    </a:lnR>
                    <a:solidFill>
                      <a:schemeClr val="accent1">
                        <a:lumMod val="75000"/>
                      </a:schemeClr>
                    </a:solidFill>
                  </a:tcPr>
                </a:tc>
                <a:tc>
                  <a:txBody>
                    <a:bodyPr/>
                    <a:lstStyle/>
                    <a:p>
                      <a:pPr algn="ctr">
                        <a:tabLst>
                          <a:tab pos="347663" algn="l"/>
                        </a:tabLst>
                      </a:pPr>
                      <a:r>
                        <a:rPr lang="en-US" sz="2800" dirty="0">
                          <a:solidFill>
                            <a:schemeClr val="bg1"/>
                          </a:solidFill>
                        </a:rPr>
                        <a:t>Meets or Exceeds</a:t>
                      </a:r>
                      <a:r>
                        <a:rPr lang="en-US" sz="2800" baseline="0" dirty="0">
                          <a:solidFill>
                            <a:schemeClr val="bg1"/>
                          </a:solidFill>
                        </a:rPr>
                        <a:t> State Goal</a:t>
                      </a:r>
                      <a:endParaRPr lang="en-US" sz="2800" dirty="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accent1">
                        <a:lumMod val="75000"/>
                      </a:schemeClr>
                    </a:solidFill>
                  </a:tcPr>
                </a:tc>
                <a:tc>
                  <a:txBody>
                    <a:bodyPr/>
                    <a:lstStyle/>
                    <a:p>
                      <a:pPr algn="ctr"/>
                      <a:r>
                        <a:rPr lang="en-US" sz="2800" dirty="0">
                          <a:solidFill>
                            <a:schemeClr val="bg1"/>
                          </a:solidFill>
                        </a:rPr>
                        <a:t>Needs Improvement</a:t>
                      </a:r>
                    </a:p>
                  </a:txBody>
                  <a:tcPr anchor="ctr">
                    <a:lnL w="12700" cap="flat" cmpd="sng" algn="ctr">
                      <a:solidFill>
                        <a:schemeClr val="tx1"/>
                      </a:solidFill>
                      <a:prstDash val="solid"/>
                      <a:round/>
                      <a:headEnd type="none" w="med" len="med"/>
                      <a:tailEnd type="none" w="med" len="med"/>
                    </a:lnL>
                    <a:solidFill>
                      <a:schemeClr val="accent1">
                        <a:lumMod val="75000"/>
                      </a:schemeClr>
                    </a:solidFill>
                  </a:tcPr>
                </a:tc>
                <a:extLst>
                  <a:ext uri="{0D108BD9-81ED-4DB2-BD59-A6C34878D82A}">
                    <a16:rowId xmlns:a16="http://schemas.microsoft.com/office/drawing/2014/main" xmlns="" val="10000"/>
                  </a:ext>
                </a:extLst>
              </a:tr>
              <a:tr h="939714">
                <a:tc rowSpan="3">
                  <a:txBody>
                    <a:bodyPr/>
                    <a:lstStyle/>
                    <a:p>
                      <a:pPr algn="ctr"/>
                      <a:r>
                        <a:rPr lang="en-US" sz="2800" dirty="0"/>
                        <a:t>4 Measures</a:t>
                      </a:r>
                      <a:endParaRPr lang="en-US" sz="2800" dirty="0">
                        <a:solidFill>
                          <a:schemeClr val="tx1"/>
                        </a:solidFill>
                      </a:endParaRPr>
                    </a:p>
                  </a:txBody>
                  <a:tcPr vert="vert270"/>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b="1" dirty="0">
                          <a:solidFill>
                            <a:srgbClr val="0070C0"/>
                          </a:solidFill>
                        </a:rPr>
                        <a:t>Uninsured ED Visits</a:t>
                      </a:r>
                    </a:p>
                    <a:p>
                      <a:endParaRPr lang="en-US" sz="2400" dirty="0">
                        <a:solidFill>
                          <a:schemeClr val="accent6">
                            <a:lumMod val="75000"/>
                          </a:schemeClr>
                        </a:solidFill>
                      </a:endParaRPr>
                    </a:p>
                  </a:txBody>
                  <a:tcPr>
                    <a:solidFill>
                      <a:schemeClr val="bg1"/>
                    </a:solidFill>
                  </a:tcPr>
                </a:tc>
                <a:tc>
                  <a:txBody>
                    <a:bodyPr/>
                    <a:lstStyle/>
                    <a:p>
                      <a:endParaRPr lang="en-US" sz="2400" dirty="0"/>
                    </a:p>
                  </a:txBody>
                  <a:tcPr/>
                </a:tc>
                <a:extLst>
                  <a:ext uri="{0D108BD9-81ED-4DB2-BD59-A6C34878D82A}">
                    <a16:rowId xmlns:a16="http://schemas.microsoft.com/office/drawing/2014/main" xmlns="" val="10001"/>
                  </a:ext>
                </a:extLst>
              </a:tr>
              <a:tr h="1729640">
                <a:tc vMerge="1">
                  <a:txBody>
                    <a:bodyPr/>
                    <a:lstStyle/>
                    <a:p>
                      <a:endParaRPr lang="en-US" dirty="0"/>
                    </a:p>
                  </a:txBody>
                  <a:tcPr/>
                </a:tc>
                <a:tc>
                  <a:txBody>
                    <a:bodyPr/>
                    <a:lstStyle/>
                    <a:p>
                      <a:r>
                        <a:rPr lang="en-US" sz="2400" b="1" kern="1200" dirty="0">
                          <a:solidFill>
                            <a:srgbClr val="0070C0"/>
                          </a:solidFill>
                          <a:latin typeface="+mn-lt"/>
                          <a:ea typeface="+mn-ea"/>
                          <a:cs typeface="+mn-cs"/>
                        </a:rPr>
                        <a:t>Children Receiving Dental Care in The Last Year ✔️</a:t>
                      </a:r>
                    </a:p>
                    <a:p>
                      <a:endParaRPr lang="en-US" sz="2400" b="1" baseline="0" dirty="0">
                        <a:solidFill>
                          <a:schemeClr val="accent6">
                            <a:lumMod val="75000"/>
                          </a:schemeClr>
                        </a:solidFill>
                      </a:endParaRPr>
                    </a:p>
                  </a:txBody>
                  <a:tcP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sng" baseline="0" dirty="0">
                          <a:solidFill>
                            <a:schemeClr val="tx1"/>
                          </a:solidFill>
                        </a:rPr>
                        <a:t>*WORST IN THE STATE*</a:t>
                      </a:r>
                      <a:endParaRPr lang="en-US" sz="2400" b="1" u="sng" dirty="0">
                        <a:solidFill>
                          <a:schemeClr val="tx1"/>
                        </a:solidFill>
                      </a:endParaRPr>
                    </a:p>
                    <a:p>
                      <a:pPr algn="l"/>
                      <a:r>
                        <a:rPr lang="en-US" sz="2400" b="1" dirty="0">
                          <a:solidFill>
                            <a:schemeClr val="tx1"/>
                          </a:solidFill>
                        </a:rPr>
                        <a:t>Adolescents Who Received A</a:t>
                      </a:r>
                      <a:r>
                        <a:rPr lang="en-US" sz="2400" b="1" baseline="0" dirty="0">
                          <a:solidFill>
                            <a:schemeClr val="tx1"/>
                          </a:solidFill>
                        </a:rPr>
                        <a:t> Wellness Checkup In The Last Year (2017 Data) </a:t>
                      </a:r>
                      <a:r>
                        <a:rPr lang="en-US" sz="2400" b="1" baseline="0" dirty="0">
                          <a:solidFill>
                            <a:srgbClr val="C00000"/>
                          </a:solidFill>
                        </a:rPr>
                        <a:t>✔️</a:t>
                      </a:r>
                    </a:p>
                  </a:txBody>
                  <a:tcPr>
                    <a:solidFill>
                      <a:schemeClr val="bg1"/>
                    </a:solidFill>
                  </a:tcPr>
                </a:tc>
                <a:extLst>
                  <a:ext uri="{0D108BD9-81ED-4DB2-BD59-A6C34878D82A}">
                    <a16:rowId xmlns:a16="http://schemas.microsoft.com/office/drawing/2014/main" xmlns="" val="10002"/>
                  </a:ext>
                </a:extLst>
              </a:tr>
              <a:tr h="1322666">
                <a:tc vMerge="1">
                  <a:txBody>
                    <a:bodyPr/>
                    <a:lstStyle/>
                    <a:p>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400" b="1" dirty="0">
                          <a:solidFill>
                            <a:srgbClr val="0070C0"/>
                          </a:solidFill>
                        </a:rPr>
                        <a:t>Persons With A Usual</a:t>
                      </a:r>
                      <a:r>
                        <a:rPr lang="en-US" sz="2400" b="1" baseline="0" dirty="0">
                          <a:solidFill>
                            <a:srgbClr val="0070C0"/>
                          </a:solidFill>
                        </a:rPr>
                        <a:t> Care Provider ✔️</a:t>
                      </a:r>
                      <a:endParaRPr lang="en-US" sz="2400" b="1" dirty="0">
                        <a:solidFill>
                          <a:srgbClr val="0070C0"/>
                        </a:solidFill>
                      </a:endParaRPr>
                    </a:p>
                    <a:p>
                      <a:endParaRPr lang="en-US" sz="2400" dirty="0">
                        <a:solidFill>
                          <a:srgbClr val="0070C0"/>
                        </a:solidFill>
                      </a:endParaRPr>
                    </a:p>
                  </a:txBody>
                  <a:tcPr>
                    <a:solidFill>
                      <a:schemeClr val="bg1"/>
                    </a:solidFill>
                  </a:tcPr>
                </a:tc>
                <a:tc>
                  <a:txBody>
                    <a:bodyPr/>
                    <a:lstStyle/>
                    <a:p>
                      <a:endParaRPr lang="en-US" sz="2400" dirty="0"/>
                    </a:p>
                  </a:txBody>
                  <a:tcPr/>
                </a:tc>
                <a:extLst>
                  <a:ext uri="{0D108BD9-81ED-4DB2-BD59-A6C34878D82A}">
                    <a16:rowId xmlns:a16="http://schemas.microsoft.com/office/drawing/2014/main" xmlns="" val="10003"/>
                  </a:ext>
                </a:extLst>
              </a:tr>
            </a:tbl>
          </a:graphicData>
        </a:graphic>
      </p:graphicFrame>
    </p:spTree>
    <p:extLst>
      <p:ext uri="{BB962C8B-B14F-4D97-AF65-F5344CB8AC3E}">
        <p14:creationId xmlns:p14="http://schemas.microsoft.com/office/powerpoint/2010/main" val="275013669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90519" y="326972"/>
            <a:ext cx="2204338" cy="2246769"/>
          </a:xfrm>
          <a:prstGeom prst="rect">
            <a:avLst/>
          </a:prstGeom>
          <a:noFill/>
        </p:spPr>
        <p:txBody>
          <a:bodyPr wrap="square" rtlCol="0">
            <a:spAutoFit/>
          </a:bodyPr>
          <a:lstStyle/>
          <a:p>
            <a:r>
              <a:rPr lang="en-US" sz="2800" b="1" dirty="0">
                <a:solidFill>
                  <a:schemeClr val="accent4">
                    <a:lumMod val="75000"/>
                  </a:schemeClr>
                </a:solidFill>
              </a:rPr>
              <a:t>Adolescents who received</a:t>
            </a:r>
          </a:p>
          <a:p>
            <a:r>
              <a:rPr lang="en-US" sz="2800" b="1" dirty="0">
                <a:solidFill>
                  <a:schemeClr val="accent4">
                    <a:lumMod val="75000"/>
                  </a:schemeClr>
                </a:solidFill>
              </a:rPr>
              <a:t> wellness checkup in last year </a:t>
            </a:r>
          </a:p>
        </p:txBody>
      </p:sp>
      <p:sp>
        <p:nvSpPr>
          <p:cNvPr id="9" name="TextBox 8"/>
          <p:cNvSpPr txBox="1"/>
          <p:nvPr/>
        </p:nvSpPr>
        <p:spPr>
          <a:xfrm>
            <a:off x="651584" y="6550223"/>
            <a:ext cx="1483098" cy="307777"/>
          </a:xfrm>
          <a:prstGeom prst="rect">
            <a:avLst/>
          </a:prstGeom>
          <a:noFill/>
        </p:spPr>
        <p:txBody>
          <a:bodyPr wrap="none" rtlCol="0">
            <a:spAutoFit/>
          </a:bodyPr>
          <a:lstStyle/>
          <a:p>
            <a:r>
              <a:rPr lang="en-US" sz="1400" dirty="0"/>
              <a:t>Source:  MD </a:t>
            </a:r>
            <a:r>
              <a:rPr lang="en-US" sz="1200" dirty="0">
                <a:latin typeface="Arial" panose="020B0604020202020204" pitchFamily="34" charset="0"/>
                <a:cs typeface="Arial" panose="020B0604020202020204" pitchFamily="34" charset="0"/>
              </a:rPr>
              <a:t>SHIP</a:t>
            </a:r>
          </a:p>
        </p:txBody>
      </p:sp>
      <p:graphicFrame>
        <p:nvGraphicFramePr>
          <p:cNvPr id="6" name="Chart 5"/>
          <p:cNvGraphicFramePr/>
          <p:nvPr>
            <p:extLst>
              <p:ext uri="{D42A27DB-BD31-4B8C-83A1-F6EECF244321}">
                <p14:modId xmlns:p14="http://schemas.microsoft.com/office/powerpoint/2010/main" val="1863854280"/>
              </p:ext>
            </p:extLst>
          </p:nvPr>
        </p:nvGraphicFramePr>
        <p:xfrm>
          <a:off x="2693124" y="76200"/>
          <a:ext cx="7049590" cy="6474023"/>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190519" y="3313211"/>
            <a:ext cx="2146434" cy="307777"/>
          </a:xfrm>
          <a:prstGeom prst="rect">
            <a:avLst/>
          </a:prstGeom>
          <a:noFill/>
        </p:spPr>
        <p:txBody>
          <a:bodyPr wrap="square" rtlCol="0">
            <a:spAutoFit/>
          </a:bodyPr>
          <a:lstStyle/>
          <a:p>
            <a:r>
              <a:rPr lang="en-US" sz="1400" dirty="0"/>
              <a:t>Measurement Period 2017</a:t>
            </a:r>
          </a:p>
        </p:txBody>
      </p:sp>
    </p:spTree>
    <p:extLst>
      <p:ext uri="{BB962C8B-B14F-4D97-AF65-F5344CB8AC3E}">
        <p14:creationId xmlns:p14="http://schemas.microsoft.com/office/powerpoint/2010/main" val="37799719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r="34430"/>
          <a:stretch/>
        </p:blipFill>
        <p:spPr>
          <a:xfrm>
            <a:off x="3710153" y="620486"/>
            <a:ext cx="6885458" cy="5810289"/>
          </a:xfrm>
          <a:prstGeom prst="rect">
            <a:avLst/>
          </a:prstGeom>
        </p:spPr>
      </p:pic>
      <p:sp>
        <p:nvSpPr>
          <p:cNvPr id="3" name="TextBox 2"/>
          <p:cNvSpPr txBox="1"/>
          <p:nvPr/>
        </p:nvSpPr>
        <p:spPr>
          <a:xfrm>
            <a:off x="656957" y="1774762"/>
            <a:ext cx="2841617" cy="2308324"/>
          </a:xfrm>
          <a:prstGeom prst="rect">
            <a:avLst/>
          </a:prstGeom>
          <a:noFill/>
        </p:spPr>
        <p:txBody>
          <a:bodyPr wrap="square" rtlCol="0">
            <a:spAutoFit/>
          </a:bodyPr>
          <a:lstStyle/>
          <a:p>
            <a:r>
              <a:rPr lang="en-US" sz="2400" b="1" dirty="0"/>
              <a:t>UNINSURED EMERGENCY DEPARTMENT VISITS</a:t>
            </a:r>
          </a:p>
          <a:p>
            <a:r>
              <a:rPr lang="en-US" sz="1600" b="1" dirty="0"/>
              <a:t>This indicator shows the percentage of persons without health (medical) insurance.</a:t>
            </a:r>
          </a:p>
          <a:p>
            <a:endParaRPr lang="en-US" sz="2400" b="1" dirty="0"/>
          </a:p>
        </p:txBody>
      </p:sp>
      <p:sp>
        <p:nvSpPr>
          <p:cNvPr id="4" name="TextBox 3"/>
          <p:cNvSpPr txBox="1"/>
          <p:nvPr/>
        </p:nvSpPr>
        <p:spPr>
          <a:xfrm>
            <a:off x="5064615" y="2918705"/>
            <a:ext cx="690281" cy="261610"/>
          </a:xfrm>
          <a:prstGeom prst="rect">
            <a:avLst/>
          </a:prstGeom>
          <a:solidFill>
            <a:schemeClr val="bg1"/>
          </a:solidFill>
        </p:spPr>
        <p:txBody>
          <a:bodyPr wrap="square" rtlCol="0">
            <a:spAutoFit/>
          </a:bodyPr>
          <a:lstStyle/>
          <a:p>
            <a:r>
              <a:rPr lang="en-US" sz="1100" b="1" dirty="0">
                <a:solidFill>
                  <a:srgbClr val="FF0000"/>
                </a:solidFill>
              </a:rPr>
              <a:t>Garrett</a:t>
            </a:r>
          </a:p>
        </p:txBody>
      </p:sp>
      <p:sp>
        <p:nvSpPr>
          <p:cNvPr id="5" name="TextBox 4"/>
          <p:cNvSpPr txBox="1"/>
          <p:nvPr/>
        </p:nvSpPr>
        <p:spPr>
          <a:xfrm>
            <a:off x="6339328" y="2918705"/>
            <a:ext cx="385482" cy="261610"/>
          </a:xfrm>
          <a:prstGeom prst="rect">
            <a:avLst/>
          </a:prstGeom>
          <a:solidFill>
            <a:schemeClr val="bg1"/>
          </a:solidFill>
        </p:spPr>
        <p:txBody>
          <a:bodyPr wrap="square" rtlCol="0">
            <a:spAutoFit/>
          </a:bodyPr>
          <a:lstStyle/>
          <a:p>
            <a:r>
              <a:rPr lang="en-US" sz="1100" b="1" dirty="0">
                <a:solidFill>
                  <a:srgbClr val="FF0000"/>
                </a:solidFill>
              </a:rPr>
              <a:t>5.4</a:t>
            </a:r>
          </a:p>
        </p:txBody>
      </p:sp>
      <p:sp>
        <p:nvSpPr>
          <p:cNvPr id="6" name="TextBox 5"/>
          <p:cNvSpPr txBox="1"/>
          <p:nvPr/>
        </p:nvSpPr>
        <p:spPr>
          <a:xfrm>
            <a:off x="6256586" y="6169165"/>
            <a:ext cx="1488141" cy="261610"/>
          </a:xfrm>
          <a:prstGeom prst="rect">
            <a:avLst/>
          </a:prstGeom>
          <a:noFill/>
        </p:spPr>
        <p:txBody>
          <a:bodyPr wrap="square" rtlCol="0">
            <a:spAutoFit/>
          </a:bodyPr>
          <a:lstStyle/>
          <a:p>
            <a:r>
              <a:rPr lang="en-US" sz="1100" dirty="0"/>
              <a:t>Measurement Period</a:t>
            </a:r>
          </a:p>
        </p:txBody>
      </p:sp>
      <p:sp>
        <p:nvSpPr>
          <p:cNvPr id="7" name="TextBox 6"/>
          <p:cNvSpPr txBox="1"/>
          <p:nvPr/>
        </p:nvSpPr>
        <p:spPr>
          <a:xfrm>
            <a:off x="168009" y="6517685"/>
            <a:ext cx="724619" cy="261610"/>
          </a:xfrm>
          <a:prstGeom prst="rect">
            <a:avLst/>
          </a:prstGeom>
          <a:noFill/>
        </p:spPr>
        <p:txBody>
          <a:bodyPr wrap="square" rtlCol="0">
            <a:spAutoFit/>
          </a:bodyPr>
          <a:lstStyle/>
          <a:p>
            <a:r>
              <a:rPr lang="en-US" sz="1100" dirty="0"/>
              <a:t>MD SHIP</a:t>
            </a:r>
          </a:p>
        </p:txBody>
      </p:sp>
    </p:spTree>
    <p:extLst>
      <p:ext uri="{BB962C8B-B14F-4D97-AF65-F5344CB8AC3E}">
        <p14:creationId xmlns:p14="http://schemas.microsoft.com/office/powerpoint/2010/main" val="26126927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Rectangle 5"/>
          <p:cNvSpPr>
            <a:spLocks noChangeArrowheads="1"/>
          </p:cNvSpPr>
          <p:nvPr/>
        </p:nvSpPr>
        <p:spPr bwMode="auto">
          <a:xfrm>
            <a:off x="933451" y="2720821"/>
            <a:ext cx="11258549" cy="47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0" hangingPunct="0">
              <a:lnSpc>
                <a:spcPct val="75000"/>
              </a:lnSpc>
            </a:pPr>
            <a:endParaRPr lang="en-US" altLang="en-US" sz="2000" dirty="0">
              <a:latin typeface="Arial" panose="020B0604020202020204" pitchFamily="34" charset="0"/>
            </a:endParaRPr>
          </a:p>
          <a:p>
            <a:pPr eaLnBrk="0" hangingPunct="0"/>
            <a:r>
              <a:rPr lang="en-US" altLang="en-US" sz="2000" b="1" dirty="0">
                <a:latin typeface="Arial" panose="020B0604020202020204" pitchFamily="34" charset="0"/>
              </a:rPr>
              <a:t>Persons over 18 years of age:		</a:t>
            </a:r>
            <a:r>
              <a:rPr lang="en-US" altLang="en-US" sz="2000" b="1" dirty="0">
                <a:solidFill>
                  <a:srgbClr val="00B0F0"/>
                </a:solidFill>
                <a:latin typeface="Arial" panose="020B0604020202020204" pitchFamily="34" charset="0"/>
              </a:rPr>
              <a:t>Maryland 78%</a:t>
            </a:r>
            <a:r>
              <a:rPr lang="en-US" altLang="en-US" sz="2000" b="1" dirty="0">
                <a:latin typeface="Arial" panose="020B0604020202020204" pitchFamily="34" charset="0"/>
              </a:rPr>
              <a:t>			Garrett County  81.2%</a:t>
            </a:r>
          </a:p>
          <a:p>
            <a:pPr eaLnBrk="0" hangingPunct="0"/>
            <a:endParaRPr lang="en-US" altLang="en-US" sz="2000" b="1" dirty="0">
              <a:latin typeface="Arial" panose="020B0604020202020204" pitchFamily="34" charset="0"/>
            </a:endParaRPr>
          </a:p>
          <a:p>
            <a:pPr eaLnBrk="0" hangingPunct="0"/>
            <a:r>
              <a:rPr lang="en-US" altLang="en-US" sz="2000" b="1" dirty="0">
                <a:latin typeface="Arial" panose="020B0604020202020204" pitchFamily="34" charset="0"/>
              </a:rPr>
              <a:t>Persons 65 years old and over:	</a:t>
            </a:r>
            <a:r>
              <a:rPr lang="en-US" altLang="en-US" sz="2000" b="1" dirty="0">
                <a:solidFill>
                  <a:srgbClr val="00B0F0"/>
                </a:solidFill>
                <a:latin typeface="Arial" panose="020B0604020202020204" pitchFamily="34" charset="0"/>
              </a:rPr>
              <a:t>Maryland 15.9%</a:t>
            </a:r>
            <a:r>
              <a:rPr lang="en-US" altLang="en-US" sz="2000" b="1" dirty="0">
                <a:latin typeface="Arial" panose="020B0604020202020204" pitchFamily="34" charset="0"/>
              </a:rPr>
              <a:t>		Garrett County  22%</a:t>
            </a:r>
          </a:p>
          <a:p>
            <a:pPr eaLnBrk="0" hangingPunct="0"/>
            <a:endParaRPr lang="en-US" altLang="en-US" sz="2000" b="1" dirty="0">
              <a:latin typeface="Arial" panose="020B0604020202020204" pitchFamily="34" charset="0"/>
            </a:endParaRPr>
          </a:p>
          <a:p>
            <a:pPr eaLnBrk="0" hangingPunct="0"/>
            <a:r>
              <a:rPr lang="en-US" altLang="en-US" sz="2000" b="1" dirty="0">
                <a:latin typeface="Arial" panose="020B0604020202020204" pitchFamily="34" charset="0"/>
              </a:rPr>
              <a:t>Median Household Income:</a:t>
            </a:r>
            <a:r>
              <a:rPr lang="en-US" altLang="en-US" sz="2000" b="1" dirty="0">
                <a:solidFill>
                  <a:srgbClr val="00B0F0"/>
                </a:solidFill>
                <a:latin typeface="Arial" panose="020B0604020202020204" pitchFamily="34" charset="0"/>
              </a:rPr>
              <a:t>	 	Maryland $86,738		</a:t>
            </a:r>
            <a:r>
              <a:rPr lang="en-US" altLang="en-US" sz="2000" b="1" dirty="0">
                <a:latin typeface="Arial" panose="020B0604020202020204" pitchFamily="34" charset="0"/>
              </a:rPr>
              <a:t>Garrett County  $52,617</a:t>
            </a:r>
          </a:p>
          <a:p>
            <a:pPr eaLnBrk="0" hangingPunct="0"/>
            <a:endParaRPr lang="en-US" altLang="en-US" sz="2000" b="1" dirty="0">
              <a:latin typeface="Arial" panose="020B0604020202020204" pitchFamily="34" charset="0"/>
            </a:endParaRPr>
          </a:p>
          <a:p>
            <a:pPr eaLnBrk="0" hangingPunct="0"/>
            <a:r>
              <a:rPr lang="en-US" altLang="en-US" sz="2000" b="1" dirty="0">
                <a:latin typeface="Arial" panose="020B0604020202020204" pitchFamily="34" charset="0"/>
                <a:cs typeface="Arial" panose="020B0604020202020204" pitchFamily="34" charset="0"/>
              </a:rPr>
              <a:t>Persons in Poverty:				</a:t>
            </a:r>
            <a:r>
              <a:rPr lang="en-US" altLang="en-US" sz="2000" b="1" dirty="0">
                <a:solidFill>
                  <a:srgbClr val="00B0F0"/>
                </a:solidFill>
                <a:latin typeface="Arial" panose="020B0604020202020204" pitchFamily="34" charset="0"/>
                <a:cs typeface="Arial" panose="020B0604020202020204" pitchFamily="34" charset="0"/>
              </a:rPr>
              <a:t>Maryland  9%	</a:t>
            </a:r>
            <a:r>
              <a:rPr lang="en-US" altLang="en-US" sz="2000" b="1" dirty="0">
                <a:latin typeface="Arial" panose="020B0604020202020204" pitchFamily="34" charset="0"/>
                <a:cs typeface="Arial" panose="020B0604020202020204" pitchFamily="34" charset="0"/>
              </a:rPr>
              <a:t>		Garrett County  10.4%</a:t>
            </a:r>
          </a:p>
          <a:p>
            <a:pPr eaLnBrk="0" hangingPunct="0"/>
            <a:endParaRPr lang="en-US" altLang="en-US" sz="2000" b="1" dirty="0">
              <a:latin typeface="Arial" panose="020B0604020202020204" pitchFamily="34" charset="0"/>
              <a:cs typeface="Arial" panose="020B0604020202020204" pitchFamily="34" charset="0"/>
            </a:endParaRPr>
          </a:p>
          <a:p>
            <a:pPr eaLnBrk="0" hangingPunct="0"/>
            <a:r>
              <a:rPr lang="en-US" altLang="en-US" sz="2000" b="1" dirty="0">
                <a:latin typeface="Arial" panose="020B0604020202020204" pitchFamily="34" charset="0"/>
                <a:cs typeface="Arial" panose="020B0604020202020204" pitchFamily="34" charset="0"/>
              </a:rPr>
              <a:t>Population Per Square Mile </a:t>
            </a:r>
            <a:r>
              <a:rPr lang="en-US" altLang="en-US" sz="1400" b="1" dirty="0">
                <a:latin typeface="Arial" panose="020B0604020202020204" pitchFamily="34" charset="0"/>
                <a:cs typeface="Arial" panose="020B0604020202020204" pitchFamily="34" charset="0"/>
              </a:rPr>
              <a:t>(2010):</a:t>
            </a:r>
            <a:r>
              <a:rPr lang="en-US" altLang="en-US" sz="2000" b="1" dirty="0">
                <a:latin typeface="Arial" panose="020B0604020202020204" pitchFamily="34" charset="0"/>
                <a:cs typeface="Arial" panose="020B0604020202020204" pitchFamily="34" charset="0"/>
              </a:rPr>
              <a:t>	</a:t>
            </a:r>
            <a:r>
              <a:rPr lang="en-US" altLang="en-US" sz="2000" b="1" dirty="0">
                <a:solidFill>
                  <a:srgbClr val="00B0F0"/>
                </a:solidFill>
                <a:latin typeface="Arial" panose="020B0604020202020204" pitchFamily="34" charset="0"/>
                <a:cs typeface="Arial" panose="020B0604020202020204" pitchFamily="34" charset="0"/>
              </a:rPr>
              <a:t>Maryland 594.8</a:t>
            </a:r>
            <a:r>
              <a:rPr lang="en-US" altLang="en-US" sz="2000" b="1" dirty="0">
                <a:latin typeface="Arial" panose="020B0604020202020204" pitchFamily="34" charset="0"/>
                <a:cs typeface="Arial" panose="020B0604020202020204" pitchFamily="34" charset="0"/>
              </a:rPr>
              <a:t>		 	Garrett County  45.19</a:t>
            </a:r>
          </a:p>
          <a:p>
            <a:pPr eaLnBrk="0" hangingPunct="0"/>
            <a:r>
              <a:rPr lang="en-US" altLang="en-US" b="1" i="1" dirty="0">
                <a:latin typeface="Arial" panose="020B0604020202020204" pitchFamily="34" charset="0"/>
                <a:cs typeface="Arial" panose="020B0604020202020204" pitchFamily="34" charset="0"/>
              </a:rPr>
              <a:t>	</a:t>
            </a:r>
            <a:endParaRPr lang="en-US" altLang="en-US" b="1" dirty="0">
              <a:latin typeface="Arial" panose="020B0604020202020204" pitchFamily="34" charset="0"/>
              <a:cs typeface="Arial" panose="020B0604020202020204" pitchFamily="34" charset="0"/>
            </a:endParaRPr>
          </a:p>
          <a:p>
            <a:pPr eaLnBrk="0" hangingPunct="0">
              <a:lnSpc>
                <a:spcPct val="50000"/>
              </a:lnSpc>
            </a:pPr>
            <a:endParaRPr lang="en-US" altLang="en-US" sz="2400" b="1" i="1" dirty="0"/>
          </a:p>
        </p:txBody>
      </p:sp>
      <p:sp>
        <p:nvSpPr>
          <p:cNvPr id="5126" name="Text Box 6"/>
          <p:cNvSpPr txBox="1">
            <a:spLocks noChangeArrowheads="1"/>
          </p:cNvSpPr>
          <p:nvPr/>
        </p:nvSpPr>
        <p:spPr bwMode="auto">
          <a:xfrm>
            <a:off x="1210403" y="6478046"/>
            <a:ext cx="264998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200" i="1" dirty="0"/>
              <a:t>Source:  U.S. Census Bureau </a:t>
            </a:r>
          </a:p>
        </p:txBody>
      </p:sp>
      <p:pic>
        <p:nvPicPr>
          <p:cNvPr id="2" name="Picture 1"/>
          <p:cNvPicPr>
            <a:picLocks noChangeAspect="1"/>
          </p:cNvPicPr>
          <p:nvPr/>
        </p:nvPicPr>
        <p:blipFill>
          <a:blip r:embed="rId3"/>
          <a:stretch>
            <a:fillRect/>
          </a:stretch>
        </p:blipFill>
        <p:spPr>
          <a:xfrm>
            <a:off x="1977989" y="-315"/>
            <a:ext cx="7642261" cy="2721136"/>
          </a:xfrm>
          <a:prstGeom prst="rect">
            <a:avLst/>
          </a:prstGeom>
        </p:spPr>
      </p:pic>
      <p:sp>
        <p:nvSpPr>
          <p:cNvPr id="3" name="Rectangle 2"/>
          <p:cNvSpPr/>
          <p:nvPr/>
        </p:nvSpPr>
        <p:spPr>
          <a:xfrm>
            <a:off x="3714864" y="1384314"/>
            <a:ext cx="3390672" cy="646331"/>
          </a:xfrm>
          <a:prstGeom prst="rect">
            <a:avLst/>
          </a:prstGeom>
        </p:spPr>
        <p:txBody>
          <a:bodyPr wrap="none">
            <a:spAutoFit/>
          </a:bodyPr>
          <a:lstStyle/>
          <a:p>
            <a:pPr algn="ctr" eaLnBrk="0" hangingPunct="0"/>
            <a:r>
              <a:rPr lang="en-US" altLang="en-US" sz="3600" b="1" dirty="0">
                <a:solidFill>
                  <a:schemeClr val="bg1"/>
                </a:solidFill>
                <a:effectLst>
                  <a:outerShdw blurRad="38100" dist="38100" dir="2700000" algn="tl">
                    <a:srgbClr val="000000">
                      <a:alpha val="43137"/>
                    </a:srgbClr>
                  </a:outerShdw>
                </a:effectLst>
                <a:latin typeface="Arial" panose="020B0604020202020204" pitchFamily="34" charset="0"/>
              </a:rPr>
              <a:t>Demographics</a:t>
            </a:r>
          </a:p>
        </p:txBody>
      </p:sp>
    </p:spTree>
    <p:extLst>
      <p:ext uri="{BB962C8B-B14F-4D97-AF65-F5344CB8AC3E}">
        <p14:creationId xmlns:p14="http://schemas.microsoft.com/office/powerpoint/2010/main" val="202457416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5125">
                                            <p:txEl>
                                              <p:pRg st="1" end="1"/>
                                            </p:txEl>
                                          </p:spTgt>
                                        </p:tgtEl>
                                        <p:attrNameLst>
                                          <p:attrName>style.visibility</p:attrName>
                                        </p:attrNameLst>
                                      </p:cBhvr>
                                      <p:to>
                                        <p:strVal val="visible"/>
                                      </p:to>
                                    </p:set>
                                    <p:anim calcmode="lin" valueType="num">
                                      <p:cBhvr additive="base">
                                        <p:cTn id="7" dur="500" fill="hold"/>
                                        <p:tgtEl>
                                          <p:spTgt spid="5125">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12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5125">
                                            <p:txEl>
                                              <p:pRg st="3" end="3"/>
                                            </p:txEl>
                                          </p:spTgt>
                                        </p:tgtEl>
                                        <p:attrNameLst>
                                          <p:attrName>style.visibility</p:attrName>
                                        </p:attrNameLst>
                                      </p:cBhvr>
                                      <p:to>
                                        <p:strVal val="visible"/>
                                      </p:to>
                                    </p:set>
                                    <p:anim calcmode="lin" valueType="num">
                                      <p:cBhvr additive="base">
                                        <p:cTn id="13" dur="500" fill="hold"/>
                                        <p:tgtEl>
                                          <p:spTgt spid="5125">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12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4" presetClass="entr" presetSubtype="16" fill="hold" nodeType="clickEffect">
                                  <p:stCondLst>
                                    <p:cond delay="0"/>
                                  </p:stCondLst>
                                  <p:childTnLst>
                                    <p:set>
                                      <p:cBhvr>
                                        <p:cTn id="18" dur="1" fill="hold">
                                          <p:stCondLst>
                                            <p:cond delay="0"/>
                                          </p:stCondLst>
                                        </p:cTn>
                                        <p:tgtEl>
                                          <p:spTgt spid="5125">
                                            <p:txEl>
                                              <p:pRg st="5" end="5"/>
                                            </p:txEl>
                                          </p:spTgt>
                                        </p:tgtEl>
                                        <p:attrNameLst>
                                          <p:attrName>style.visibility</p:attrName>
                                        </p:attrNameLst>
                                      </p:cBhvr>
                                      <p:to>
                                        <p:strVal val="visible"/>
                                      </p:to>
                                    </p:set>
                                    <p:animEffect transition="in" filter="box(in)">
                                      <p:cBhvr>
                                        <p:cTn id="19" dur="500"/>
                                        <p:tgtEl>
                                          <p:spTgt spid="5125">
                                            <p:txEl>
                                              <p:pRg st="5" end="5"/>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4" presetClass="entr" presetSubtype="16" fill="hold" nodeType="clickEffect">
                                  <p:stCondLst>
                                    <p:cond delay="0"/>
                                  </p:stCondLst>
                                  <p:childTnLst>
                                    <p:set>
                                      <p:cBhvr>
                                        <p:cTn id="23" dur="1" fill="hold">
                                          <p:stCondLst>
                                            <p:cond delay="0"/>
                                          </p:stCondLst>
                                        </p:cTn>
                                        <p:tgtEl>
                                          <p:spTgt spid="5125">
                                            <p:txEl>
                                              <p:pRg st="7" end="7"/>
                                            </p:txEl>
                                          </p:spTgt>
                                        </p:tgtEl>
                                        <p:attrNameLst>
                                          <p:attrName>style.visibility</p:attrName>
                                        </p:attrNameLst>
                                      </p:cBhvr>
                                      <p:to>
                                        <p:strVal val="visible"/>
                                      </p:to>
                                    </p:set>
                                    <p:animEffect transition="in" filter="box(in)">
                                      <p:cBhvr>
                                        <p:cTn id="24" dur="500"/>
                                        <p:tgtEl>
                                          <p:spTgt spid="5125">
                                            <p:txEl>
                                              <p:pRg st="7" end="7"/>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4" presetClass="entr" presetSubtype="16" fill="hold" nodeType="clickEffect">
                                  <p:stCondLst>
                                    <p:cond delay="0"/>
                                  </p:stCondLst>
                                  <p:childTnLst>
                                    <p:set>
                                      <p:cBhvr>
                                        <p:cTn id="28" dur="1" fill="hold">
                                          <p:stCondLst>
                                            <p:cond delay="0"/>
                                          </p:stCondLst>
                                        </p:cTn>
                                        <p:tgtEl>
                                          <p:spTgt spid="5125">
                                            <p:txEl>
                                              <p:pRg st="9" end="9"/>
                                            </p:txEl>
                                          </p:spTgt>
                                        </p:tgtEl>
                                        <p:attrNameLst>
                                          <p:attrName>style.visibility</p:attrName>
                                        </p:attrNameLst>
                                      </p:cBhvr>
                                      <p:to>
                                        <p:strVal val="visible"/>
                                      </p:to>
                                    </p:set>
                                    <p:animEffect transition="in" filter="box(in)">
                                      <p:cBhvr>
                                        <p:cTn id="29" dur="500"/>
                                        <p:tgtEl>
                                          <p:spTgt spid="5125">
                                            <p:txEl>
                                              <p:pRg st="9" end="9"/>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4" presetClass="entr" presetSubtype="16" fill="hold" nodeType="clickEffect">
                                  <p:stCondLst>
                                    <p:cond delay="0"/>
                                  </p:stCondLst>
                                  <p:childTnLst>
                                    <p:set>
                                      <p:cBhvr>
                                        <p:cTn id="33" dur="1" fill="hold">
                                          <p:stCondLst>
                                            <p:cond delay="0"/>
                                          </p:stCondLst>
                                        </p:cTn>
                                        <p:tgtEl>
                                          <p:spTgt spid="5125">
                                            <p:txEl>
                                              <p:pRg st="10" end="10"/>
                                            </p:txEl>
                                          </p:spTgt>
                                        </p:tgtEl>
                                        <p:attrNameLst>
                                          <p:attrName>style.visibility</p:attrName>
                                        </p:attrNameLst>
                                      </p:cBhvr>
                                      <p:to>
                                        <p:strVal val="visible"/>
                                      </p:to>
                                    </p:set>
                                    <p:animEffect transition="in" filter="box(in)">
                                      <p:cBhvr>
                                        <p:cTn id="34" dur="500"/>
                                        <p:tgtEl>
                                          <p:spTgt spid="5125">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633472" y="328642"/>
            <a:ext cx="6815328" cy="1356360"/>
          </a:xfrm>
        </p:spPr>
        <p:txBody>
          <a:bodyPr>
            <a:noAutofit/>
          </a:bodyPr>
          <a:lstStyle/>
          <a:p>
            <a:r>
              <a:rPr lang="en-US" sz="5400" b="1" dirty="0">
                <a:solidFill>
                  <a:srgbClr val="0070C0"/>
                </a:solidFill>
                <a:effectLst>
                  <a:outerShdw blurRad="38100" dist="38100" dir="2700000" algn="tl">
                    <a:srgbClr val="000000">
                      <a:alpha val="43137"/>
                    </a:srgbClr>
                  </a:outerShdw>
                </a:effectLst>
              </a:rPr>
              <a:t>Quality Preventive Care</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536613140"/>
              </p:ext>
            </p:extLst>
          </p:nvPr>
        </p:nvGraphicFramePr>
        <p:xfrm>
          <a:off x="1478280" y="1486882"/>
          <a:ext cx="9235439" cy="4696204"/>
        </p:xfrm>
        <a:graphic>
          <a:graphicData uri="http://schemas.openxmlformats.org/drawingml/2006/table">
            <a:tbl>
              <a:tblPr firstRow="1" firstCol="1" bandCol="1">
                <a:tableStyleId>{793D81CF-94F2-401A-BA57-92F5A7B2D0C5}</a:tableStyleId>
              </a:tblPr>
              <a:tblGrid>
                <a:gridCol w="1101474">
                  <a:extLst>
                    <a:ext uri="{9D8B030D-6E8A-4147-A177-3AD203B41FA5}">
                      <a16:colId xmlns:a16="http://schemas.microsoft.com/office/drawing/2014/main" xmlns="" val="20000"/>
                    </a:ext>
                  </a:extLst>
                </a:gridCol>
                <a:gridCol w="3943812">
                  <a:extLst>
                    <a:ext uri="{9D8B030D-6E8A-4147-A177-3AD203B41FA5}">
                      <a16:colId xmlns:a16="http://schemas.microsoft.com/office/drawing/2014/main" xmlns="" val="20001"/>
                    </a:ext>
                  </a:extLst>
                </a:gridCol>
                <a:gridCol w="4190153">
                  <a:extLst>
                    <a:ext uri="{9D8B030D-6E8A-4147-A177-3AD203B41FA5}">
                      <a16:colId xmlns:a16="http://schemas.microsoft.com/office/drawing/2014/main" xmlns="" val="20002"/>
                    </a:ext>
                  </a:extLst>
                </a:gridCol>
              </a:tblGrid>
              <a:tr h="1122064">
                <a:tc>
                  <a:txBody>
                    <a:bodyPr/>
                    <a:lstStyle/>
                    <a:p>
                      <a:endParaRPr lang="en-US" dirty="0"/>
                    </a:p>
                  </a:txBody>
                  <a:tcPr>
                    <a:lnR w="12700" cap="flat" cmpd="sng" algn="ctr">
                      <a:solidFill>
                        <a:schemeClr val="tx1"/>
                      </a:solidFill>
                      <a:prstDash val="solid"/>
                      <a:round/>
                      <a:headEnd type="none" w="med" len="med"/>
                      <a:tailEnd type="none" w="med" len="med"/>
                    </a:lnR>
                    <a:solidFill>
                      <a:schemeClr val="accent1"/>
                    </a:solidFill>
                  </a:tcPr>
                </a:tc>
                <a:tc>
                  <a:txBody>
                    <a:bodyPr/>
                    <a:lstStyle/>
                    <a:p>
                      <a:pPr algn="ctr"/>
                      <a:r>
                        <a:rPr lang="en-US" sz="2800" dirty="0"/>
                        <a:t>Meets or Exceeds</a:t>
                      </a:r>
                      <a:r>
                        <a:rPr lang="en-US" sz="2800" baseline="0" dirty="0"/>
                        <a:t> State Goal</a:t>
                      </a:r>
                      <a:endParaRPr 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chemeClr val="accent1"/>
                    </a:solidFill>
                  </a:tcPr>
                </a:tc>
                <a:tc>
                  <a:txBody>
                    <a:bodyPr/>
                    <a:lstStyle/>
                    <a:p>
                      <a:pPr algn="ctr"/>
                      <a:r>
                        <a:rPr lang="en-US" sz="2800" dirty="0"/>
                        <a:t>Needs Improvement</a:t>
                      </a:r>
                    </a:p>
                  </a:txBody>
                  <a:tcPr anchor="ctr">
                    <a:lnL w="12700" cap="flat" cmpd="sng" algn="ctr">
                      <a:solidFill>
                        <a:schemeClr val="tx1"/>
                      </a:solidFill>
                      <a:prstDash val="solid"/>
                      <a:round/>
                      <a:headEnd type="none" w="med" len="med"/>
                      <a:tailEnd type="none" w="med" len="med"/>
                    </a:lnL>
                    <a:solidFill>
                      <a:schemeClr val="accent1"/>
                    </a:solidFill>
                  </a:tcPr>
                </a:tc>
                <a:extLst>
                  <a:ext uri="{0D108BD9-81ED-4DB2-BD59-A6C34878D82A}">
                    <a16:rowId xmlns:a16="http://schemas.microsoft.com/office/drawing/2014/main" xmlns="" val="10000"/>
                  </a:ext>
                </a:extLst>
              </a:tr>
              <a:tr h="1036686">
                <a:tc rowSpan="3">
                  <a:txBody>
                    <a:bodyPr/>
                    <a:lstStyle/>
                    <a:p>
                      <a:pPr algn="ctr"/>
                      <a:r>
                        <a:rPr lang="en-US" sz="2800" dirty="0"/>
                        <a:t>10 Measures</a:t>
                      </a:r>
                      <a:endParaRPr lang="en-US" sz="2800" dirty="0">
                        <a:solidFill>
                          <a:schemeClr val="tx1"/>
                        </a:solidFill>
                      </a:endParaRPr>
                    </a:p>
                  </a:txBody>
                  <a:tcPr vert="vert27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aseline="0" dirty="0">
                          <a:solidFill>
                            <a:schemeClr val="accent6">
                              <a:lumMod val="75000"/>
                            </a:schemeClr>
                          </a:solidFill>
                        </a:rPr>
                        <a:t>*4th Best In The State*</a:t>
                      </a:r>
                      <a:endParaRPr lang="en-US" sz="2000" dirty="0">
                        <a:solidFill>
                          <a:schemeClr val="accent6">
                            <a:lumMod val="75000"/>
                          </a:schemeClr>
                        </a:solidFill>
                      </a:endParaRPr>
                    </a:p>
                    <a:p>
                      <a:r>
                        <a:rPr lang="en-US" sz="2000" dirty="0">
                          <a:solidFill>
                            <a:schemeClr val="accent6">
                              <a:lumMod val="75000"/>
                            </a:schemeClr>
                          </a:solidFill>
                        </a:rPr>
                        <a:t>Age-Adjusted Mortality Rate</a:t>
                      </a:r>
                      <a:r>
                        <a:rPr lang="en-US" sz="2000" baseline="0" dirty="0">
                          <a:solidFill>
                            <a:schemeClr val="accent6">
                              <a:lumMod val="75000"/>
                            </a:schemeClr>
                          </a:solidFill>
                        </a:rPr>
                        <a:t> From Cancer ✔️</a:t>
                      </a:r>
                    </a:p>
                  </a:txBody>
                  <a:tcPr>
                    <a:lnB w="19050" cap="flat" cmpd="sng" algn="ctr">
                      <a:solidFill>
                        <a:schemeClr val="bg1"/>
                      </a:solidFill>
                      <a:prstDash val="solid"/>
                      <a:round/>
                      <a:headEnd type="none" w="med" len="med"/>
                      <a:tailEnd type="none" w="med" len="med"/>
                    </a:lnB>
                    <a:solidFill>
                      <a:schemeClr val="accent3">
                        <a:lumMod val="60000"/>
                        <a:lumOff val="40000"/>
                      </a:schemeClr>
                    </a:solidFill>
                  </a:tcPr>
                </a:tc>
                <a:tc>
                  <a:txBody>
                    <a:bodyPr/>
                    <a:lstStyle/>
                    <a:p>
                      <a:r>
                        <a:rPr lang="en-US" sz="2000" b="1" dirty="0"/>
                        <a:t>Hospitalization</a:t>
                      </a:r>
                      <a:r>
                        <a:rPr lang="en-US" sz="2000" b="1" baseline="0" dirty="0"/>
                        <a:t> Rate Related to Alzheimer’s or other dementias    ✔️</a:t>
                      </a:r>
                      <a:endParaRPr lang="en-US" sz="2000" b="1" dirty="0"/>
                    </a:p>
                  </a:txBody>
                  <a:tcPr>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10001"/>
                  </a:ext>
                </a:extLst>
              </a:tr>
              <a:tr h="1664981">
                <a:tc vMerge="1">
                  <a:txBody>
                    <a:bodyPr/>
                    <a:lstStyle/>
                    <a:p>
                      <a:endParaRPr lang="en-US" dirty="0"/>
                    </a:p>
                  </a:txBody>
                  <a:tcPr/>
                </a:tc>
                <a:tc>
                  <a:txBody>
                    <a:bodyPr/>
                    <a:lstStyle/>
                    <a:p>
                      <a:r>
                        <a:rPr lang="en-US" sz="2000" b="1" dirty="0"/>
                        <a:t>ED</a:t>
                      </a:r>
                      <a:r>
                        <a:rPr lang="en-US" sz="2000" b="1" baseline="0" dirty="0"/>
                        <a:t> Visit Rates Due to:</a:t>
                      </a:r>
                    </a:p>
                    <a:p>
                      <a:pPr marL="342900" indent="-342900">
                        <a:buFont typeface="+mj-lt"/>
                        <a:buAutoNum type="romanUcPeriod"/>
                      </a:pPr>
                      <a:r>
                        <a:rPr lang="en-US" sz="2000" b="1" baseline="0" dirty="0"/>
                        <a:t>Hypertension (3</a:t>
                      </a:r>
                      <a:r>
                        <a:rPr lang="en-US" sz="2000" b="1" baseline="30000" dirty="0"/>
                        <a:t>rd</a:t>
                      </a:r>
                      <a:r>
                        <a:rPr lang="en-US" sz="2000" b="1" baseline="0" dirty="0"/>
                        <a:t> Best in State)</a:t>
                      </a:r>
                    </a:p>
                    <a:p>
                      <a:pPr marL="400050" indent="-400050">
                        <a:buFont typeface="+mj-lt"/>
                        <a:buAutoNum type="romanUcPeriod"/>
                      </a:pPr>
                      <a:r>
                        <a:rPr lang="en-US" sz="2000" b="1" baseline="0" dirty="0"/>
                        <a:t>Addiction Related Condition</a:t>
                      </a:r>
                      <a:endParaRPr lang="en-US" sz="2000" b="1" dirty="0"/>
                    </a:p>
                  </a:txBody>
                  <a:tcP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r>
                        <a:rPr lang="en-US" sz="2000" b="1" dirty="0"/>
                        <a:t>ED Visit Rates Due to:</a:t>
                      </a:r>
                    </a:p>
                    <a:p>
                      <a:pPr marL="400050" indent="-400050">
                        <a:buFont typeface="+mj-lt"/>
                        <a:buAutoNum type="romanUcPeriod"/>
                      </a:pPr>
                      <a:r>
                        <a:rPr lang="en-US" sz="2000" b="1" dirty="0"/>
                        <a:t>Mental Health Conditions</a:t>
                      </a:r>
                    </a:p>
                    <a:p>
                      <a:pPr marL="400050" indent="-400050">
                        <a:buFont typeface="+mj-lt"/>
                        <a:buAutoNum type="romanUcPeriod"/>
                      </a:pPr>
                      <a:r>
                        <a:rPr lang="en-US" sz="2000" b="1" dirty="0"/>
                        <a:t>Asthma</a:t>
                      </a:r>
                    </a:p>
                    <a:p>
                      <a:pPr marL="400050" indent="-400050">
                        <a:buFont typeface="+mj-lt"/>
                        <a:buAutoNum type="romanUcPeriod"/>
                      </a:pPr>
                      <a:r>
                        <a:rPr lang="en-US" sz="2000" b="1" dirty="0"/>
                        <a:t>Heart</a:t>
                      </a:r>
                      <a:r>
                        <a:rPr lang="en-US" sz="2000" b="1" baseline="0" dirty="0"/>
                        <a:t> Disease</a:t>
                      </a:r>
                    </a:p>
                    <a:p>
                      <a:pPr marL="400050" indent="-400050">
                        <a:buFont typeface="+mj-lt"/>
                        <a:buAutoNum type="romanUcPeriod"/>
                      </a:pPr>
                      <a:r>
                        <a:rPr lang="en-US" sz="2000" b="1" baseline="0" dirty="0"/>
                        <a:t>Diabetes                                       ✔️</a:t>
                      </a:r>
                    </a:p>
                  </a:txBody>
                  <a:tcP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10002"/>
                  </a:ext>
                </a:extLst>
              </a:tr>
              <a:tr h="872473">
                <a:tc vMerge="1">
                  <a:txBody>
                    <a:bodyPr/>
                    <a:lstStyle/>
                    <a:p>
                      <a:endParaRPr lang="en-US" dirty="0"/>
                    </a:p>
                  </a:txBody>
                  <a:tcPr/>
                </a:tc>
                <a:tc>
                  <a:txBody>
                    <a:bodyPr/>
                    <a:lstStyle/>
                    <a:p>
                      <a:r>
                        <a:rPr lang="en-US" sz="2000" b="1" dirty="0"/>
                        <a:t>ED</a:t>
                      </a:r>
                      <a:r>
                        <a:rPr lang="en-US" sz="2000" b="1" baseline="0" dirty="0"/>
                        <a:t> Visit Rate Due to </a:t>
                      </a:r>
                    </a:p>
                    <a:p>
                      <a:r>
                        <a:rPr lang="en-US" sz="2000" b="1" baseline="0" dirty="0"/>
                        <a:t>Dental Care ✔️</a:t>
                      </a:r>
                    </a:p>
                  </a:txBody>
                  <a:tcP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tc>
                  <a:txBody>
                    <a:bodyPr/>
                    <a:lstStyle/>
                    <a:p>
                      <a:r>
                        <a:rPr lang="en-US" sz="2000" b="1" dirty="0"/>
                        <a:t>Annual Seasonal Flu</a:t>
                      </a:r>
                      <a:r>
                        <a:rPr lang="en-US" sz="2000" b="1" baseline="0" dirty="0"/>
                        <a:t> Vaccinations ✔️</a:t>
                      </a:r>
                    </a:p>
                    <a:p>
                      <a:endParaRPr lang="en-US" sz="2000" b="1" dirty="0"/>
                    </a:p>
                  </a:txBody>
                  <a:tcP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tcPr>
                </a:tc>
                <a:extLst>
                  <a:ext uri="{0D108BD9-81ED-4DB2-BD59-A6C34878D82A}">
                    <a16:rowId xmlns:a16="http://schemas.microsoft.com/office/drawing/2014/main" xmlns="" val="10003"/>
                  </a:ext>
                </a:extLst>
              </a:tr>
            </a:tbl>
          </a:graphicData>
        </a:graphic>
      </p:graphicFrame>
    </p:spTree>
    <p:extLst>
      <p:ext uri="{BB962C8B-B14F-4D97-AF65-F5344CB8AC3E}">
        <p14:creationId xmlns:p14="http://schemas.microsoft.com/office/powerpoint/2010/main" val="3372270376"/>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lumMod val="75000"/>
                  </a:schemeClr>
                </a:solidFill>
                <a:effectLst>
                  <a:outerShdw blurRad="38100" dist="38100" dir="2700000" algn="tl">
                    <a:srgbClr val="000000">
                      <a:alpha val="43137"/>
                    </a:srgbClr>
                  </a:outerShdw>
                </a:effectLst>
              </a:rPr>
              <a:t>COVID 19 Current Data	</a:t>
            </a:r>
          </a:p>
        </p:txBody>
      </p:sp>
      <p:sp>
        <p:nvSpPr>
          <p:cNvPr id="3" name="Text Placeholder 2"/>
          <p:cNvSpPr>
            <a:spLocks noGrp="1"/>
          </p:cNvSpPr>
          <p:nvPr>
            <p:ph type="body" sz="half" idx="1"/>
          </p:nvPr>
        </p:nvSpPr>
        <p:spPr/>
        <p:txBody>
          <a:bodyPr/>
          <a:lstStyle/>
          <a:p>
            <a:pPr marL="0" indent="0">
              <a:buNone/>
            </a:pPr>
            <a:r>
              <a:rPr lang="en-US" b="1" dirty="0" smtClean="0">
                <a:effectLst>
                  <a:outerShdw blurRad="38100" dist="38100" dir="2700000" algn="tl">
                    <a:srgbClr val="000000">
                      <a:alpha val="43137"/>
                    </a:srgbClr>
                  </a:outerShdw>
                </a:effectLst>
              </a:rPr>
              <a:t>Garrett	</a:t>
            </a:r>
            <a:endParaRPr lang="en-US" b="1" dirty="0">
              <a:effectLst>
                <a:outerShdw blurRad="38100" dist="38100" dir="2700000" algn="tl">
                  <a:srgbClr val="000000">
                    <a:alpha val="43137"/>
                  </a:srgbClr>
                </a:outerShdw>
              </a:effectLst>
            </a:endParaRPr>
          </a:p>
          <a:p>
            <a:r>
              <a:rPr lang="en-US" dirty="0"/>
              <a:t>7-Day Positivity </a:t>
            </a:r>
            <a:r>
              <a:rPr lang="en-US" dirty="0" smtClean="0"/>
              <a:t>Rate:	3.21%</a:t>
            </a:r>
            <a:r>
              <a:rPr lang="en-US" dirty="0"/>
              <a:t>	</a:t>
            </a:r>
          </a:p>
          <a:p>
            <a:r>
              <a:rPr lang="en-US" dirty="0"/>
              <a:t>7-Day Case Rate	  	</a:t>
            </a:r>
            <a:r>
              <a:rPr lang="en-US" dirty="0" smtClean="0"/>
              <a:t>4.92</a:t>
            </a:r>
            <a:endParaRPr lang="en-US" dirty="0"/>
          </a:p>
          <a:p>
            <a:r>
              <a:rPr lang="en-US" dirty="0"/>
              <a:t>Deaths:	    </a:t>
            </a:r>
            <a:r>
              <a:rPr lang="en-US" dirty="0" smtClean="0"/>
              <a:t>		62	</a:t>
            </a:r>
            <a:endParaRPr lang="en-US" dirty="0"/>
          </a:p>
          <a:p>
            <a:r>
              <a:rPr lang="en-US" dirty="0"/>
              <a:t>Hospitalized: 	</a:t>
            </a:r>
            <a:r>
              <a:rPr lang="en-US" dirty="0" smtClean="0"/>
              <a:t>	0</a:t>
            </a:r>
            <a:endParaRPr lang="en-US" dirty="0"/>
          </a:p>
          <a:p>
            <a:r>
              <a:rPr lang="en-US" dirty="0" smtClean="0"/>
              <a:t>Vaccinated:     38.7%</a:t>
            </a:r>
            <a:r>
              <a:rPr lang="en-US" dirty="0"/>
              <a:t>	</a:t>
            </a:r>
            <a:r>
              <a:rPr lang="en-US" dirty="0" smtClean="0"/>
              <a:t>11,206</a:t>
            </a:r>
            <a:endParaRPr lang="en-US" dirty="0"/>
          </a:p>
        </p:txBody>
      </p:sp>
      <p:sp>
        <p:nvSpPr>
          <p:cNvPr id="6" name="Rectangle 5"/>
          <p:cNvSpPr/>
          <p:nvPr/>
        </p:nvSpPr>
        <p:spPr>
          <a:xfrm>
            <a:off x="5875283" y="1600203"/>
            <a:ext cx="6096000" cy="3448123"/>
          </a:xfrm>
          <a:prstGeom prst="rect">
            <a:avLst/>
          </a:prstGeom>
        </p:spPr>
        <p:txBody>
          <a:bodyPr>
            <a:spAutoFit/>
          </a:bodyPr>
          <a:lstStyle/>
          <a:p>
            <a:pPr lvl="0" defTabSz="914400">
              <a:lnSpc>
                <a:spcPct val="90000"/>
              </a:lnSpc>
              <a:spcBef>
                <a:spcPts val="1000"/>
              </a:spcBef>
            </a:pPr>
            <a:r>
              <a:rPr lang="en-US" sz="2800" b="1" dirty="0" smtClean="0">
                <a:solidFill>
                  <a:prstClr val="black"/>
                </a:solidFill>
                <a:effectLst>
                  <a:outerShdw blurRad="38100" dist="38100" dir="2700000" algn="tl">
                    <a:srgbClr val="000000">
                      <a:alpha val="43137"/>
                    </a:srgbClr>
                  </a:outerShdw>
                </a:effectLst>
              </a:rPr>
              <a:t>Maryland</a:t>
            </a:r>
            <a:endParaRPr lang="en-US" sz="2800" b="1" dirty="0">
              <a:solidFill>
                <a:prstClr val="black"/>
              </a:solidFill>
              <a:effectLst>
                <a:outerShdw blurRad="38100" dist="38100" dir="2700000" algn="tl">
                  <a:srgbClr val="000000">
                    <a:alpha val="43137"/>
                  </a:srgbClr>
                </a:outerShdw>
              </a:effectLst>
            </a:endParaRPr>
          </a:p>
          <a:p>
            <a:pPr marL="228600" lvl="0" indent="-228600" defTabSz="914400">
              <a:lnSpc>
                <a:spcPct val="90000"/>
              </a:lnSpc>
              <a:spcBef>
                <a:spcPts val="1000"/>
              </a:spcBef>
              <a:buFont typeface="Arial" panose="020B0604020202020204" pitchFamily="34" charset="0"/>
              <a:buChar char="•"/>
            </a:pPr>
            <a:r>
              <a:rPr lang="en-US" sz="2800" dirty="0">
                <a:solidFill>
                  <a:prstClr val="black"/>
                </a:solidFill>
              </a:rPr>
              <a:t>7-Day Positivity Rate:	</a:t>
            </a:r>
            <a:r>
              <a:rPr lang="en-US" sz="2800" dirty="0" smtClean="0">
                <a:solidFill>
                  <a:prstClr val="black"/>
                </a:solidFill>
              </a:rPr>
              <a:t>1.87%       </a:t>
            </a:r>
            <a:endParaRPr lang="en-US" sz="2800" dirty="0">
              <a:solidFill>
                <a:prstClr val="black"/>
              </a:solidFill>
            </a:endParaRPr>
          </a:p>
          <a:p>
            <a:pPr marL="228600" lvl="0" indent="-228600" defTabSz="914400">
              <a:lnSpc>
                <a:spcPct val="90000"/>
              </a:lnSpc>
              <a:spcBef>
                <a:spcPts val="1000"/>
              </a:spcBef>
              <a:buFont typeface="Arial" panose="020B0604020202020204" pitchFamily="34" charset="0"/>
              <a:buChar char="•"/>
            </a:pPr>
            <a:r>
              <a:rPr lang="en-US" sz="2800" dirty="0">
                <a:solidFill>
                  <a:prstClr val="black"/>
                </a:solidFill>
              </a:rPr>
              <a:t>7-Day Case Rate:	      </a:t>
            </a:r>
            <a:r>
              <a:rPr lang="en-US" sz="2800" dirty="0" smtClean="0">
                <a:solidFill>
                  <a:prstClr val="black"/>
                </a:solidFill>
              </a:rPr>
              <a:t>	5.0 </a:t>
            </a:r>
            <a:r>
              <a:rPr lang="en-US" sz="2800" dirty="0">
                <a:solidFill>
                  <a:prstClr val="black"/>
                </a:solidFill>
              </a:rPr>
              <a:t>	         </a:t>
            </a:r>
          </a:p>
          <a:p>
            <a:pPr marL="228600" lvl="0" indent="-228600" defTabSz="914400">
              <a:lnSpc>
                <a:spcPct val="90000"/>
              </a:lnSpc>
              <a:spcBef>
                <a:spcPts val="1000"/>
              </a:spcBef>
              <a:buFont typeface="Arial" panose="020B0604020202020204" pitchFamily="34" charset="0"/>
              <a:buChar char="•"/>
            </a:pPr>
            <a:r>
              <a:rPr lang="en-US" sz="2800" dirty="0">
                <a:solidFill>
                  <a:prstClr val="black"/>
                </a:solidFill>
              </a:rPr>
              <a:t>Deaths:	           </a:t>
            </a:r>
            <a:r>
              <a:rPr lang="en-US" sz="2800" dirty="0" smtClean="0">
                <a:solidFill>
                  <a:prstClr val="black"/>
                </a:solidFill>
              </a:rPr>
              <a:t>		8,846</a:t>
            </a:r>
            <a:endParaRPr lang="en-US" sz="2800" dirty="0">
              <a:solidFill>
                <a:prstClr val="black"/>
              </a:solidFill>
            </a:endParaRPr>
          </a:p>
          <a:p>
            <a:pPr marL="228600" lvl="0" indent="-228600" defTabSz="914400">
              <a:lnSpc>
                <a:spcPct val="90000"/>
              </a:lnSpc>
              <a:spcBef>
                <a:spcPts val="1000"/>
              </a:spcBef>
              <a:buFont typeface="Arial" panose="020B0604020202020204" pitchFamily="34" charset="0"/>
              <a:buChar char="•"/>
            </a:pPr>
            <a:r>
              <a:rPr lang="en-US" sz="2800" dirty="0">
                <a:solidFill>
                  <a:prstClr val="black"/>
                </a:solidFill>
              </a:rPr>
              <a:t>Hospitalized: </a:t>
            </a:r>
            <a:r>
              <a:rPr lang="en-US" sz="2800" dirty="0" smtClean="0">
                <a:solidFill>
                  <a:prstClr val="black"/>
                </a:solidFill>
              </a:rPr>
              <a:t>		262</a:t>
            </a:r>
            <a:endParaRPr lang="en-US" sz="2800" dirty="0">
              <a:solidFill>
                <a:prstClr val="black"/>
              </a:solidFill>
            </a:endParaRPr>
          </a:p>
          <a:p>
            <a:pPr marL="228600" lvl="0" indent="-228600" defTabSz="914400">
              <a:lnSpc>
                <a:spcPct val="90000"/>
              </a:lnSpc>
              <a:spcBef>
                <a:spcPts val="1000"/>
              </a:spcBef>
              <a:buFont typeface="Arial" panose="020B0604020202020204" pitchFamily="34" charset="0"/>
              <a:buChar char="•"/>
            </a:pPr>
            <a:r>
              <a:rPr lang="en-US" sz="2800" dirty="0">
                <a:solidFill>
                  <a:prstClr val="black"/>
                </a:solidFill>
              </a:rPr>
              <a:t>Vaccinated:      </a:t>
            </a:r>
            <a:r>
              <a:rPr lang="en-US" sz="2800" dirty="0" smtClean="0">
                <a:solidFill>
                  <a:prstClr val="black"/>
                </a:solidFill>
              </a:rPr>
              <a:t>51.5%	3,112,742 </a:t>
            </a:r>
            <a:r>
              <a:rPr lang="en-US" sz="2800" dirty="0">
                <a:solidFill>
                  <a:prstClr val="black"/>
                </a:solidFill>
              </a:rPr>
              <a:t>	</a:t>
            </a:r>
            <a:r>
              <a:rPr lang="en-US" sz="2800" dirty="0" smtClean="0">
                <a:solidFill>
                  <a:prstClr val="black"/>
                </a:solidFill>
              </a:rPr>
              <a:t>	</a:t>
            </a:r>
            <a:endParaRPr lang="en-US" dirty="0"/>
          </a:p>
        </p:txBody>
      </p:sp>
    </p:spTree>
    <p:extLst>
      <p:ext uri="{BB962C8B-B14F-4D97-AF65-F5344CB8AC3E}">
        <p14:creationId xmlns:p14="http://schemas.microsoft.com/office/powerpoint/2010/main" val="42680602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51"/>
        <p:cNvGrpSpPr/>
        <p:nvPr/>
      </p:nvGrpSpPr>
      <p:grpSpPr>
        <a:xfrm>
          <a:off x="0" y="0"/>
          <a:ext cx="0" cy="0"/>
          <a:chOff x="0" y="0"/>
          <a:chExt cx="0" cy="0"/>
        </a:xfrm>
      </p:grpSpPr>
      <p:pic>
        <p:nvPicPr>
          <p:cNvPr id="52" name="Google Shape;52;p2" descr="Graphical user interface, application&#10;&#10;Description automatically generated"/>
          <p:cNvPicPr preferRelativeResize="0"/>
          <p:nvPr/>
        </p:nvPicPr>
        <p:blipFill rotWithShape="1">
          <a:blip r:embed="rId3">
            <a:alphaModFix/>
          </a:blip>
          <a:srcRect/>
          <a:stretch/>
        </p:blipFill>
        <p:spPr>
          <a:xfrm>
            <a:off x="0" y="0"/>
            <a:ext cx="12192000" cy="685800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pic>
        <p:nvPicPr>
          <p:cNvPr id="58" name="Google Shape;58;p3" descr="Graphical user interface, text&#10;&#10;Description automatically generated"/>
          <p:cNvPicPr preferRelativeResize="0"/>
          <p:nvPr/>
        </p:nvPicPr>
        <p:blipFill rotWithShape="1">
          <a:blip r:embed="rId3">
            <a:alphaModFix/>
          </a:blip>
          <a:srcRect/>
          <a:stretch/>
        </p:blipFill>
        <p:spPr>
          <a:xfrm>
            <a:off x="0" y="0"/>
            <a:ext cx="12192000" cy="685800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pic>
        <p:nvPicPr>
          <p:cNvPr id="64" name="Google Shape;64;p4" descr="A picture containing text, computer, indoor, electronics&#10;&#10;Description automatically generated"/>
          <p:cNvPicPr preferRelativeResize="0"/>
          <p:nvPr/>
        </p:nvPicPr>
        <p:blipFill rotWithShape="1">
          <a:blip r:embed="rId3">
            <a:alphaModFix/>
          </a:blip>
          <a:srcRect/>
          <a:stretch/>
        </p:blipFill>
        <p:spPr>
          <a:xfrm>
            <a:off x="0" y="0"/>
            <a:ext cx="12192000" cy="685800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69"/>
        <p:cNvGrpSpPr/>
        <p:nvPr/>
      </p:nvGrpSpPr>
      <p:grpSpPr>
        <a:xfrm>
          <a:off x="0" y="0"/>
          <a:ext cx="0" cy="0"/>
          <a:chOff x="0" y="0"/>
          <a:chExt cx="0" cy="0"/>
        </a:xfrm>
      </p:grpSpPr>
      <p:pic>
        <p:nvPicPr>
          <p:cNvPr id="70" name="Google Shape;70;p5" descr="A picture containing text, electronics&#10;&#10;Description automatically generated"/>
          <p:cNvPicPr preferRelativeResize="0"/>
          <p:nvPr/>
        </p:nvPicPr>
        <p:blipFill rotWithShape="1">
          <a:blip r:embed="rId3">
            <a:alphaModFix/>
          </a:blip>
          <a:srcRect/>
          <a:stretch/>
        </p:blipFill>
        <p:spPr>
          <a:xfrm>
            <a:off x="0" y="0"/>
            <a:ext cx="12192000" cy="685800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pic>
        <p:nvPicPr>
          <p:cNvPr id="76" name="Google Shape;76;p6" descr="A person working on a computer&#10;&#10;Description automatically generated with medium confidence"/>
          <p:cNvPicPr preferRelativeResize="0"/>
          <p:nvPr/>
        </p:nvPicPr>
        <p:blipFill rotWithShape="1">
          <a:blip r:embed="rId3">
            <a:alphaModFix/>
          </a:blip>
          <a:srcRect/>
          <a:stretch/>
        </p:blipFill>
        <p:spPr>
          <a:xfrm>
            <a:off x="0" y="0"/>
            <a:ext cx="12192000" cy="6858000"/>
          </a:xfrm>
          <a:prstGeom prst="rect">
            <a:avLst/>
          </a:prstGeom>
          <a:noFill/>
          <a:ln>
            <a:noFill/>
          </a:ln>
        </p:spPr>
      </p:pic>
    </p:spTree>
  </p:cSld>
  <p:clrMapOvr>
    <a:masterClrMapping/>
  </p:clrMapOvr>
  <p:transition spd="slow">
    <p:push dir="u"/>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pic>
        <p:nvPicPr>
          <p:cNvPr id="82" name="Google Shape;82;p8" descr="A picture containing text, person, indoor&#10;&#10;Description automatically generated"/>
          <p:cNvPicPr preferRelativeResize="0"/>
          <p:nvPr/>
        </p:nvPicPr>
        <p:blipFill rotWithShape="1">
          <a:blip r:embed="rId3">
            <a:alphaModFix/>
          </a:blip>
          <a:srcRect/>
          <a:stretch/>
        </p:blipFill>
        <p:spPr>
          <a:xfrm>
            <a:off x="0" y="0"/>
            <a:ext cx="12192000" cy="6858000"/>
          </a:xfrm>
          <a:prstGeom prst="rect">
            <a:avLst/>
          </a:prstGeom>
          <a:noFill/>
          <a:ln>
            <a:noFill/>
          </a:ln>
        </p:spPr>
      </p:pic>
    </p:spTree>
  </p:cSld>
  <p:clrMapOvr>
    <a:masterClrMapping/>
  </p:clrMapOvr>
  <p:transition spd="slow">
    <p:wip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pic>
        <p:nvPicPr>
          <p:cNvPr id="88" name="Google Shape;88;p9" descr="A person and a child walking in a forest&#10;&#10;Description automatically generated with medium confidence"/>
          <p:cNvPicPr preferRelativeResize="0"/>
          <p:nvPr/>
        </p:nvPicPr>
        <p:blipFill rotWithShape="1">
          <a:blip r:embed="rId3">
            <a:alphaModFix/>
          </a:blip>
          <a:srcRect/>
          <a:stretch/>
        </p:blipFill>
        <p:spPr>
          <a:xfrm>
            <a:off x="0" y="0"/>
            <a:ext cx="12192000" cy="685800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pic>
        <p:nvPicPr>
          <p:cNvPr id="94" name="Google Shape;94;p10" descr="A picture containing text, person&#10;&#10;Description automatically generated"/>
          <p:cNvPicPr preferRelativeResize="0"/>
          <p:nvPr/>
        </p:nvPicPr>
        <p:blipFill rotWithShape="1">
          <a:blip r:embed="rId3">
            <a:alphaModFix/>
          </a:blip>
          <a:srcRect/>
          <a:stretch/>
        </p:blipFill>
        <p:spPr>
          <a:xfrm>
            <a:off x="0" y="0"/>
            <a:ext cx="12192000" cy="685800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rotWithShape="1">
          <a:blip r:embed="rId3"/>
          <a:srcRect b="3527"/>
          <a:stretch/>
        </p:blipFill>
        <p:spPr>
          <a:xfrm>
            <a:off x="104775" y="787646"/>
            <a:ext cx="6115050" cy="5676900"/>
          </a:xfrm>
          <a:prstGeom prst="rect">
            <a:avLst/>
          </a:prstGeom>
        </p:spPr>
      </p:pic>
      <p:sp>
        <p:nvSpPr>
          <p:cNvPr id="6" name="TextBox 5"/>
          <p:cNvSpPr txBox="1"/>
          <p:nvPr/>
        </p:nvSpPr>
        <p:spPr>
          <a:xfrm>
            <a:off x="180975" y="6464546"/>
            <a:ext cx="1943100" cy="276999"/>
          </a:xfrm>
          <a:prstGeom prst="rect">
            <a:avLst/>
          </a:prstGeom>
          <a:noFill/>
        </p:spPr>
        <p:txBody>
          <a:bodyPr wrap="square" rtlCol="0">
            <a:spAutoFit/>
          </a:bodyPr>
          <a:lstStyle/>
          <a:p>
            <a:r>
              <a:rPr lang="en-US" sz="1200" dirty="0"/>
              <a:t>World Population Review</a:t>
            </a:r>
          </a:p>
        </p:txBody>
      </p:sp>
      <p:pic>
        <p:nvPicPr>
          <p:cNvPr id="7" name="Picture 6"/>
          <p:cNvPicPr>
            <a:picLocks noChangeAspect="1"/>
          </p:cNvPicPr>
          <p:nvPr/>
        </p:nvPicPr>
        <p:blipFill>
          <a:blip r:embed="rId4"/>
          <a:stretch>
            <a:fillRect/>
          </a:stretch>
        </p:blipFill>
        <p:spPr>
          <a:xfrm>
            <a:off x="6219825" y="787646"/>
            <a:ext cx="5886450" cy="5676900"/>
          </a:xfrm>
          <a:prstGeom prst="rect">
            <a:avLst/>
          </a:prstGeom>
        </p:spPr>
      </p:pic>
      <p:sp>
        <p:nvSpPr>
          <p:cNvPr id="8" name="TextBox 7"/>
          <p:cNvSpPr txBox="1"/>
          <p:nvPr/>
        </p:nvSpPr>
        <p:spPr>
          <a:xfrm>
            <a:off x="5233987" y="2012071"/>
            <a:ext cx="676275" cy="276999"/>
          </a:xfrm>
          <a:prstGeom prst="rect">
            <a:avLst/>
          </a:prstGeom>
          <a:noFill/>
        </p:spPr>
        <p:txBody>
          <a:bodyPr wrap="square" rtlCol="0">
            <a:spAutoFit/>
          </a:bodyPr>
          <a:lstStyle/>
          <a:p>
            <a:r>
              <a:rPr lang="en-US" sz="1200" b="1" dirty="0"/>
              <a:t>28,776</a:t>
            </a:r>
          </a:p>
        </p:txBody>
      </p:sp>
      <p:sp>
        <p:nvSpPr>
          <p:cNvPr id="10" name="TextBox 9"/>
          <p:cNvSpPr txBox="1"/>
          <p:nvPr/>
        </p:nvSpPr>
        <p:spPr>
          <a:xfrm>
            <a:off x="1447800" y="1200150"/>
            <a:ext cx="3295650" cy="800219"/>
          </a:xfrm>
          <a:prstGeom prst="rect">
            <a:avLst/>
          </a:prstGeom>
          <a:noFill/>
        </p:spPr>
        <p:txBody>
          <a:bodyPr wrap="square" rtlCol="0">
            <a:spAutoFit/>
          </a:bodyPr>
          <a:lstStyle/>
          <a:p>
            <a:r>
              <a:rPr lang="en-US" dirty="0">
                <a:latin typeface="Arial Narrow" panose="020B0606020202030204" pitchFamily="34" charset="0"/>
              </a:rPr>
              <a:t>Garrett County Population 2021</a:t>
            </a:r>
          </a:p>
          <a:p>
            <a:r>
              <a:rPr lang="en-US" dirty="0">
                <a:latin typeface="Arial Narrow" panose="020B0606020202030204" pitchFamily="34" charset="0"/>
              </a:rPr>
              <a:t>                    </a:t>
            </a:r>
            <a:r>
              <a:rPr lang="en-US" sz="2800" b="1" dirty="0">
                <a:latin typeface="Arial Narrow" panose="020B0606020202030204" pitchFamily="34" charset="0"/>
              </a:rPr>
              <a:t>28,776</a:t>
            </a:r>
          </a:p>
        </p:txBody>
      </p:sp>
      <p:sp>
        <p:nvSpPr>
          <p:cNvPr id="11" name="TextBox 10"/>
          <p:cNvSpPr txBox="1"/>
          <p:nvPr/>
        </p:nvSpPr>
        <p:spPr>
          <a:xfrm>
            <a:off x="4972050" y="1513105"/>
            <a:ext cx="676275" cy="276999"/>
          </a:xfrm>
          <a:prstGeom prst="rect">
            <a:avLst/>
          </a:prstGeom>
          <a:noFill/>
        </p:spPr>
        <p:txBody>
          <a:bodyPr wrap="square" rtlCol="0">
            <a:spAutoFit/>
          </a:bodyPr>
          <a:lstStyle/>
          <a:p>
            <a:r>
              <a:rPr lang="en-US" sz="1200" b="1" dirty="0"/>
              <a:t>30,141</a:t>
            </a:r>
          </a:p>
        </p:txBody>
      </p:sp>
      <p:pic>
        <p:nvPicPr>
          <p:cNvPr id="12" name="Picture 11"/>
          <p:cNvPicPr>
            <a:picLocks noChangeAspect="1"/>
          </p:cNvPicPr>
          <p:nvPr/>
        </p:nvPicPr>
        <p:blipFill>
          <a:blip r:embed="rId5"/>
          <a:stretch>
            <a:fillRect/>
          </a:stretch>
        </p:blipFill>
        <p:spPr>
          <a:xfrm>
            <a:off x="4333875" y="2968238"/>
            <a:ext cx="1785643" cy="3067050"/>
          </a:xfrm>
          <a:prstGeom prst="rect">
            <a:avLst/>
          </a:prstGeom>
        </p:spPr>
      </p:pic>
      <p:sp>
        <p:nvSpPr>
          <p:cNvPr id="13" name="TextBox 12"/>
          <p:cNvSpPr txBox="1"/>
          <p:nvPr/>
        </p:nvSpPr>
        <p:spPr>
          <a:xfrm>
            <a:off x="11106151" y="2691239"/>
            <a:ext cx="571500" cy="276999"/>
          </a:xfrm>
          <a:prstGeom prst="rect">
            <a:avLst/>
          </a:prstGeom>
          <a:noFill/>
        </p:spPr>
        <p:txBody>
          <a:bodyPr wrap="square" rtlCol="0">
            <a:spAutoFit/>
          </a:bodyPr>
          <a:lstStyle/>
          <a:p>
            <a:r>
              <a:rPr lang="en-US" sz="1200" dirty="0"/>
              <a:t>5.8 m</a:t>
            </a:r>
          </a:p>
        </p:txBody>
      </p:sp>
      <p:sp>
        <p:nvSpPr>
          <p:cNvPr id="14" name="TextBox 13"/>
          <p:cNvSpPr txBox="1"/>
          <p:nvPr/>
        </p:nvSpPr>
        <p:spPr>
          <a:xfrm>
            <a:off x="10919296" y="3349097"/>
            <a:ext cx="621360" cy="276999"/>
          </a:xfrm>
          <a:prstGeom prst="rect">
            <a:avLst/>
          </a:prstGeom>
          <a:noFill/>
        </p:spPr>
        <p:txBody>
          <a:bodyPr wrap="square" rtlCol="0">
            <a:spAutoFit/>
          </a:bodyPr>
          <a:lstStyle/>
          <a:p>
            <a:r>
              <a:rPr lang="en-US" sz="1200" dirty="0"/>
              <a:t>4.8m</a:t>
            </a:r>
          </a:p>
        </p:txBody>
      </p:sp>
      <p:sp>
        <p:nvSpPr>
          <p:cNvPr id="15" name="TextBox 14"/>
          <p:cNvSpPr txBox="1"/>
          <p:nvPr/>
        </p:nvSpPr>
        <p:spPr>
          <a:xfrm>
            <a:off x="10491787" y="4514850"/>
            <a:ext cx="500063" cy="276999"/>
          </a:xfrm>
          <a:prstGeom prst="rect">
            <a:avLst/>
          </a:prstGeom>
          <a:noFill/>
        </p:spPr>
        <p:txBody>
          <a:bodyPr wrap="square" rtlCol="0">
            <a:spAutoFit/>
          </a:bodyPr>
          <a:lstStyle/>
          <a:p>
            <a:r>
              <a:rPr lang="en-US" sz="1200" dirty="0"/>
              <a:t>2.3m</a:t>
            </a:r>
          </a:p>
        </p:txBody>
      </p:sp>
      <p:sp>
        <p:nvSpPr>
          <p:cNvPr id="2" name="TextBox 1"/>
          <p:cNvSpPr txBox="1"/>
          <p:nvPr/>
        </p:nvSpPr>
        <p:spPr>
          <a:xfrm>
            <a:off x="914400" y="103609"/>
            <a:ext cx="6838950" cy="707886"/>
          </a:xfrm>
          <a:prstGeom prst="rect">
            <a:avLst/>
          </a:prstGeom>
          <a:noFill/>
        </p:spPr>
        <p:txBody>
          <a:bodyPr wrap="square" rtlCol="0">
            <a:spAutoFit/>
          </a:bodyPr>
          <a:lstStyle/>
          <a:p>
            <a:r>
              <a:rPr lang="en-US" sz="4000" b="1" dirty="0"/>
              <a:t>POPULATION </a:t>
            </a:r>
            <a:r>
              <a:rPr lang="en-US" sz="4000" b="1" dirty="0" smtClean="0"/>
              <a:t>TRENDS</a:t>
            </a:r>
            <a:endParaRPr lang="en-US" sz="4000" b="1" dirty="0"/>
          </a:p>
        </p:txBody>
      </p:sp>
    </p:spTree>
    <p:extLst>
      <p:ext uri="{BB962C8B-B14F-4D97-AF65-F5344CB8AC3E}">
        <p14:creationId xmlns:p14="http://schemas.microsoft.com/office/powerpoint/2010/main" val="3381617936"/>
      </p:ext>
    </p:extLst>
  </p:cSld>
  <p:clrMapOvr>
    <a:masterClrMapping/>
  </p:clrMapOvr>
  <p:transition spd="slow">
    <p:wip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pic>
        <p:nvPicPr>
          <p:cNvPr id="100" name="Google Shape;100;p11" descr="Text&#10;&#10;Description automatically generated"/>
          <p:cNvPicPr preferRelativeResize="0"/>
          <p:nvPr/>
        </p:nvPicPr>
        <p:blipFill rotWithShape="1">
          <a:blip r:embed="rId3">
            <a:alphaModFix/>
          </a:blip>
          <a:srcRect/>
          <a:stretch/>
        </p:blipFill>
        <p:spPr>
          <a:xfrm>
            <a:off x="0" y="0"/>
            <a:ext cx="12192000" cy="6858000"/>
          </a:xfrm>
          <a:prstGeom prst="rect">
            <a:avLst/>
          </a:prstGeom>
          <a:noFill/>
          <a:ln>
            <a:noFill/>
          </a:ln>
        </p:spPr>
      </p:pic>
    </p:spTree>
  </p:cSld>
  <p:clrMapOvr>
    <a:masterClrMapping/>
  </p:clrMapOvr>
  <p:transition spd="slow">
    <p:randomBar dir="vert"/>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pic>
        <p:nvPicPr>
          <p:cNvPr id="106" name="Google Shape;106;p12" descr="A person sitting at a table&#10;&#10;Description automatically generated with low confidence"/>
          <p:cNvPicPr preferRelativeResize="0"/>
          <p:nvPr/>
        </p:nvPicPr>
        <p:blipFill rotWithShape="1">
          <a:blip r:embed="rId3">
            <a:alphaModFix/>
          </a:blip>
          <a:srcRect/>
          <a:stretch/>
        </p:blipFill>
        <p:spPr>
          <a:xfrm>
            <a:off x="0" y="0"/>
            <a:ext cx="12192000" cy="6858000"/>
          </a:xfrm>
          <a:prstGeom prst="rect">
            <a:avLst/>
          </a:prstGeom>
          <a:noFill/>
          <a:ln>
            <a:noFill/>
          </a:ln>
        </p:spPr>
      </p:pic>
    </p:spTree>
  </p:cSld>
  <p:clrMapOvr>
    <a:masterClrMapping/>
  </p:clrMapOvr>
  <p:transition spd="med">
    <p:pull/>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pic>
        <p:nvPicPr>
          <p:cNvPr id="112" name="Google Shape;112;p13" descr="A picture containing text&#10;&#10;Description automatically generated"/>
          <p:cNvPicPr preferRelativeResize="0"/>
          <p:nvPr/>
        </p:nvPicPr>
        <p:blipFill rotWithShape="1">
          <a:blip r:embed="rId3">
            <a:alphaModFix/>
          </a:blip>
          <a:srcRect/>
          <a:stretch/>
        </p:blipFill>
        <p:spPr>
          <a:xfrm>
            <a:off x="0" y="0"/>
            <a:ext cx="12192000" cy="6858000"/>
          </a:xfrm>
          <a:prstGeom prst="rect">
            <a:avLst/>
          </a:prstGeom>
          <a:noFill/>
          <a:ln>
            <a:noFill/>
          </a:ln>
        </p:spPr>
      </p:pic>
    </p:spTree>
  </p:cSld>
  <p:clrMapOvr>
    <a:masterClrMapping/>
  </p:clrMapOvr>
  <p:transition spd="slow">
    <p:cove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pic>
        <p:nvPicPr>
          <p:cNvPr id="118" name="Google Shape;118;p14" descr="A group of kids playing on a playground&#10;&#10;Description automatically generated with low confidence"/>
          <p:cNvPicPr preferRelativeResize="0"/>
          <p:nvPr/>
        </p:nvPicPr>
        <p:blipFill rotWithShape="1">
          <a:blip r:embed="rId3">
            <a:alphaModFix/>
          </a:blip>
          <a:srcRect/>
          <a:stretch/>
        </p:blipFill>
        <p:spPr>
          <a:xfrm>
            <a:off x="0" y="0"/>
            <a:ext cx="12192000" cy="6858000"/>
          </a:xfrm>
          <a:prstGeom prst="rect">
            <a:avLst/>
          </a:prstGeom>
          <a:noFill/>
          <a:ln>
            <a:noFill/>
          </a:ln>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pic>
        <p:nvPicPr>
          <p:cNvPr id="124" name="Google Shape;124;p15" descr="A group of people sitting on a bench in front of a lake&#10;&#10;Description automatically generated with low confidence"/>
          <p:cNvPicPr preferRelativeResize="0"/>
          <p:nvPr/>
        </p:nvPicPr>
        <p:blipFill rotWithShape="1">
          <a:blip r:embed="rId3">
            <a:alphaModFix/>
          </a:blip>
          <a:srcRect/>
          <a:stretch/>
        </p:blipFill>
        <p:spPr>
          <a:xfrm>
            <a:off x="0" y="0"/>
            <a:ext cx="12192000" cy="6858000"/>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2653" y="338329"/>
            <a:ext cx="6554867" cy="914401"/>
          </a:xfrm>
        </p:spPr>
        <p:style>
          <a:lnRef idx="2">
            <a:schemeClr val="accent1"/>
          </a:lnRef>
          <a:fillRef idx="1">
            <a:schemeClr val="lt1"/>
          </a:fillRef>
          <a:effectRef idx="0">
            <a:schemeClr val="accent1"/>
          </a:effectRef>
          <a:fontRef idx="minor">
            <a:schemeClr val="dk1"/>
          </a:fontRef>
        </p:style>
        <p:txBody>
          <a:bodyPr>
            <a:normAutofit/>
          </a:bodyPr>
          <a:lstStyle/>
          <a:p>
            <a:pPr algn="ctr"/>
            <a:r>
              <a:rPr lang="en-US" dirty="0">
                <a:solidFill>
                  <a:srgbClr val="0070C0"/>
                </a:solidFill>
                <a:effectLst>
                  <a:outerShdw blurRad="38100" dist="38100" dir="2700000" algn="tl">
                    <a:srgbClr val="000000">
                      <a:alpha val="43137"/>
                    </a:srgbClr>
                  </a:outerShdw>
                </a:effectLst>
              </a:rPr>
              <a:t> </a:t>
            </a:r>
            <a:r>
              <a:rPr lang="en-US" sz="5400" dirty="0">
                <a:solidFill>
                  <a:srgbClr val="0070C0"/>
                </a:solidFill>
                <a:effectLst>
                  <a:outerShdw blurRad="38100" dist="38100" dir="2700000" algn="tl">
                    <a:srgbClr val="000000">
                      <a:alpha val="43137"/>
                    </a:srgbClr>
                  </a:outerShdw>
                </a:effectLst>
              </a:rPr>
              <a:t>Priorities for 2021</a:t>
            </a:r>
          </a:p>
        </p:txBody>
      </p:sp>
      <p:sp>
        <p:nvSpPr>
          <p:cNvPr id="3" name="Content Placeholder 2"/>
          <p:cNvSpPr>
            <a:spLocks noGrp="1"/>
          </p:cNvSpPr>
          <p:nvPr>
            <p:ph idx="1"/>
          </p:nvPr>
        </p:nvSpPr>
        <p:spPr>
          <a:xfrm>
            <a:off x="2024634" y="1435611"/>
            <a:ext cx="7886700" cy="5358383"/>
          </a:xfrm>
        </p:spPr>
        <p:txBody>
          <a:bodyPr>
            <a:noAutofit/>
          </a:bodyPr>
          <a:lstStyle/>
          <a:p>
            <a:pPr>
              <a:lnSpc>
                <a:spcPct val="100000"/>
              </a:lnSpc>
              <a:buFont typeface="Courier New" panose="02070309020205020404" pitchFamily="49" charset="0"/>
              <a:buChar char="o"/>
            </a:pPr>
            <a:r>
              <a:rPr lang="en-US" sz="2400" b="1" dirty="0">
                <a:ln w="0"/>
                <a:solidFill>
                  <a:srgbClr val="00B050"/>
                </a:solidFill>
                <a:effectLst>
                  <a:outerShdw blurRad="38100" dist="19050" dir="2700000" algn="tl" rotWithShape="0">
                    <a:schemeClr val="dk1">
                      <a:alpha val="40000"/>
                    </a:schemeClr>
                  </a:outerShdw>
                </a:effectLst>
              </a:rPr>
              <a:t>Prevent local outbreaks of SAR CoV-2 (COVID-19)</a:t>
            </a:r>
          </a:p>
          <a:p>
            <a:pPr>
              <a:lnSpc>
                <a:spcPct val="100000"/>
              </a:lnSpc>
              <a:buFont typeface="Courier New" panose="02070309020205020404" pitchFamily="49" charset="0"/>
              <a:buChar char="o"/>
            </a:pPr>
            <a:r>
              <a:rPr lang="en-US" sz="2400" b="1" dirty="0">
                <a:ln w="0"/>
                <a:solidFill>
                  <a:srgbClr val="00B050"/>
                </a:solidFill>
                <a:effectLst>
                  <a:outerShdw blurRad="38100" dist="19050" dir="2700000" algn="tl" rotWithShape="0">
                    <a:schemeClr val="dk1">
                      <a:alpha val="40000"/>
                    </a:schemeClr>
                  </a:outerShdw>
                </a:effectLst>
              </a:rPr>
              <a:t>Chronic Disease, focusing on risk factors-nutrition, physical  Activity and tobacco</a:t>
            </a:r>
          </a:p>
          <a:p>
            <a:pPr>
              <a:lnSpc>
                <a:spcPct val="150000"/>
              </a:lnSpc>
              <a:buFont typeface="Courier New" panose="02070309020205020404" pitchFamily="49" charset="0"/>
              <a:buChar char="o"/>
            </a:pPr>
            <a:r>
              <a:rPr lang="en-US" sz="2400" b="1" dirty="0">
                <a:ln w="0"/>
                <a:solidFill>
                  <a:srgbClr val="00B050"/>
                </a:solidFill>
                <a:effectLst>
                  <a:outerShdw blurRad="38100" dist="19050" dir="2700000" algn="tl" rotWithShape="0">
                    <a:schemeClr val="dk1">
                      <a:alpha val="40000"/>
                    </a:schemeClr>
                  </a:outerShdw>
                </a:effectLst>
              </a:rPr>
              <a:t> Access to Care &amp; Linkages to Community Resources</a:t>
            </a:r>
          </a:p>
          <a:p>
            <a:pPr>
              <a:lnSpc>
                <a:spcPct val="150000"/>
              </a:lnSpc>
              <a:buFont typeface="Courier New" panose="02070309020205020404" pitchFamily="49" charset="0"/>
              <a:buChar char="o"/>
            </a:pPr>
            <a:r>
              <a:rPr lang="en-US" sz="2400" b="1" dirty="0">
                <a:ln w="0"/>
                <a:solidFill>
                  <a:srgbClr val="00B050"/>
                </a:solidFill>
                <a:effectLst>
                  <a:outerShdw blurRad="38100" dist="19050" dir="2700000" algn="tl" rotWithShape="0">
                    <a:schemeClr val="dk1">
                      <a:alpha val="40000"/>
                    </a:schemeClr>
                  </a:outerShdw>
                </a:effectLst>
              </a:rPr>
              <a:t> Behavioral Health: Mental Health &amp; Substance Use</a:t>
            </a:r>
          </a:p>
          <a:p>
            <a:pPr>
              <a:lnSpc>
                <a:spcPct val="100000"/>
              </a:lnSpc>
              <a:buFont typeface="Courier New" panose="02070309020205020404" pitchFamily="49" charset="0"/>
              <a:buChar char="o"/>
            </a:pPr>
            <a:r>
              <a:rPr lang="en-US" sz="2400" b="1" dirty="0">
                <a:ln w="0"/>
                <a:solidFill>
                  <a:srgbClr val="00B050"/>
                </a:solidFill>
                <a:effectLst>
                  <a:outerShdw blurRad="38100" dist="19050" dir="2700000" algn="tl" rotWithShape="0">
                    <a:schemeClr val="dk1">
                      <a:alpha val="40000"/>
                    </a:schemeClr>
                  </a:outerShdw>
                </a:effectLst>
              </a:rPr>
              <a:t> Family Structure with emphasis on maternal, child and adolescent health</a:t>
            </a:r>
          </a:p>
          <a:p>
            <a:pPr>
              <a:lnSpc>
                <a:spcPct val="100000"/>
              </a:lnSpc>
              <a:buFont typeface="Courier New" panose="02070309020205020404" pitchFamily="49" charset="0"/>
              <a:buChar char="o"/>
            </a:pPr>
            <a:r>
              <a:rPr lang="en-US" sz="2400" b="1" dirty="0">
                <a:ln w="0"/>
                <a:solidFill>
                  <a:srgbClr val="00B050"/>
                </a:solidFill>
                <a:effectLst>
                  <a:outerShdw blurRad="38100" dist="19050" dir="2700000" algn="tl" rotWithShape="0">
                    <a:schemeClr val="dk1">
                      <a:alpha val="40000"/>
                    </a:schemeClr>
                  </a:outerShdw>
                </a:effectLst>
              </a:rPr>
              <a:t> Social Determinants of health, specifically economic inequities and poverty</a:t>
            </a:r>
          </a:p>
          <a:p>
            <a:pPr marL="0" indent="0">
              <a:buNone/>
            </a:pPr>
            <a:endParaRPr lang="en-US" sz="2400" b="1" dirty="0">
              <a:solidFill>
                <a:srgbClr val="00B050"/>
              </a:solidFill>
            </a:endParaRPr>
          </a:p>
        </p:txBody>
      </p:sp>
    </p:spTree>
    <p:extLst>
      <p:ext uri="{BB962C8B-B14F-4D97-AF65-F5344CB8AC3E}">
        <p14:creationId xmlns:p14="http://schemas.microsoft.com/office/powerpoint/2010/main" val="3690105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p:nvPr>
            <p:extLst>
              <p:ext uri="{D42A27DB-BD31-4B8C-83A1-F6EECF244321}">
                <p14:modId xmlns:p14="http://schemas.microsoft.com/office/powerpoint/2010/main" val="3685482644"/>
              </p:ext>
            </p:extLst>
          </p:nvPr>
        </p:nvGraphicFramePr>
        <p:xfrm>
          <a:off x="1093305" y="546652"/>
          <a:ext cx="10485782" cy="5874026"/>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Box 1"/>
          <p:cNvSpPr txBox="1"/>
          <p:nvPr/>
        </p:nvSpPr>
        <p:spPr>
          <a:xfrm>
            <a:off x="71021" y="6289873"/>
            <a:ext cx="1704512" cy="261610"/>
          </a:xfrm>
          <a:prstGeom prst="rect">
            <a:avLst/>
          </a:prstGeom>
          <a:noFill/>
        </p:spPr>
        <p:txBody>
          <a:bodyPr wrap="square" rtlCol="0">
            <a:spAutoFit/>
          </a:bodyPr>
          <a:lstStyle/>
          <a:p>
            <a:r>
              <a:rPr lang="en-US" sz="1100" dirty="0">
                <a:solidFill>
                  <a:prstClr val="black"/>
                </a:solidFill>
              </a:rPr>
              <a:t>2019 Vital Statistics</a:t>
            </a:r>
          </a:p>
        </p:txBody>
      </p:sp>
    </p:spTree>
    <p:extLst>
      <p:ext uri="{BB962C8B-B14F-4D97-AF65-F5344CB8AC3E}">
        <p14:creationId xmlns:p14="http://schemas.microsoft.com/office/powerpoint/2010/main" val="58618821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133475" y="552450"/>
            <a:ext cx="9410700" cy="5938837"/>
          </a:xfrm>
          <a:prstGeom prst="rect">
            <a:avLst/>
          </a:prstGeom>
        </p:spPr>
      </p:pic>
      <p:sp>
        <p:nvSpPr>
          <p:cNvPr id="3" name="TextBox 2"/>
          <p:cNvSpPr txBox="1"/>
          <p:nvPr/>
        </p:nvSpPr>
        <p:spPr>
          <a:xfrm>
            <a:off x="495300" y="6183510"/>
            <a:ext cx="2000250" cy="307777"/>
          </a:xfrm>
          <a:prstGeom prst="rect">
            <a:avLst/>
          </a:prstGeom>
          <a:noFill/>
        </p:spPr>
        <p:txBody>
          <a:bodyPr wrap="square" rtlCol="0">
            <a:spAutoFit/>
          </a:bodyPr>
          <a:lstStyle/>
          <a:p>
            <a:r>
              <a:rPr lang="en-US" sz="1400" dirty="0"/>
              <a:t>2019 Vital Statistics</a:t>
            </a:r>
          </a:p>
        </p:txBody>
      </p:sp>
    </p:spTree>
    <p:extLst>
      <p:ext uri="{BB962C8B-B14F-4D97-AF65-F5344CB8AC3E}">
        <p14:creationId xmlns:p14="http://schemas.microsoft.com/office/powerpoint/2010/main" val="192859217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extLst>
              <p:ext uri="{D42A27DB-BD31-4B8C-83A1-F6EECF244321}">
                <p14:modId xmlns:p14="http://schemas.microsoft.com/office/powerpoint/2010/main" val="3513433203"/>
              </p:ext>
            </p:extLst>
          </p:nvPr>
        </p:nvGraphicFramePr>
        <p:xfrm>
          <a:off x="1095018" y="442364"/>
          <a:ext cx="8294914" cy="6019799"/>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1522363" y="6143616"/>
            <a:ext cx="2625094" cy="307777"/>
          </a:xfrm>
          <a:prstGeom prst="rect">
            <a:avLst/>
          </a:prstGeom>
          <a:noFill/>
        </p:spPr>
        <p:txBody>
          <a:bodyPr wrap="square" rtlCol="0">
            <a:spAutoFit/>
          </a:bodyPr>
          <a:lstStyle/>
          <a:p>
            <a:r>
              <a:rPr lang="en-US" sz="1400" dirty="0"/>
              <a:t>Source: MD Vital Statistics, 2019 </a:t>
            </a:r>
          </a:p>
        </p:txBody>
      </p:sp>
      <p:sp>
        <p:nvSpPr>
          <p:cNvPr id="5" name="TextBox 4"/>
          <p:cNvSpPr txBox="1"/>
          <p:nvPr/>
        </p:nvSpPr>
        <p:spPr>
          <a:xfrm>
            <a:off x="8321244" y="1173488"/>
            <a:ext cx="2636668" cy="2062103"/>
          </a:xfrm>
          <a:prstGeom prst="rect">
            <a:avLst/>
          </a:prstGeom>
          <a:noFill/>
        </p:spPr>
        <p:txBody>
          <a:bodyPr wrap="square" rtlCol="0">
            <a:spAutoFit/>
          </a:bodyPr>
          <a:lstStyle/>
          <a:p>
            <a:pPr algn="ctr"/>
            <a:r>
              <a:rPr lang="en-US" sz="3200" b="1" dirty="0">
                <a:solidFill>
                  <a:srgbClr val="0070C0"/>
                </a:solidFill>
                <a:effectLst>
                  <a:outerShdw blurRad="38100" dist="38100" dir="2700000" algn="tl">
                    <a:srgbClr val="000000">
                      <a:alpha val="43137"/>
                    </a:srgbClr>
                  </a:outerShdw>
                </a:effectLst>
              </a:rPr>
              <a:t>2019 CAUSES OF DEATH IN GARRETT COUNTY</a:t>
            </a:r>
          </a:p>
        </p:txBody>
      </p:sp>
      <p:sp>
        <p:nvSpPr>
          <p:cNvPr id="2" name="TextBox 1"/>
          <p:cNvSpPr txBox="1"/>
          <p:nvPr/>
        </p:nvSpPr>
        <p:spPr>
          <a:xfrm>
            <a:off x="5098717" y="4637619"/>
            <a:ext cx="1669945" cy="523220"/>
          </a:xfrm>
          <a:prstGeom prst="rect">
            <a:avLst/>
          </a:prstGeom>
          <a:noFill/>
        </p:spPr>
        <p:txBody>
          <a:bodyPr wrap="square" rtlCol="0">
            <a:spAutoFit/>
          </a:bodyPr>
          <a:lstStyle/>
          <a:p>
            <a:pPr algn="ctr"/>
            <a:r>
              <a:rPr lang="en-US" sz="1400" b="1" dirty="0">
                <a:solidFill>
                  <a:schemeClr val="bg1"/>
                </a:solidFill>
                <a:effectLst>
                  <a:outerShdw blurRad="38100" dist="38100" dir="2700000" algn="tl">
                    <a:srgbClr val="000000">
                      <a:alpha val="43137"/>
                    </a:srgbClr>
                  </a:outerShdw>
                </a:effectLst>
              </a:rPr>
              <a:t>Diseases of the Heart  31%</a:t>
            </a:r>
          </a:p>
        </p:txBody>
      </p:sp>
      <p:sp>
        <p:nvSpPr>
          <p:cNvPr id="6" name="TextBox 5"/>
          <p:cNvSpPr txBox="1"/>
          <p:nvPr/>
        </p:nvSpPr>
        <p:spPr>
          <a:xfrm>
            <a:off x="5242475" y="1805948"/>
            <a:ext cx="1726709" cy="523220"/>
          </a:xfrm>
          <a:prstGeom prst="rect">
            <a:avLst/>
          </a:prstGeom>
          <a:noFill/>
        </p:spPr>
        <p:txBody>
          <a:bodyPr wrap="square" rtlCol="0">
            <a:spAutoFit/>
          </a:bodyPr>
          <a:lstStyle/>
          <a:p>
            <a:pPr algn="ctr"/>
            <a:r>
              <a:rPr lang="en-US" sz="1400" b="1" dirty="0">
                <a:solidFill>
                  <a:schemeClr val="bg1"/>
                </a:solidFill>
              </a:rPr>
              <a:t>Malignant Neoplasms 16%</a:t>
            </a:r>
          </a:p>
        </p:txBody>
      </p:sp>
      <p:sp>
        <p:nvSpPr>
          <p:cNvPr id="7" name="TextBox 6"/>
          <p:cNvSpPr txBox="1"/>
          <p:nvPr/>
        </p:nvSpPr>
        <p:spPr>
          <a:xfrm>
            <a:off x="2108227" y="4637619"/>
            <a:ext cx="1567171" cy="523220"/>
          </a:xfrm>
          <a:prstGeom prst="rect">
            <a:avLst/>
          </a:prstGeom>
          <a:noFill/>
        </p:spPr>
        <p:txBody>
          <a:bodyPr wrap="square" rtlCol="0">
            <a:spAutoFit/>
          </a:bodyPr>
          <a:lstStyle/>
          <a:p>
            <a:r>
              <a:rPr lang="en-US" sz="1400" b="1" dirty="0"/>
              <a:t>Chronic Lower Respiratory 4%</a:t>
            </a:r>
          </a:p>
        </p:txBody>
      </p:sp>
      <p:sp>
        <p:nvSpPr>
          <p:cNvPr id="8" name="TextBox 7"/>
          <p:cNvSpPr txBox="1"/>
          <p:nvPr/>
        </p:nvSpPr>
        <p:spPr>
          <a:xfrm>
            <a:off x="3135969" y="5041056"/>
            <a:ext cx="1474434" cy="523220"/>
          </a:xfrm>
          <a:prstGeom prst="rect">
            <a:avLst/>
          </a:prstGeom>
          <a:noFill/>
        </p:spPr>
        <p:txBody>
          <a:bodyPr wrap="square" rtlCol="0">
            <a:spAutoFit/>
          </a:bodyPr>
          <a:lstStyle/>
          <a:p>
            <a:pPr algn="ctr"/>
            <a:r>
              <a:rPr lang="en-US" sz="1400" b="1" dirty="0">
                <a:solidFill>
                  <a:schemeClr val="bg1"/>
                </a:solidFill>
              </a:rPr>
              <a:t>Cerebrovascular 6%</a:t>
            </a:r>
          </a:p>
        </p:txBody>
      </p:sp>
      <p:sp>
        <p:nvSpPr>
          <p:cNvPr id="9" name="TextBox 8"/>
          <p:cNvSpPr txBox="1"/>
          <p:nvPr/>
        </p:nvSpPr>
        <p:spPr>
          <a:xfrm>
            <a:off x="6398959" y="3529572"/>
            <a:ext cx="1462596" cy="307777"/>
          </a:xfrm>
          <a:prstGeom prst="rect">
            <a:avLst/>
          </a:prstGeom>
          <a:noFill/>
        </p:spPr>
        <p:txBody>
          <a:bodyPr wrap="square" rtlCol="0">
            <a:spAutoFit/>
          </a:bodyPr>
          <a:lstStyle/>
          <a:p>
            <a:r>
              <a:rPr lang="en-US" sz="1400" b="1" dirty="0">
                <a:solidFill>
                  <a:schemeClr val="bg1"/>
                </a:solidFill>
              </a:rPr>
              <a:t>Alzheimer's 8%</a:t>
            </a:r>
          </a:p>
        </p:txBody>
      </p:sp>
      <p:sp>
        <p:nvSpPr>
          <p:cNvPr id="10" name="TextBox 9"/>
          <p:cNvSpPr txBox="1"/>
          <p:nvPr/>
        </p:nvSpPr>
        <p:spPr>
          <a:xfrm>
            <a:off x="6509930" y="2729303"/>
            <a:ext cx="1110069" cy="307777"/>
          </a:xfrm>
          <a:prstGeom prst="rect">
            <a:avLst/>
          </a:prstGeom>
          <a:noFill/>
        </p:spPr>
        <p:txBody>
          <a:bodyPr wrap="square" rtlCol="0">
            <a:spAutoFit/>
          </a:bodyPr>
          <a:lstStyle/>
          <a:p>
            <a:r>
              <a:rPr lang="en-US" sz="1400" b="1" dirty="0">
                <a:solidFill>
                  <a:schemeClr val="bg1"/>
                </a:solidFill>
              </a:rPr>
              <a:t>Diabetes 4%</a:t>
            </a:r>
          </a:p>
        </p:txBody>
      </p:sp>
      <p:sp>
        <p:nvSpPr>
          <p:cNvPr id="11" name="TextBox 10"/>
          <p:cNvSpPr txBox="1"/>
          <p:nvPr/>
        </p:nvSpPr>
        <p:spPr>
          <a:xfrm>
            <a:off x="3604738" y="2467693"/>
            <a:ext cx="933169" cy="523220"/>
          </a:xfrm>
          <a:prstGeom prst="rect">
            <a:avLst/>
          </a:prstGeom>
          <a:noFill/>
        </p:spPr>
        <p:txBody>
          <a:bodyPr wrap="square" rtlCol="0">
            <a:spAutoFit/>
          </a:bodyPr>
          <a:lstStyle/>
          <a:p>
            <a:r>
              <a:rPr lang="en-US" sz="1400" b="1" dirty="0">
                <a:solidFill>
                  <a:schemeClr val="bg1"/>
                </a:solidFill>
              </a:rPr>
              <a:t>Other 26.2%</a:t>
            </a:r>
          </a:p>
        </p:txBody>
      </p:sp>
      <p:sp>
        <p:nvSpPr>
          <p:cNvPr id="12" name="Rectangle 11"/>
          <p:cNvSpPr/>
          <p:nvPr/>
        </p:nvSpPr>
        <p:spPr>
          <a:xfrm>
            <a:off x="7861555" y="3747196"/>
            <a:ext cx="4168134" cy="1477328"/>
          </a:xfrm>
          <a:prstGeom prst="rect">
            <a:avLst/>
          </a:prstGeom>
        </p:spPr>
        <p:txBody>
          <a:bodyPr wrap="square">
            <a:spAutoFit/>
          </a:bodyPr>
          <a:lstStyle/>
          <a:p>
            <a:r>
              <a:rPr lang="en-US" dirty="0"/>
              <a:t>All in the other categories has less  that 3% of deaths.  Examples are: Accidents, Nephritis, Suicide, Homicide, Poisonings (OD), Peptic Ulcer, Parkinson's, Septicemia, etc.</a:t>
            </a:r>
          </a:p>
        </p:txBody>
      </p:sp>
    </p:spTree>
    <p:extLst>
      <p:ext uri="{BB962C8B-B14F-4D97-AF65-F5344CB8AC3E}">
        <p14:creationId xmlns:p14="http://schemas.microsoft.com/office/powerpoint/2010/main" val="3621395609"/>
      </p:ext>
    </p:extLst>
  </p:cSld>
  <p:clrMapOvr>
    <a:masterClrMapping/>
  </p:clrMapOvr>
  <p:transition spd="slow">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9648" y="6203576"/>
            <a:ext cx="4007223" cy="369332"/>
          </a:xfrm>
          <a:prstGeom prst="rect">
            <a:avLst/>
          </a:prstGeom>
          <a:noFill/>
        </p:spPr>
        <p:txBody>
          <a:bodyPr wrap="square" rtlCol="0">
            <a:spAutoFit/>
          </a:bodyPr>
          <a:lstStyle/>
          <a:p>
            <a:r>
              <a:rPr lang="en-US" dirty="0"/>
              <a:t>County Health Rankings and Roadmaps</a:t>
            </a:r>
          </a:p>
        </p:txBody>
      </p:sp>
      <p:pic>
        <p:nvPicPr>
          <p:cNvPr id="4" name="Picture 3"/>
          <p:cNvPicPr>
            <a:picLocks noChangeAspect="1"/>
          </p:cNvPicPr>
          <p:nvPr/>
        </p:nvPicPr>
        <p:blipFill>
          <a:blip r:embed="rId3"/>
          <a:stretch>
            <a:fillRect/>
          </a:stretch>
        </p:blipFill>
        <p:spPr>
          <a:xfrm>
            <a:off x="1117393" y="0"/>
            <a:ext cx="8305288" cy="3232642"/>
          </a:xfrm>
          <a:prstGeom prst="rect">
            <a:avLst/>
          </a:prstGeom>
        </p:spPr>
      </p:pic>
      <p:pic>
        <p:nvPicPr>
          <p:cNvPr id="2" name="Picture 1"/>
          <p:cNvPicPr>
            <a:picLocks noChangeAspect="1"/>
          </p:cNvPicPr>
          <p:nvPr/>
        </p:nvPicPr>
        <p:blipFill>
          <a:blip r:embed="rId4"/>
          <a:stretch>
            <a:fillRect/>
          </a:stretch>
        </p:blipFill>
        <p:spPr>
          <a:xfrm>
            <a:off x="1674567" y="3179618"/>
            <a:ext cx="7413176" cy="3116408"/>
          </a:xfrm>
          <a:prstGeom prst="rect">
            <a:avLst/>
          </a:prstGeom>
        </p:spPr>
      </p:pic>
      <p:cxnSp>
        <p:nvCxnSpPr>
          <p:cNvPr id="6" name="Straight Connector 5"/>
          <p:cNvCxnSpPr/>
          <p:nvPr/>
        </p:nvCxnSpPr>
        <p:spPr>
          <a:xfrm>
            <a:off x="5039591" y="5444836"/>
            <a:ext cx="1132609"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810991" y="2369127"/>
            <a:ext cx="1194954"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677525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082861" y="845389"/>
            <a:ext cx="3683480" cy="1569660"/>
          </a:xfrm>
          <a:prstGeom prst="rect">
            <a:avLst/>
          </a:prstGeom>
          <a:noFill/>
        </p:spPr>
        <p:txBody>
          <a:bodyPr wrap="square" rtlCol="0">
            <a:spAutoFit/>
          </a:bodyPr>
          <a:lstStyle/>
          <a:p>
            <a:r>
              <a:rPr lang="en-US" sz="3200" b="1" dirty="0">
                <a:solidFill>
                  <a:prstClr val="black"/>
                </a:solidFill>
              </a:rPr>
              <a:t>GARRETT COUNTY HEALTH RANKINGS</a:t>
            </a:r>
          </a:p>
          <a:p>
            <a:pPr algn="ctr"/>
            <a:r>
              <a:rPr lang="en-US" sz="3200" b="1" dirty="0">
                <a:solidFill>
                  <a:prstClr val="black"/>
                </a:solidFill>
              </a:rPr>
              <a:t> 2021</a:t>
            </a:r>
          </a:p>
        </p:txBody>
      </p:sp>
      <p:pic>
        <p:nvPicPr>
          <p:cNvPr id="4" name="Picture 2" descr="Image result for County Health Ranking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29089" y="4084530"/>
            <a:ext cx="4391025" cy="103822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7767997" y="5881836"/>
            <a:ext cx="4313208" cy="307777"/>
          </a:xfrm>
          <a:prstGeom prst="rect">
            <a:avLst/>
          </a:prstGeom>
        </p:spPr>
        <p:txBody>
          <a:bodyPr wrap="square">
            <a:spAutoFit/>
          </a:bodyPr>
          <a:lstStyle/>
          <a:p>
            <a:r>
              <a:rPr lang="en-US" sz="1400" dirty="0">
                <a:solidFill>
                  <a:prstClr val="black"/>
                </a:solidFill>
                <a:latin typeface="Arial" panose="020B0604020202020204" pitchFamily="34" charset="0"/>
                <a:cs typeface="Arial" panose="020B0604020202020204" pitchFamily="34" charset="0"/>
              </a:rPr>
              <a:t>Note:  Blank values reflect unreliable or missing data</a:t>
            </a:r>
          </a:p>
        </p:txBody>
      </p:sp>
      <p:pic>
        <p:nvPicPr>
          <p:cNvPr id="2" name="Picture 1"/>
          <p:cNvPicPr>
            <a:picLocks noChangeAspect="1"/>
          </p:cNvPicPr>
          <p:nvPr/>
        </p:nvPicPr>
        <p:blipFill>
          <a:blip r:embed="rId4"/>
          <a:stretch>
            <a:fillRect/>
          </a:stretch>
        </p:blipFill>
        <p:spPr>
          <a:xfrm>
            <a:off x="125531" y="75671"/>
            <a:ext cx="7267575" cy="6353704"/>
          </a:xfrm>
          <a:prstGeom prst="rect">
            <a:avLst/>
          </a:prstGeom>
        </p:spPr>
      </p:pic>
    </p:spTree>
    <p:extLst>
      <p:ext uri="{BB962C8B-B14F-4D97-AF65-F5344CB8AC3E}">
        <p14:creationId xmlns:p14="http://schemas.microsoft.com/office/powerpoint/2010/main" val="335586410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20688</TotalTime>
  <Words>2635</Words>
  <Application>Microsoft Office PowerPoint</Application>
  <PresentationFormat>Widescreen</PresentationFormat>
  <Paragraphs>480</Paragraphs>
  <Slides>45</Slides>
  <Notes>45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45</vt:i4>
      </vt:variant>
    </vt:vector>
  </HeadingPairs>
  <TitlesOfParts>
    <vt:vector size="54" baseType="lpstr">
      <vt:lpstr>Arial</vt:lpstr>
      <vt:lpstr>Arial Narrow</vt:lpstr>
      <vt:lpstr>Calibri</vt:lpstr>
      <vt:lpstr>Calibri Light</vt:lpstr>
      <vt:lpstr>Cambria</vt:lpstr>
      <vt:lpstr>Century Gothic</vt:lpstr>
      <vt:lpstr>Courier New</vt:lpstr>
      <vt:lpstr>Open Sans</vt:lpstr>
      <vt:lpstr>Office Theme</vt:lpstr>
      <vt:lpstr>2018 STATUS OF HEALTH</vt:lpstr>
      <vt:lpstr> DATA SOURCES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State Health Improvement Process</vt:lpstr>
      <vt:lpstr>PowerPoint Presentation</vt:lpstr>
      <vt:lpstr>Healthy Beginnings</vt:lpstr>
      <vt:lpstr>Mothers Who Received Prenatal Care</vt:lpstr>
      <vt:lpstr>PowerPoint Presentation</vt:lpstr>
      <vt:lpstr>Infant Mortality Rate  Per 1,000 Live Births</vt:lpstr>
      <vt:lpstr>Births to Adolescents, All Races Rates per 1,000 Females, Ages 15-17</vt:lpstr>
      <vt:lpstr>Healthy Living</vt:lpstr>
      <vt:lpstr> Percentage of students who were obese  (&gt; 95th percentile for body mass index, by age and sex) </vt:lpstr>
      <vt:lpstr>PowerPoint Presentation</vt:lpstr>
      <vt:lpstr>PowerPoint Presentation</vt:lpstr>
      <vt:lpstr>Overdose Deaths by Year</vt:lpstr>
      <vt:lpstr>Unintentional Drug Intoxication Deaths 2020 – April, 2021</vt:lpstr>
      <vt:lpstr>Healthy Communities</vt:lpstr>
      <vt:lpstr>PowerPoint Presentation</vt:lpstr>
      <vt:lpstr>Access To Care</vt:lpstr>
      <vt:lpstr>PowerPoint Presentation</vt:lpstr>
      <vt:lpstr>PowerPoint Presentation</vt:lpstr>
      <vt:lpstr>Quality Preventive Care</vt:lpstr>
      <vt:lpstr>COVID 19 Current Data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Priorities for 2021</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2017 STATUS OF HEALTH</dc:title>
  <dc:creator>Beth Brenneman</dc:creator>
  <cp:lastModifiedBy>Bob Stephens</cp:lastModifiedBy>
  <cp:revision>943</cp:revision>
  <cp:lastPrinted>2021-05-26T20:19:18Z</cp:lastPrinted>
  <dcterms:created xsi:type="dcterms:W3CDTF">2017-04-18T16:09:10Z</dcterms:created>
  <dcterms:modified xsi:type="dcterms:W3CDTF">2021-06-04T12:56:32Z</dcterms:modified>
</cp:coreProperties>
</file>