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22" r:id="rId2"/>
    <p:sldId id="425" r:id="rId3"/>
    <p:sldId id="426" r:id="rId4"/>
    <p:sldId id="468" r:id="rId5"/>
    <p:sldId id="475" r:id="rId6"/>
    <p:sldId id="469" r:id="rId7"/>
    <p:sldId id="470" r:id="rId8"/>
    <p:sldId id="471" r:id="rId9"/>
    <p:sldId id="472" r:id="rId10"/>
    <p:sldId id="473" r:id="rId11"/>
    <p:sldId id="474" r:id="rId12"/>
    <p:sldId id="476" r:id="rId13"/>
    <p:sldId id="477" r:id="rId14"/>
    <p:sldId id="478" r:id="rId15"/>
  </p:sldIdLst>
  <p:sldSz cx="12192000" cy="6858000"/>
  <p:notesSz cx="7010400" cy="9296400"/>
  <p:embeddedFontLst>
    <p:embeddedFont>
      <p:font typeface="Open Sans Extrabold" panose="020B0604020202020204" charset="0"/>
      <p:bold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Open Sans" panose="020B060402020202020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518F"/>
    <a:srgbClr val="0A76D3"/>
    <a:srgbClr val="000000"/>
    <a:srgbClr val="F5F5F5"/>
    <a:srgbClr val="FDFDFD"/>
    <a:srgbClr val="8EC9FA"/>
    <a:srgbClr val="74B230"/>
    <a:srgbClr val="AC0000"/>
    <a:srgbClr val="679E2A"/>
    <a:srgbClr val="8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8631" autoAdjust="0"/>
  </p:normalViewPr>
  <p:slideViewPr>
    <p:cSldViewPr snapToGrid="0">
      <p:cViewPr varScale="1">
        <p:scale>
          <a:sx n="102" d="100"/>
          <a:sy n="102" d="100"/>
        </p:scale>
        <p:origin x="9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5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accent3">
                    <a:lumMod val="75000"/>
                    <a:lumOff val="25000"/>
                  </a:schemeClr>
                </a:solidFill>
              </a:rPr>
              <a:t>Narcan Distribution</a:t>
            </a:r>
            <a:r>
              <a:rPr lang="en-US" baseline="0" dirty="0">
                <a:solidFill>
                  <a:schemeClr val="accent3">
                    <a:lumMod val="75000"/>
                    <a:lumOff val="25000"/>
                  </a:schemeClr>
                </a:solidFill>
              </a:rPr>
              <a:t> Locations</a:t>
            </a:r>
            <a:endParaRPr lang="en-US" dirty="0">
              <a:solidFill>
                <a:schemeClr val="accent3">
                  <a:lumMod val="75000"/>
                  <a:lumOff val="2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Overdose Response Trainings</c:v>
                </c:pt>
                <c:pt idx="1">
                  <c:v>Pick-up Sites</c:v>
                </c:pt>
                <c:pt idx="2">
                  <c:v>Behavioral Health</c:v>
                </c:pt>
                <c:pt idx="3">
                  <c:v>Dispensing Partners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224</c:v>
                </c:pt>
                <c:pt idx="1">
                  <c:v>85</c:v>
                </c:pt>
                <c:pt idx="2">
                  <c:v>27</c:v>
                </c:pt>
                <c:pt idx="3">
                  <c:v>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5D-406F-A6EF-37F48149BC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9239632"/>
        <c:axId val="664099856"/>
      </c:barChart>
      <c:catAx>
        <c:axId val="839239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099856"/>
        <c:crosses val="autoZero"/>
        <c:auto val="1"/>
        <c:lblAlgn val="ctr"/>
        <c:lblOffset val="100"/>
        <c:noMultiLvlLbl val="0"/>
      </c:catAx>
      <c:valAx>
        <c:axId val="66409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239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335DE75-4EFB-4476-AECC-F3E65CC09D96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139EC5F-AC2D-401C-9158-9FB052B1B2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999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2BCFA5B-5EB1-48D4-988E-2183ABEBF5C8}" type="datetimeFigureOut">
              <a:rPr lang="en-US" smtClean="0"/>
              <a:t>4/2/2021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2054580-613F-4137-940A-7A1715E31F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063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54580-613F-4137-940A-7A1715E31F6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563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54580-613F-4137-940A-7A1715E31F6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3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gi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b="15729"/>
          <a:stretch/>
        </p:blipFill>
        <p:spPr>
          <a:xfrm>
            <a:off x="0" y="1"/>
            <a:ext cx="12192000" cy="6926615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10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7" b="1212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952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2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4" r="8634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7482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9" r="10839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55323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3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3" b="73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97588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3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3" b="73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26290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4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3" b="73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67827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4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3" b="73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08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4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3" b="73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89112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5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7" b="739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30122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5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7" b="739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7166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7" b="1212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28957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6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3" b="73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133951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6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7" b="739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13597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6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3" b="73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943628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6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3" b="732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692584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7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3" b="732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22614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7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3" b="732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432338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2" b="7322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24302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8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3" b="732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110461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8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3" b="732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428142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8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" r="28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Photo copyright 2017 Tracie Van Auken. Courtesy of the Robert Wood Johnson Foundation.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76699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7" b="13736"/>
          <a:stretch/>
        </p:blipFill>
        <p:spPr>
          <a:xfrm>
            <a:off x="0" y="0"/>
            <a:ext cx="12192000" cy="6902246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925397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8" b="13848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536091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9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4" b="3674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63674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0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7" b="1212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2418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7" b="1212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531006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3" b="73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22134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7" b="1212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11178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27" b="2312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599114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" r="4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385561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1" b="7381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359517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2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95" b="21595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26389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3" b="7393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405201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2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20" b="12920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982015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2" b="15202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712798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9262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042291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90020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75459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5835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90020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90020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522345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2952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5558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69470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45558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69470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31923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75044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4626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649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7" b="623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98152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57704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106521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0"/>
          <p:cNvSpPr txBox="1">
            <a:spLocks/>
          </p:cNvSpPr>
          <p:nvPr userDrawn="1"/>
        </p:nvSpPr>
        <p:spPr>
          <a:xfrm>
            <a:off x="680987" y="3171844"/>
            <a:ext cx="12216353" cy="47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rgbClr val="0A76D3"/>
              </a:buClr>
              <a:buNone/>
            </a:pPr>
            <a:r>
              <a:rPr lang="en-US" sz="287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29,163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90020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62049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0"/>
          <p:cNvSpPr txBox="1">
            <a:spLocks/>
          </p:cNvSpPr>
          <p:nvPr userDrawn="1"/>
        </p:nvSpPr>
        <p:spPr>
          <a:xfrm>
            <a:off x="680987" y="3171844"/>
            <a:ext cx="12216353" cy="47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rgbClr val="0A76D3"/>
              </a:buClr>
              <a:buNone/>
            </a:pPr>
            <a:r>
              <a:rPr lang="en-US" sz="287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29,163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90020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90020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315832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0"/>
          <p:cNvSpPr txBox="1">
            <a:spLocks/>
          </p:cNvSpPr>
          <p:nvPr userDrawn="1"/>
        </p:nvSpPr>
        <p:spPr>
          <a:xfrm>
            <a:off x="680987" y="3171844"/>
            <a:ext cx="12216353" cy="47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rgbClr val="0A76D3"/>
              </a:buClr>
              <a:buNone/>
            </a:pPr>
            <a:r>
              <a:rPr lang="en-US" sz="287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29,163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2952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5558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69470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45558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69470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011828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10"/>
          <p:cNvSpPr txBox="1">
            <a:spLocks/>
          </p:cNvSpPr>
          <p:nvPr userDrawn="1"/>
        </p:nvSpPr>
        <p:spPr>
          <a:xfrm>
            <a:off x="680987" y="3171844"/>
            <a:ext cx="12216353" cy="47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rgbClr val="0A76D3"/>
              </a:buClr>
              <a:buNone/>
            </a:pPr>
            <a:r>
              <a:rPr lang="en-US" sz="287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29,163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391800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0"/>
          <p:cNvSpPr txBox="1">
            <a:spLocks/>
          </p:cNvSpPr>
          <p:nvPr userDrawn="1"/>
        </p:nvSpPr>
        <p:spPr>
          <a:xfrm>
            <a:off x="680987" y="3171844"/>
            <a:ext cx="12216353" cy="47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rgbClr val="0A76D3"/>
              </a:buClr>
              <a:buNone/>
            </a:pPr>
            <a:r>
              <a:rPr lang="en-US" sz="287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29,163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127423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0"/>
          <p:cNvSpPr txBox="1">
            <a:spLocks/>
          </p:cNvSpPr>
          <p:nvPr userDrawn="1"/>
        </p:nvSpPr>
        <p:spPr>
          <a:xfrm>
            <a:off x="680987" y="3171844"/>
            <a:ext cx="12216353" cy="47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rgbClr val="0A76D3"/>
              </a:buClr>
              <a:buNone/>
            </a:pPr>
            <a:r>
              <a:rPr lang="en-US" sz="287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29,163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646899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0"/>
          <p:cNvSpPr txBox="1">
            <a:spLocks/>
          </p:cNvSpPr>
          <p:nvPr userDrawn="1"/>
        </p:nvSpPr>
        <p:spPr>
          <a:xfrm>
            <a:off x="680987" y="3171844"/>
            <a:ext cx="12216353" cy="47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rgbClr val="0A76D3"/>
              </a:buClr>
              <a:buNone/>
            </a:pPr>
            <a:r>
              <a:rPr lang="en-US" sz="287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29,163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09519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0"/>
          <p:cNvSpPr txBox="1">
            <a:spLocks/>
          </p:cNvSpPr>
          <p:nvPr userDrawn="1"/>
        </p:nvSpPr>
        <p:spPr>
          <a:xfrm>
            <a:off x="680987" y="3171844"/>
            <a:ext cx="12216353" cy="47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Clr>
                <a:srgbClr val="0A76D3"/>
              </a:buClr>
              <a:buNone/>
            </a:pPr>
            <a:r>
              <a:rPr lang="en-US" sz="287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29,163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2317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1" b="7401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135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90020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0868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92640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90020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90020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74690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2952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5558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69470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45558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69470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74511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22257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70892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2578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454956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55177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66669"/>
            <a:ext cx="2628900" cy="5610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66669"/>
            <a:ext cx="7734300" cy="5610293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900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7" b="1212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605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9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7" b="12127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546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9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30" b="13930"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8206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900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40501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437" y="-5404"/>
            <a:ext cx="1658640" cy="41466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77472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88" r:id="rId8"/>
    <p:sldLayoutId id="2147483689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662" r:id="rId42"/>
    <p:sldLayoutId id="2147483650" r:id="rId43"/>
    <p:sldLayoutId id="2147483651" r:id="rId44"/>
    <p:sldLayoutId id="2147483652" r:id="rId45"/>
    <p:sldLayoutId id="2147483653" r:id="rId46"/>
    <p:sldLayoutId id="2147483654" r:id="rId47"/>
    <p:sldLayoutId id="2147483655" r:id="rId48"/>
    <p:sldLayoutId id="2147483656" r:id="rId49"/>
    <p:sldLayoutId id="2147483657" r:id="rId50"/>
    <p:sldLayoutId id="2147483658" r:id="rId51"/>
    <p:sldLayoutId id="2147483702" r:id="rId52"/>
    <p:sldLayoutId id="2147483704" r:id="rId53"/>
    <p:sldLayoutId id="2147483705" r:id="rId54"/>
    <p:sldLayoutId id="2147483706" r:id="rId55"/>
    <p:sldLayoutId id="2147483707" r:id="rId56"/>
    <p:sldLayoutId id="2147483708" r:id="rId57"/>
    <p:sldLayoutId id="2147483709" r:id="rId58"/>
    <p:sldLayoutId id="2147483710" r:id="rId59"/>
    <p:sldLayoutId id="2147483711" r:id="rId60"/>
    <p:sldLayoutId id="2147483712" r:id="rId61"/>
    <p:sldLayoutId id="2147483713" r:id="rId62"/>
    <p:sldLayoutId id="2147483714" r:id="rId63"/>
    <p:sldLayoutId id="2147483715" r:id="rId64"/>
    <p:sldLayoutId id="2147483716" r:id="rId65"/>
    <p:sldLayoutId id="2147483717" r:id="rId66"/>
    <p:sldLayoutId id="2147483718" r:id="rId67"/>
    <p:sldLayoutId id="2147483719" r:id="rId68"/>
    <p:sldLayoutId id="2147483659" r:id="rId6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9048" y="10414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Garett County </a:t>
            </a:r>
            <a:br>
              <a:rPr lang="en-US" dirty="0"/>
            </a:br>
            <a:r>
              <a:rPr lang="en-US" dirty="0"/>
              <a:t>Harm Reduction Efforts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03F598-FD57-4FEC-87AE-F45383C3E6C2}"/>
              </a:ext>
            </a:extLst>
          </p:cNvPr>
          <p:cNvSpPr txBox="1"/>
          <p:nvPr/>
        </p:nvSpPr>
        <p:spPr>
          <a:xfrm>
            <a:off x="207580" y="4681575"/>
            <a:ext cx="11776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Chelsie Dever,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Overdose Response Program Coordinator</a:t>
            </a:r>
          </a:p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Presentation for Garrett County Health Planning Council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March 25, 2021</a:t>
            </a:r>
          </a:p>
        </p:txBody>
      </p:sp>
    </p:spTree>
    <p:extLst>
      <p:ext uri="{BB962C8B-B14F-4D97-AF65-F5344CB8AC3E}">
        <p14:creationId xmlns:p14="http://schemas.microsoft.com/office/powerpoint/2010/main" val="848293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F1D424-0954-4C2D-8F49-F6CF238E5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119" y="831746"/>
            <a:ext cx="6637761" cy="11547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EE5D4E-137D-404A-94ED-9AB7F35EAEA6}"/>
              </a:ext>
            </a:extLst>
          </p:cNvPr>
          <p:cNvSpPr txBox="1"/>
          <p:nvPr/>
        </p:nvSpPr>
        <p:spPr>
          <a:xfrm>
            <a:off x="546537" y="3096848"/>
            <a:ext cx="110989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Stand Together is a grassroots effort comprised of concerned citizens and organizations dedicated to addressing drug use and abuse through prevention, intervention, treatment, recovery, and education.</a:t>
            </a:r>
            <a:br>
              <a:rPr lang="en-US" dirty="0"/>
            </a:br>
            <a:endParaRPr lang="en-US" dirty="0"/>
          </a:p>
          <a:p>
            <a:pPr algn="ctr"/>
            <a:r>
              <a:rPr lang="en-US" dirty="0"/>
              <a:t>Chair: Sadie Liller, Alcohol and Drug Abuse Prevention Coordinator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The Stand Together Consortium meets on the second Tuesday of every month.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9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0FD8EA-2ED1-46CB-BA4C-B71125A8DBD3}"/>
              </a:ext>
            </a:extLst>
          </p:cNvPr>
          <p:cNvSpPr txBox="1"/>
          <p:nvPr/>
        </p:nvSpPr>
        <p:spPr>
          <a:xfrm>
            <a:off x="346841" y="662152"/>
            <a:ext cx="10468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7518F"/>
                </a:solidFill>
              </a:rPr>
              <a:t>Medication-Assisted Treatment Providers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C0654D-3950-4B49-96FF-01992C01E6F7}"/>
              </a:ext>
            </a:extLst>
          </p:cNvPr>
          <p:cNvSpPr txBox="1"/>
          <p:nvPr/>
        </p:nvSpPr>
        <p:spPr>
          <a:xfrm>
            <a:off x="906517" y="2228671"/>
            <a:ext cx="9348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Garrett Treatment Center, Dr. Richard Perry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GRMC Health &amp; Wellness, Kelly Rock CRNP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Garrett County Center for Behavioral Health, Dr. Steward </a:t>
            </a:r>
            <a:r>
              <a:rPr lang="en-US" sz="2400" dirty="0" err="1"/>
              <a:t>Callis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B510D4-F91B-4636-81AD-5F66D81A34F2}"/>
              </a:ext>
            </a:extLst>
          </p:cNvPr>
          <p:cNvSpPr txBox="1"/>
          <p:nvPr/>
        </p:nvSpPr>
        <p:spPr>
          <a:xfrm>
            <a:off x="906517" y="4349188"/>
            <a:ext cx="9348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have been explorations of MAT services in the Northern End of the county. </a:t>
            </a:r>
          </a:p>
        </p:txBody>
      </p:sp>
    </p:spTree>
    <p:extLst>
      <p:ext uri="{BB962C8B-B14F-4D97-AF65-F5344CB8AC3E}">
        <p14:creationId xmlns:p14="http://schemas.microsoft.com/office/powerpoint/2010/main" val="3804056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3.googleusercontent.com/fGwUzChRErxMkP6Umb0HrjZAYNWOq997dw6BS9T2T3nZ7fsH4cPNeoKeZo7dqMAYQyzzdBHaJKkW1e3zhe0iZ4rn5aZCTs7A9XmnUxoPQvjUNzVtVL_8zvkVqeOWmV5cidzLLIWH9z0">
            <a:extLst>
              <a:ext uri="{FF2B5EF4-FFF2-40B4-BE49-F238E27FC236}">
                <a16:creationId xmlns:a16="http://schemas.microsoft.com/office/drawing/2014/main" id="{D94E4FFF-F165-42CF-875E-D8E24FF56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170" y="639626"/>
            <a:ext cx="9467659" cy="585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266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4.googleusercontent.com/04mXAITqBZG3u0fJpTJUjG3rT5sNiejZOv2oiJkdzUF-FM10pTe9XY2_xOVTeLvfEzIp6lzKlKl-xNElzVexaWyGxYXUUeDma733JQzkGSsiqdIuLu3QrtgTaSfHkVfXGrmg3HHiT-E">
            <a:extLst>
              <a:ext uri="{FF2B5EF4-FFF2-40B4-BE49-F238E27FC236}">
                <a16:creationId xmlns:a16="http://schemas.microsoft.com/office/drawing/2014/main" id="{C424F069-C7FB-4049-AD8C-F9F142748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712" y="410325"/>
            <a:ext cx="9764575" cy="603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358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5.googleusercontent.com/alEKTG6puOYTRTcmyxrTfVlfkCR1rdbY6qrtNKSyDBF1IAqAPK-HKq_vrU0spGoJgqbiyWbGClXvD4qUlMs-2q5pGkQdLswWqYSlmb5llVdVuE0W0P6Xh7iT5dEuK_-0HNDVZTI7PEA">
            <a:extLst>
              <a:ext uri="{FF2B5EF4-FFF2-40B4-BE49-F238E27FC236}">
                <a16:creationId xmlns:a16="http://schemas.microsoft.com/office/drawing/2014/main" id="{4FFDAAB8-2286-4667-87A8-DC4518366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548" y="669916"/>
            <a:ext cx="9370904" cy="579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89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F5163E-035A-4CF6-99D6-7EC2D2CD6670}"/>
              </a:ext>
            </a:extLst>
          </p:cNvPr>
          <p:cNvSpPr txBox="1"/>
          <p:nvPr/>
        </p:nvSpPr>
        <p:spPr>
          <a:xfrm>
            <a:off x="614855" y="563089"/>
            <a:ext cx="439858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Fentanyl Test Strips</a:t>
            </a:r>
            <a:br>
              <a:rPr lang="en-US" sz="2800" dirty="0"/>
            </a:b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Narcan Distribution </a:t>
            </a:r>
            <a:br>
              <a:rPr lang="en-US" sz="2800" dirty="0"/>
            </a:b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Academic Detailing</a:t>
            </a:r>
            <a:br>
              <a:rPr lang="en-US" sz="2800" dirty="0"/>
            </a:b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Community Resource Team</a:t>
            </a:r>
            <a:br>
              <a:rPr lang="en-US" sz="2800" dirty="0"/>
            </a:b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Stand Together Consortium</a:t>
            </a:r>
            <a:br>
              <a:rPr lang="en-US" sz="2800" dirty="0"/>
            </a:b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Medication-Assisted Treatment Providers</a:t>
            </a:r>
          </a:p>
        </p:txBody>
      </p:sp>
    </p:spTree>
    <p:extLst>
      <p:ext uri="{BB962C8B-B14F-4D97-AF65-F5344CB8AC3E}">
        <p14:creationId xmlns:p14="http://schemas.microsoft.com/office/powerpoint/2010/main" val="3660514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EC8584-DD24-4045-BF3F-9214A7645A7E}"/>
              </a:ext>
            </a:extLst>
          </p:cNvPr>
          <p:cNvSpPr txBox="1"/>
          <p:nvPr/>
        </p:nvSpPr>
        <p:spPr>
          <a:xfrm>
            <a:off x="157655" y="441435"/>
            <a:ext cx="5754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>
                    <a:lumMod val="75000"/>
                    <a:lumOff val="25000"/>
                  </a:schemeClr>
                </a:solidFill>
              </a:rPr>
              <a:t>Fentanyl Test Strips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77F047-B536-4A18-9D2E-DBF62FBEF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153" y="1210876"/>
            <a:ext cx="6745014" cy="47484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988758-77B4-4FD0-A42E-0A7550CAC246}"/>
              </a:ext>
            </a:extLst>
          </p:cNvPr>
          <p:cNvSpPr txBox="1"/>
          <p:nvPr/>
        </p:nvSpPr>
        <p:spPr>
          <a:xfrm>
            <a:off x="351833" y="1980317"/>
            <a:ext cx="5060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Since July 2020, </a:t>
            </a:r>
            <a:br>
              <a:rPr lang="en-US" sz="2400" dirty="0"/>
            </a:br>
            <a:r>
              <a:rPr lang="en-US" sz="2400" dirty="0"/>
              <a:t>we have distributed 504 strips</a:t>
            </a:r>
            <a:br>
              <a:rPr lang="en-US" sz="2400" dirty="0"/>
            </a:br>
            <a:r>
              <a:rPr lang="en-US" sz="2400" dirty="0"/>
              <a:t>to 84 individuals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8D2CC3-8487-499C-B861-6B51ECAA67D1}"/>
              </a:ext>
            </a:extLst>
          </p:cNvPr>
          <p:cNvSpPr txBox="1"/>
          <p:nvPr/>
        </p:nvSpPr>
        <p:spPr>
          <a:xfrm>
            <a:off x="351833" y="3640300"/>
            <a:ext cx="47611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Test Strips are offered in our Behavioral Health Department, Narcan Pick up sites, and Overdose Response Trainings</a:t>
            </a:r>
          </a:p>
        </p:txBody>
      </p:sp>
    </p:spTree>
    <p:extLst>
      <p:ext uri="{BB962C8B-B14F-4D97-AF65-F5344CB8AC3E}">
        <p14:creationId xmlns:p14="http://schemas.microsoft.com/office/powerpoint/2010/main" val="152573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C810DB-C3B0-490E-BCD6-A73DDB380D4D}"/>
              </a:ext>
            </a:extLst>
          </p:cNvPr>
          <p:cNvSpPr txBox="1"/>
          <p:nvPr/>
        </p:nvSpPr>
        <p:spPr>
          <a:xfrm>
            <a:off x="567559" y="551793"/>
            <a:ext cx="10121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>
                    <a:lumMod val="75000"/>
                    <a:lumOff val="25000"/>
                  </a:schemeClr>
                </a:solidFill>
              </a:rPr>
              <a:t>Narcan Distribution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FE12ED-EE1A-401D-920F-AAAE18B91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3117" y="2688769"/>
            <a:ext cx="3691266" cy="34749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F56DD0-754D-4E85-91E5-E70D989F2E77}"/>
              </a:ext>
            </a:extLst>
          </p:cNvPr>
          <p:cNvSpPr txBox="1"/>
          <p:nvPr/>
        </p:nvSpPr>
        <p:spPr>
          <a:xfrm>
            <a:off x="882869" y="1607967"/>
            <a:ext cx="554946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GCHD: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Overdose Response Trainings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Narcan Pick-up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Behavioral Health Department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Mail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B13F35-5786-46C3-BB70-0B2353125983}"/>
              </a:ext>
            </a:extLst>
          </p:cNvPr>
          <p:cNvSpPr txBox="1"/>
          <p:nvPr/>
        </p:nvSpPr>
        <p:spPr>
          <a:xfrm>
            <a:off x="882869" y="3628551"/>
            <a:ext cx="64323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Dispensing Partners: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Dove Center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Garrett Treatment Center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GRMC Emergency Room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GRMC Health &amp; Wellness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Garrett County Lighthouse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GCHD Healthy Families Department</a:t>
            </a:r>
          </a:p>
        </p:txBody>
      </p:sp>
    </p:spTree>
    <p:extLst>
      <p:ext uri="{BB962C8B-B14F-4D97-AF65-F5344CB8AC3E}">
        <p14:creationId xmlns:p14="http://schemas.microsoft.com/office/powerpoint/2010/main" val="2615356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FB9701-1DCB-4911-B40B-7435F564A08E}"/>
              </a:ext>
            </a:extLst>
          </p:cNvPr>
          <p:cNvSpPr txBox="1"/>
          <p:nvPr/>
        </p:nvSpPr>
        <p:spPr>
          <a:xfrm>
            <a:off x="299545" y="551793"/>
            <a:ext cx="7283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7518F"/>
                </a:solidFill>
              </a:rPr>
              <a:t>Narcan Pick-up Locations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6DA2F8-357C-42F1-BFB1-DD6176D1F0B7}"/>
              </a:ext>
            </a:extLst>
          </p:cNvPr>
          <p:cNvSpPr txBox="1"/>
          <p:nvPr/>
        </p:nvSpPr>
        <p:spPr>
          <a:xfrm>
            <a:off x="888125" y="2690336"/>
            <a:ext cx="56388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Crellin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Bloomington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Deer Park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Kitzmiller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Mountain Lake 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8273AC-82B8-43A4-8344-DA1F4D40A1A4}"/>
              </a:ext>
            </a:extLst>
          </p:cNvPr>
          <p:cNvSpPr txBox="1"/>
          <p:nvPr/>
        </p:nvSpPr>
        <p:spPr>
          <a:xfrm>
            <a:off x="6479627" y="2690335"/>
            <a:ext cx="48242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Accident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Friendsville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Grantsville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Loch Lynn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092889-C19D-4DA6-8A42-C5A1198695DD}"/>
              </a:ext>
            </a:extLst>
          </p:cNvPr>
          <p:cNvSpPr txBox="1"/>
          <p:nvPr/>
        </p:nvSpPr>
        <p:spPr>
          <a:xfrm>
            <a:off x="583324" y="1702676"/>
            <a:ext cx="7283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Towns that have shown support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74649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68D0F9-4550-4B79-8B15-788872E16BD0}"/>
              </a:ext>
            </a:extLst>
          </p:cNvPr>
          <p:cNvSpPr txBox="1"/>
          <p:nvPr/>
        </p:nvSpPr>
        <p:spPr>
          <a:xfrm>
            <a:off x="441434" y="634113"/>
            <a:ext cx="10089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Since July, 2020 we have distributed 410 units of Narcan for a total of 810 doses. 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514B72E-BE8C-44BD-9E3D-B2707909EB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9673132"/>
              </p:ext>
            </p:extLst>
          </p:nvPr>
        </p:nvGraphicFramePr>
        <p:xfrm>
          <a:off x="1890110" y="1192631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4169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7342FD-E1B3-4F39-966A-93160E68EEB2}"/>
              </a:ext>
            </a:extLst>
          </p:cNvPr>
          <p:cNvSpPr txBox="1"/>
          <p:nvPr/>
        </p:nvSpPr>
        <p:spPr>
          <a:xfrm>
            <a:off x="315310" y="693683"/>
            <a:ext cx="720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  <a:lumOff val="25000"/>
                  </a:schemeClr>
                </a:solidFill>
              </a:rPr>
              <a:t>Academic Detailing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AE38EC-87E7-40AE-B0BC-7FD66F8D3EEE}"/>
              </a:ext>
            </a:extLst>
          </p:cNvPr>
          <p:cNvSpPr txBox="1"/>
          <p:nvPr/>
        </p:nvSpPr>
        <p:spPr>
          <a:xfrm>
            <a:off x="457200" y="1765738"/>
            <a:ext cx="63535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an initiative through the Overdose Data 2 Action grant, Academic Detailing is described as outreach education for health care professionals. The purpose of this educational program is to discuss the most recent research data on a particular medical topic with the ultimate goal of improving patient care.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41435A-E57F-432B-9590-2E8F7DB56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758" y="614362"/>
            <a:ext cx="4333875" cy="56292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ACB46F-8881-4EE8-AB69-071FE83A2E63}"/>
              </a:ext>
            </a:extLst>
          </p:cNvPr>
          <p:cNvSpPr txBox="1"/>
          <p:nvPr/>
        </p:nvSpPr>
        <p:spPr>
          <a:xfrm>
            <a:off x="457200" y="3797063"/>
            <a:ext cx="5896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January of 2021, physician meetings began to be scheduled with the purpose of educating on </a:t>
            </a:r>
            <a:br>
              <a:rPr lang="en-US" dirty="0"/>
            </a:br>
            <a:r>
              <a:rPr lang="en-US" dirty="0"/>
              <a:t>co-prescription of Naloxone with Opioids.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E915A7-DDAA-4BA2-B292-EF123AF43EE7}"/>
              </a:ext>
            </a:extLst>
          </p:cNvPr>
          <p:cNvSpPr txBox="1"/>
          <p:nvPr/>
        </p:nvSpPr>
        <p:spPr>
          <a:xfrm>
            <a:off x="457200" y="5060731"/>
            <a:ext cx="5528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meeting lasts around fifteen minutes and the provider is offered a CME credit. </a:t>
            </a:r>
          </a:p>
        </p:txBody>
      </p:sp>
    </p:spTree>
    <p:extLst>
      <p:ext uri="{BB962C8B-B14F-4D97-AF65-F5344CB8AC3E}">
        <p14:creationId xmlns:p14="http://schemas.microsoft.com/office/powerpoint/2010/main" val="1762673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E74B85-5504-4458-8B58-F31AE3DC006F}"/>
              </a:ext>
            </a:extLst>
          </p:cNvPr>
          <p:cNvSpPr txBox="1"/>
          <p:nvPr/>
        </p:nvSpPr>
        <p:spPr>
          <a:xfrm>
            <a:off x="315310" y="599090"/>
            <a:ext cx="7788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  <a:lumOff val="25000"/>
                  </a:schemeClr>
                </a:solidFill>
              </a:rPr>
              <a:t>Opioid Response Newsletter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7E4BCF-C4F8-4179-965E-B7EDF2A60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544" y="782035"/>
            <a:ext cx="4200525" cy="54768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A5AECE-F81C-4A8F-8354-87A70DEB8E06}"/>
              </a:ext>
            </a:extLst>
          </p:cNvPr>
          <p:cNvSpPr txBox="1"/>
          <p:nvPr/>
        </p:nvSpPr>
        <p:spPr>
          <a:xfrm>
            <a:off x="889931" y="1673812"/>
            <a:ext cx="54496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Launched in September 2020, The Opioid Response Newsletter is a monthly publication sent out to share data and information about opioid use, and local efforts to address the national opioid epidemic.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Maryland Opioid Related News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Offerings and Programs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 Opioid related topics of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548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8BFD5D7-9101-40DB-ABCD-FA7677A3F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82" y="590549"/>
            <a:ext cx="10537935" cy="17168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56FC4E-32BF-4EC3-AEB5-5BABEA542FC4}"/>
              </a:ext>
            </a:extLst>
          </p:cNvPr>
          <p:cNvSpPr txBox="1"/>
          <p:nvPr/>
        </p:nvSpPr>
        <p:spPr>
          <a:xfrm>
            <a:off x="932793" y="3240900"/>
            <a:ext cx="103264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The members include educated and experienced Peer Support Specialists from the Garrett County Health Department and clinicians from Garrett County Emergency Services who are knowledgeable and skilled in Advanced Life-Support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Provide information about several different recovery programs that are local to Garrett County.</a:t>
            </a:r>
          </a:p>
          <a:p>
            <a:pPr lvl="1"/>
            <a:r>
              <a:rPr lang="en-US" dirty="0"/>
              <a:t>•   Assist families who have a loved one struggling with opioid addiction.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Assist in helping an individual overcome barriers with getting into treatment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2C69F7-8F92-4ABE-906C-81A39DF27143}"/>
              </a:ext>
            </a:extLst>
          </p:cNvPr>
          <p:cNvSpPr txBox="1"/>
          <p:nvPr/>
        </p:nvSpPr>
        <p:spPr>
          <a:xfrm>
            <a:off x="2648607" y="2601310"/>
            <a:ext cx="758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24/7 assistance is available from a team member, 301-334-7249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75469B-C553-4745-A52B-5DB06DC611D8}"/>
              </a:ext>
            </a:extLst>
          </p:cNvPr>
          <p:cNvSpPr txBox="1"/>
          <p:nvPr/>
        </p:nvSpPr>
        <p:spPr>
          <a:xfrm>
            <a:off x="2096814" y="5826223"/>
            <a:ext cx="8135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Since July 2020, The CRT team has referred 41 people to treatment services and Peer Support Specialists. </a:t>
            </a:r>
          </a:p>
        </p:txBody>
      </p:sp>
    </p:spTree>
    <p:extLst>
      <p:ext uri="{BB962C8B-B14F-4D97-AF65-F5344CB8AC3E}">
        <p14:creationId xmlns:p14="http://schemas.microsoft.com/office/powerpoint/2010/main" val="506164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265FAD"/>
      </a:accent1>
      <a:accent2>
        <a:srgbClr val="2D4FA2"/>
      </a:accent2>
      <a:accent3>
        <a:srgbClr val="092535"/>
      </a:accent3>
      <a:accent4>
        <a:srgbClr val="7EC234"/>
      </a:accent4>
      <a:accent5>
        <a:srgbClr val="528114"/>
      </a:accent5>
      <a:accent6>
        <a:srgbClr val="37560D"/>
      </a:accent6>
      <a:hlink>
        <a:srgbClr val="6EAC1C"/>
      </a:hlink>
      <a:folHlink>
        <a:srgbClr val="B26B02"/>
      </a:folHlink>
    </a:clrScheme>
    <a:fontScheme name="GCHD Font Combo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3900</TotalTime>
  <Words>508</Words>
  <Application>Microsoft Office PowerPoint</Application>
  <PresentationFormat>Widescreen</PresentationFormat>
  <Paragraphs>70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Open Sans Extrabold</vt:lpstr>
      <vt:lpstr>Arial</vt:lpstr>
      <vt:lpstr>Calibri</vt:lpstr>
      <vt:lpstr>Open Sans</vt:lpstr>
      <vt:lpstr>Office Theme</vt:lpstr>
      <vt:lpstr>Garett County  Harm Reduction Efforts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Corbin</dc:creator>
  <cp:lastModifiedBy>Beth Brenneman</cp:lastModifiedBy>
  <cp:revision>331</cp:revision>
  <cp:lastPrinted>2017-05-24T17:36:20Z</cp:lastPrinted>
  <dcterms:created xsi:type="dcterms:W3CDTF">2016-09-02T13:26:07Z</dcterms:created>
  <dcterms:modified xsi:type="dcterms:W3CDTF">2021-04-02T12:20:26Z</dcterms:modified>
</cp:coreProperties>
</file>