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f" ContentType="image/tiff"/>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theme/themeOverride1.xml" ContentType="application/vnd.openxmlformats-officedocument.themeOverride+xml"/>
  <Override PartName="/ppt/charts/chart3.xml" ContentType="application/vnd.openxmlformats-officedocument.drawingml.chart+xml"/>
  <Override PartName="/ppt/theme/themeOverride2.xml" ContentType="application/vnd.openxmlformats-officedocument.themeOverride+xml"/>
  <Override PartName="/ppt/notesSlides/notesSlide5.xml" ContentType="application/vnd.openxmlformats-officedocument.presentationml.notesSlide+xml"/>
  <Override PartName="/ppt/charts/chart4.xml" ContentType="application/vnd.openxmlformats-officedocument.drawingml.chart+xml"/>
  <Override PartName="/ppt/theme/themeOverride3.xml" ContentType="application/vnd.openxmlformats-officedocument.themeOverride+xml"/>
  <Override PartName="/ppt/charts/chart5.xml" ContentType="application/vnd.openxmlformats-officedocument.drawingml.chart+xml"/>
  <Override PartName="/ppt/theme/themeOverride4.xml" ContentType="application/vnd.openxmlformats-officedocument.themeOverride+xml"/>
  <Override PartName="/ppt/charts/chart6.xml" ContentType="application/vnd.openxmlformats-officedocument.drawingml.chart+xml"/>
  <Override PartName="/ppt/theme/themeOverride5.xml" ContentType="application/vnd.openxmlformats-officedocument.themeOverride+xml"/>
  <Override PartName="/ppt/charts/chart7.xml" ContentType="application/vnd.openxmlformats-officedocument.drawingml.chart+xml"/>
  <Override PartName="/ppt/theme/themeOverride6.xml" ContentType="application/vnd.openxmlformats-officedocument.themeOverride+xml"/>
  <Override PartName="/ppt/charts/chart8.xml" ContentType="application/vnd.openxmlformats-officedocument.drawingml.chart+xml"/>
  <Override PartName="/ppt/theme/themeOverride7.xml" ContentType="application/vnd.openxmlformats-officedocument.themeOverride+xml"/>
  <Override PartName="/ppt/charts/chart9.xml" ContentType="application/vnd.openxmlformats-officedocument.drawingml.chart+xml"/>
  <Override PartName="/ppt/theme/themeOverride8.xml" ContentType="application/vnd.openxmlformats-officedocument.themeOverride+xml"/>
  <Override PartName="/ppt/charts/chart10.xml" ContentType="application/vnd.openxmlformats-officedocument.drawingml.chart+xml"/>
  <Override PartName="/ppt/theme/themeOverride9.xml" ContentType="application/vnd.openxmlformats-officedocument.themeOverride+xml"/>
  <Override PartName="/ppt/charts/chart11.xml" ContentType="application/vnd.openxmlformats-officedocument.drawingml.chart+xml"/>
  <Override PartName="/ppt/theme/themeOverride10.xml" ContentType="application/vnd.openxmlformats-officedocument.themeOverride+xml"/>
  <Override PartName="/ppt/charts/chart12.xml" ContentType="application/vnd.openxmlformats-officedocument.drawingml.chart+xml"/>
  <Override PartName="/ppt/theme/themeOverride11.xml" ContentType="application/vnd.openxmlformats-officedocument.themeOverride+xml"/>
  <Override PartName="/ppt/charts/chart13.xml" ContentType="application/vnd.openxmlformats-officedocument.drawingml.chart+xml"/>
  <Override PartName="/ppt/theme/themeOverride12.xml" ContentType="application/vnd.openxmlformats-officedocument.themeOverride+xml"/>
  <Override PartName="/ppt/charts/chart14.xml" ContentType="application/vnd.openxmlformats-officedocument.drawingml.chart+xml"/>
  <Override PartName="/ppt/theme/themeOverride13.xml" ContentType="application/vnd.openxmlformats-officedocument.themeOverride+xml"/>
  <Override PartName="/ppt/charts/chart15.xml" ContentType="application/vnd.openxmlformats-officedocument.drawingml.chart+xml"/>
  <Override PartName="/ppt/theme/themeOverride14.xml" ContentType="application/vnd.openxmlformats-officedocument.themeOverride+xml"/>
  <Override PartName="/ppt/charts/chart16.xml" ContentType="application/vnd.openxmlformats-officedocument.drawingml.chart+xml"/>
  <Override PartName="/ppt/theme/themeOverride15.xml" ContentType="application/vnd.openxmlformats-officedocument.themeOverride+xml"/>
  <Override PartName="/ppt/charts/chart17.xml" ContentType="application/vnd.openxmlformats-officedocument.drawingml.chart+xml"/>
  <Override PartName="/ppt/theme/themeOverride16.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Override PartName="/ppt/charts/colors2.xml" ContentType="application/vnd.ms-office.chartcolorstyle+xml"/>
  <Override PartName="/ppt/charts/style2.xml" ContentType="application/vnd.ms-office.chartstyle+xml"/>
  <Override PartName="/ppt/charts/colors3.xml" ContentType="application/vnd.ms-office.chartcolorstyle+xml"/>
  <Override PartName="/ppt/charts/style3.xml" ContentType="application/vnd.ms-office.chartstyle+xml"/>
  <Override PartName="/ppt/charts/colors4.xml" ContentType="application/vnd.ms-office.chartcolorstyle+xml"/>
  <Override PartName="/ppt/charts/style4.xml" ContentType="application/vnd.ms-office.chartstyle+xml"/>
  <Override PartName="/ppt/charts/colors5.xml" ContentType="application/vnd.ms-office.chartcolorstyle+xml"/>
  <Override PartName="/ppt/charts/style5.xml" ContentType="application/vnd.ms-office.chartstyle+xml"/>
  <Override PartName="/ppt/charts/colors6.xml" ContentType="application/vnd.ms-office.chartcolorstyle+xml"/>
  <Override PartName="/ppt/charts/style6.xml" ContentType="application/vnd.ms-office.chartstyle+xml"/>
  <Override PartName="/ppt/charts/colors7.xml" ContentType="application/vnd.ms-office.chartcolorstyle+xml"/>
  <Override PartName="/ppt/charts/style7.xml" ContentType="application/vnd.ms-office.chartstyle+xml"/>
  <Override PartName="/ppt/charts/colors8.xml" ContentType="application/vnd.ms-office.chartcolorstyle+xml"/>
  <Override PartName="/ppt/charts/style8.xml" ContentType="application/vnd.ms-office.chartstyle+xml"/>
  <Override PartName="/ppt/charts/colors9.xml" ContentType="application/vnd.ms-office.chartcolorstyle+xml"/>
  <Override PartName="/ppt/charts/style9.xml" ContentType="application/vnd.ms-office.chartstyle+xml"/>
  <Override PartName="/ppt/charts/colors10.xml" ContentType="application/vnd.ms-office.chartcolorstyle+xml"/>
  <Override PartName="/ppt/charts/style10.xml" ContentType="application/vnd.ms-office.chartstyle+xml"/>
  <Override PartName="/ppt/charts/colors11.xml" ContentType="application/vnd.ms-office.chartcolorstyle+xml"/>
  <Override PartName="/ppt/charts/style11.xml" ContentType="application/vnd.ms-office.chartstyle+xml"/>
  <Override PartName="/ppt/charts/colors12.xml" ContentType="application/vnd.ms-office.chartcolorstyle+xml"/>
  <Override PartName="/ppt/charts/style12.xml" ContentType="application/vnd.ms-office.chartstyle+xml"/>
  <Override PartName="/ppt/charts/colors13.xml" ContentType="application/vnd.ms-office.chartcolorstyle+xml"/>
  <Override PartName="/ppt/charts/style13.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8" r:id="rId1"/>
  </p:sldMasterIdLst>
  <p:notesMasterIdLst>
    <p:notesMasterId r:id="rId26"/>
  </p:notesMasterIdLst>
  <p:handoutMasterIdLst>
    <p:handoutMasterId r:id="rId27"/>
  </p:handoutMasterIdLst>
  <p:sldIdLst>
    <p:sldId id="266" r:id="rId2"/>
    <p:sldId id="267" r:id="rId3"/>
    <p:sldId id="268" r:id="rId4"/>
    <p:sldId id="269" r:id="rId5"/>
    <p:sldId id="270" r:id="rId6"/>
    <p:sldId id="299" r:id="rId7"/>
    <p:sldId id="271" r:id="rId8"/>
    <p:sldId id="274" r:id="rId9"/>
    <p:sldId id="300" r:id="rId10"/>
    <p:sldId id="301" r:id="rId11"/>
    <p:sldId id="275" r:id="rId12"/>
    <p:sldId id="302" r:id="rId13"/>
    <p:sldId id="276" r:id="rId14"/>
    <p:sldId id="298" r:id="rId15"/>
    <p:sldId id="277" r:id="rId16"/>
    <p:sldId id="279" r:id="rId17"/>
    <p:sldId id="281" r:id="rId18"/>
    <p:sldId id="282" r:id="rId19"/>
    <p:sldId id="283" r:id="rId20"/>
    <p:sldId id="295" r:id="rId21"/>
    <p:sldId id="296" r:id="rId22"/>
    <p:sldId id="293" r:id="rId23"/>
    <p:sldId id="292" r:id="rId24"/>
    <p:sldId id="291" r:id="rId25"/>
  </p:sldIdLst>
  <p:sldSz cx="9144000" cy="6858000" type="screen4x3"/>
  <p:notesSz cx="6858000" cy="9144000"/>
  <p:defaultTextStyle>
    <a:defPPr>
      <a:defRPr lang="de-CH"/>
    </a:defPPr>
    <a:lvl1pPr algn="ctr" rtl="0" fontAlgn="base">
      <a:spcBef>
        <a:spcPct val="0"/>
      </a:spcBef>
      <a:spcAft>
        <a:spcPct val="0"/>
      </a:spcAft>
      <a:defRPr kern="1200">
        <a:solidFill>
          <a:schemeClr val="tx1"/>
        </a:solidFill>
        <a:latin typeface="Frutiger 55 Roman" charset="0"/>
        <a:ea typeface="ヒラギノ角ゴ Pro W3" charset="0"/>
        <a:cs typeface="ヒラギノ角ゴ Pro W3" charset="0"/>
      </a:defRPr>
    </a:lvl1pPr>
    <a:lvl2pPr marL="457200" algn="ctr" rtl="0" fontAlgn="base">
      <a:spcBef>
        <a:spcPct val="0"/>
      </a:spcBef>
      <a:spcAft>
        <a:spcPct val="0"/>
      </a:spcAft>
      <a:defRPr kern="1200">
        <a:solidFill>
          <a:schemeClr val="tx1"/>
        </a:solidFill>
        <a:latin typeface="Frutiger 55 Roman" charset="0"/>
        <a:ea typeface="ヒラギノ角ゴ Pro W3" charset="0"/>
        <a:cs typeface="ヒラギノ角ゴ Pro W3" charset="0"/>
      </a:defRPr>
    </a:lvl2pPr>
    <a:lvl3pPr marL="914400" algn="ctr" rtl="0" fontAlgn="base">
      <a:spcBef>
        <a:spcPct val="0"/>
      </a:spcBef>
      <a:spcAft>
        <a:spcPct val="0"/>
      </a:spcAft>
      <a:defRPr kern="1200">
        <a:solidFill>
          <a:schemeClr val="tx1"/>
        </a:solidFill>
        <a:latin typeface="Frutiger 55 Roman" charset="0"/>
        <a:ea typeface="ヒラギノ角ゴ Pro W3" charset="0"/>
        <a:cs typeface="ヒラギノ角ゴ Pro W3" charset="0"/>
      </a:defRPr>
    </a:lvl3pPr>
    <a:lvl4pPr marL="1371600" algn="ctr" rtl="0" fontAlgn="base">
      <a:spcBef>
        <a:spcPct val="0"/>
      </a:spcBef>
      <a:spcAft>
        <a:spcPct val="0"/>
      </a:spcAft>
      <a:defRPr kern="1200">
        <a:solidFill>
          <a:schemeClr val="tx1"/>
        </a:solidFill>
        <a:latin typeface="Frutiger 55 Roman" charset="0"/>
        <a:ea typeface="ヒラギノ角ゴ Pro W3" charset="0"/>
        <a:cs typeface="ヒラギノ角ゴ Pro W3" charset="0"/>
      </a:defRPr>
    </a:lvl4pPr>
    <a:lvl5pPr marL="1828800" algn="ctr" rtl="0" fontAlgn="base">
      <a:spcBef>
        <a:spcPct val="0"/>
      </a:spcBef>
      <a:spcAft>
        <a:spcPct val="0"/>
      </a:spcAft>
      <a:defRPr kern="1200">
        <a:solidFill>
          <a:schemeClr val="tx1"/>
        </a:solidFill>
        <a:latin typeface="Frutiger 55 Roman" charset="0"/>
        <a:ea typeface="ヒラギノ角ゴ Pro W3" charset="0"/>
        <a:cs typeface="ヒラギノ角ゴ Pro W3" charset="0"/>
      </a:defRPr>
    </a:lvl5pPr>
    <a:lvl6pPr marL="2286000" algn="l" defTabSz="457200" rtl="0" eaLnBrk="1" latinLnBrk="0" hangingPunct="1">
      <a:defRPr kern="1200">
        <a:solidFill>
          <a:schemeClr val="tx1"/>
        </a:solidFill>
        <a:latin typeface="Frutiger 55 Roman" charset="0"/>
        <a:ea typeface="ヒラギノ角ゴ Pro W3" charset="0"/>
        <a:cs typeface="ヒラギノ角ゴ Pro W3" charset="0"/>
      </a:defRPr>
    </a:lvl6pPr>
    <a:lvl7pPr marL="2743200" algn="l" defTabSz="457200" rtl="0" eaLnBrk="1" latinLnBrk="0" hangingPunct="1">
      <a:defRPr kern="1200">
        <a:solidFill>
          <a:schemeClr val="tx1"/>
        </a:solidFill>
        <a:latin typeface="Frutiger 55 Roman" charset="0"/>
        <a:ea typeface="ヒラギノ角ゴ Pro W3" charset="0"/>
        <a:cs typeface="ヒラギノ角ゴ Pro W3" charset="0"/>
      </a:defRPr>
    </a:lvl7pPr>
    <a:lvl8pPr marL="3200400" algn="l" defTabSz="457200" rtl="0" eaLnBrk="1" latinLnBrk="0" hangingPunct="1">
      <a:defRPr kern="1200">
        <a:solidFill>
          <a:schemeClr val="tx1"/>
        </a:solidFill>
        <a:latin typeface="Frutiger 55 Roman" charset="0"/>
        <a:ea typeface="ヒラギノ角ゴ Pro W3" charset="0"/>
        <a:cs typeface="ヒラギノ角ゴ Pro W3" charset="0"/>
      </a:defRPr>
    </a:lvl8pPr>
    <a:lvl9pPr marL="3657600" algn="l" defTabSz="457200" rtl="0" eaLnBrk="1" latinLnBrk="0" hangingPunct="1">
      <a:defRPr kern="1200">
        <a:solidFill>
          <a:schemeClr val="tx1"/>
        </a:solidFill>
        <a:latin typeface="Frutiger 55 Roman" charset="0"/>
        <a:ea typeface="ヒラギノ角ゴ Pro W3" charset="0"/>
        <a:cs typeface="ヒラギノ角ゴ Pro W3" charset="0"/>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obin hopkins" initials="rh" lastIdx="17" clrIdx="0">
    <p:extLst/>
  </p:cmAuthor>
  <p:cmAuthor id="2" name="Cassandra Simons Gerson" initials="CSG" lastIdx="6"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9C34"/>
    <a:srgbClr val="3D78BB"/>
    <a:srgbClr val="90C74B"/>
    <a:srgbClr val="DE4773"/>
    <a:srgbClr val="FFC000"/>
    <a:srgbClr val="9DC3E6"/>
    <a:srgbClr val="0088C0"/>
    <a:srgbClr val="DE1E6C"/>
    <a:srgbClr val="7B59BD"/>
    <a:srgbClr val="996EF2"/>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808" autoAdjust="0"/>
    <p:restoredTop sz="95554" autoAdjust="0"/>
  </p:normalViewPr>
  <p:slideViewPr>
    <p:cSldViewPr>
      <p:cViewPr>
        <p:scale>
          <a:sx n="86" d="100"/>
          <a:sy n="86" d="100"/>
        </p:scale>
        <p:origin x="-634" y="-29"/>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oleObject" Target="file:///\\Users\cassandra\Downloads\KRA%20Master%20Sheet%202020%20v17.xlsx" TargetMode="External"/></Relationships>
</file>

<file path=ppt/charts/_rels/chart10.xml.rels><?xml version="1.0" encoding="UTF-8" standalone="yes"?>
<Relationships xmlns="http://schemas.openxmlformats.org/package/2006/relationships"><Relationship Id="rId3" Type="http://schemas.microsoft.com/office/2011/relationships/chartColorStyle" Target="colors9.xml"/><Relationship Id="rId2" Type="http://schemas.openxmlformats.org/officeDocument/2006/relationships/package" Target="../embeddings/Microsoft_Excel_Worksheet9.xlsx"/><Relationship Id="rId1" Type="http://schemas.openxmlformats.org/officeDocument/2006/relationships/themeOverride" Target="../theme/themeOverride9.xml"/><Relationship Id="rId4" Type="http://schemas.microsoft.com/office/2011/relationships/chartStyle" Target="style9.xml"/></Relationships>
</file>

<file path=ppt/charts/_rels/chart11.xml.rels><?xml version="1.0" encoding="UTF-8" standalone="yes"?>
<Relationships xmlns="http://schemas.openxmlformats.org/package/2006/relationships"><Relationship Id="rId3" Type="http://schemas.microsoft.com/office/2011/relationships/chartColorStyle" Target="colors10.xml"/><Relationship Id="rId2" Type="http://schemas.openxmlformats.org/officeDocument/2006/relationships/package" Target="../embeddings/Microsoft_Excel_Worksheet10.xlsx"/><Relationship Id="rId1" Type="http://schemas.openxmlformats.org/officeDocument/2006/relationships/themeOverride" Target="../theme/themeOverride10.xml"/><Relationship Id="rId4" Type="http://schemas.microsoft.com/office/2011/relationships/chartStyle" Target="style10.xml"/></Relationships>
</file>

<file path=ppt/charts/_rels/chart12.xml.rels><?xml version="1.0" encoding="UTF-8" standalone="yes"?>
<Relationships xmlns="http://schemas.openxmlformats.org/package/2006/relationships"><Relationship Id="rId3" Type="http://schemas.microsoft.com/office/2011/relationships/chartColorStyle" Target="colors11.xml"/><Relationship Id="rId2" Type="http://schemas.openxmlformats.org/officeDocument/2006/relationships/package" Target="../embeddings/Microsoft_Excel_Worksheet11.xlsx"/><Relationship Id="rId1" Type="http://schemas.openxmlformats.org/officeDocument/2006/relationships/themeOverride" Target="../theme/themeOverride11.xml"/><Relationship Id="rId4" Type="http://schemas.microsoft.com/office/2011/relationships/chartStyle" Target="style11.xml"/></Relationships>
</file>

<file path=ppt/charts/_rels/chart13.xml.rels><?xml version="1.0" encoding="UTF-8" standalone="yes"?>
<Relationships xmlns="http://schemas.openxmlformats.org/package/2006/relationships"><Relationship Id="rId3" Type="http://schemas.microsoft.com/office/2011/relationships/chartColorStyle" Target="colors12.xml"/><Relationship Id="rId2" Type="http://schemas.openxmlformats.org/officeDocument/2006/relationships/package" Target="../embeddings/Microsoft_Excel_Worksheet12.xlsx"/><Relationship Id="rId1" Type="http://schemas.openxmlformats.org/officeDocument/2006/relationships/themeOverride" Target="../theme/themeOverride12.xml"/><Relationship Id="rId4" Type="http://schemas.microsoft.com/office/2011/relationships/chartStyle" Target="style12.xml"/></Relationships>
</file>

<file path=ppt/charts/_rels/chart14.xml.rels><?xml version="1.0" encoding="UTF-8" standalone="yes"?>
<Relationships xmlns="http://schemas.openxmlformats.org/package/2006/relationships"><Relationship Id="rId3" Type="http://schemas.microsoft.com/office/2011/relationships/chartColorStyle" Target="colors13.xml"/><Relationship Id="rId2" Type="http://schemas.openxmlformats.org/officeDocument/2006/relationships/package" Target="../embeddings/Microsoft_Excel_Worksheet13.xlsx"/><Relationship Id="rId1" Type="http://schemas.openxmlformats.org/officeDocument/2006/relationships/themeOverride" Target="../theme/themeOverride13.xml"/><Relationship Id="rId4" Type="http://schemas.microsoft.com/office/2011/relationships/chartStyle" Target="style13.xml"/></Relationships>
</file>

<file path=ppt/charts/_rels/chart15.xml.rels><?xml version="1.0" encoding="UTF-8" standalone="yes"?>
<Relationships xmlns="http://schemas.openxmlformats.org/package/2006/relationships"><Relationship Id="rId2" Type="http://schemas.openxmlformats.org/officeDocument/2006/relationships/package" Target="../embeddings/Microsoft_Excel_Worksheet14.xlsx"/><Relationship Id="rId1" Type="http://schemas.openxmlformats.org/officeDocument/2006/relationships/themeOverride" Target="../theme/themeOverride14.xml"/></Relationships>
</file>

<file path=ppt/charts/_rels/chart16.xml.rels><?xml version="1.0" encoding="UTF-8" standalone="yes"?>
<Relationships xmlns="http://schemas.openxmlformats.org/package/2006/relationships"><Relationship Id="rId2" Type="http://schemas.openxmlformats.org/officeDocument/2006/relationships/package" Target="../embeddings/Microsoft_Excel_Worksheet15.xlsx"/><Relationship Id="rId1" Type="http://schemas.openxmlformats.org/officeDocument/2006/relationships/themeOverride" Target="../theme/themeOverride15.xml"/></Relationships>
</file>

<file path=ppt/charts/_rels/chart17.xml.rels><?xml version="1.0" encoding="UTF-8" standalone="yes"?>
<Relationships xmlns="http://schemas.openxmlformats.org/package/2006/relationships"><Relationship Id="rId2" Type="http://schemas.openxmlformats.org/officeDocument/2006/relationships/package" Target="../embeddings/Microsoft_Excel_Worksheet16.xlsx"/><Relationship Id="rId1" Type="http://schemas.openxmlformats.org/officeDocument/2006/relationships/themeOverride" Target="../theme/themeOverride16.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3.xml.rels><?xml version="1.0" encoding="UTF-8" standalone="yes"?>
<Relationships xmlns="http://schemas.openxmlformats.org/package/2006/relationships"><Relationship Id="rId3" Type="http://schemas.microsoft.com/office/2011/relationships/chartColorStyle" Target="colors2.xml"/><Relationship Id="rId2" Type="http://schemas.openxmlformats.org/officeDocument/2006/relationships/package" Target="../embeddings/Microsoft_Excel_Worksheet2.xlsx"/><Relationship Id="rId1" Type="http://schemas.openxmlformats.org/officeDocument/2006/relationships/themeOverride" Target="../theme/themeOverride2.xml"/><Relationship Id="rId4" Type="http://schemas.microsoft.com/office/2011/relationships/chartStyle" Target="style2.xml"/></Relationships>
</file>

<file path=ppt/charts/_rels/chart4.xml.rels><?xml version="1.0" encoding="UTF-8" standalone="yes"?>
<Relationships xmlns="http://schemas.openxmlformats.org/package/2006/relationships"><Relationship Id="rId3" Type="http://schemas.microsoft.com/office/2011/relationships/chartColorStyle" Target="colors3.xml"/><Relationship Id="rId2" Type="http://schemas.openxmlformats.org/officeDocument/2006/relationships/package" Target="../embeddings/Microsoft_Excel_Worksheet3.xlsx"/><Relationship Id="rId1" Type="http://schemas.openxmlformats.org/officeDocument/2006/relationships/themeOverride" Target="../theme/themeOverride3.xml"/><Relationship Id="rId4" Type="http://schemas.microsoft.com/office/2011/relationships/chartStyle" Target="style3.xml"/></Relationships>
</file>

<file path=ppt/charts/_rels/chart5.xml.rels><?xml version="1.0" encoding="UTF-8" standalone="yes"?>
<Relationships xmlns="http://schemas.openxmlformats.org/package/2006/relationships"><Relationship Id="rId3" Type="http://schemas.microsoft.com/office/2011/relationships/chartColorStyle" Target="colors4.xml"/><Relationship Id="rId2" Type="http://schemas.openxmlformats.org/officeDocument/2006/relationships/package" Target="../embeddings/Microsoft_Excel_Worksheet4.xlsx"/><Relationship Id="rId1" Type="http://schemas.openxmlformats.org/officeDocument/2006/relationships/themeOverride" Target="../theme/themeOverride4.xml"/><Relationship Id="rId4" Type="http://schemas.microsoft.com/office/2011/relationships/chartStyle" Target="style4.xml"/></Relationships>
</file>

<file path=ppt/charts/_rels/chart6.xml.rels><?xml version="1.0" encoding="UTF-8" standalone="yes"?>
<Relationships xmlns="http://schemas.openxmlformats.org/package/2006/relationships"><Relationship Id="rId3" Type="http://schemas.microsoft.com/office/2011/relationships/chartColorStyle" Target="colors5.xml"/><Relationship Id="rId2" Type="http://schemas.openxmlformats.org/officeDocument/2006/relationships/package" Target="../embeddings/Microsoft_Excel_Worksheet5.xlsx"/><Relationship Id="rId1" Type="http://schemas.openxmlformats.org/officeDocument/2006/relationships/themeOverride" Target="../theme/themeOverride5.xml"/><Relationship Id="rId4" Type="http://schemas.microsoft.com/office/2011/relationships/chartStyle" Target="style5.xml"/></Relationships>
</file>

<file path=ppt/charts/_rels/chart7.xml.rels><?xml version="1.0" encoding="UTF-8" standalone="yes"?>
<Relationships xmlns="http://schemas.openxmlformats.org/package/2006/relationships"><Relationship Id="rId3" Type="http://schemas.microsoft.com/office/2011/relationships/chartColorStyle" Target="colors6.xml"/><Relationship Id="rId2" Type="http://schemas.openxmlformats.org/officeDocument/2006/relationships/package" Target="../embeddings/Microsoft_Excel_Worksheet6.xlsx"/><Relationship Id="rId1" Type="http://schemas.openxmlformats.org/officeDocument/2006/relationships/themeOverride" Target="../theme/themeOverride6.xml"/><Relationship Id="rId4" Type="http://schemas.microsoft.com/office/2011/relationships/chartStyle" Target="style6.xml"/></Relationships>
</file>

<file path=ppt/charts/_rels/chart8.xml.rels><?xml version="1.0" encoding="UTF-8" standalone="yes"?>
<Relationships xmlns="http://schemas.openxmlformats.org/package/2006/relationships"><Relationship Id="rId3" Type="http://schemas.microsoft.com/office/2011/relationships/chartColorStyle" Target="colors7.xml"/><Relationship Id="rId2" Type="http://schemas.openxmlformats.org/officeDocument/2006/relationships/package" Target="../embeddings/Microsoft_Excel_Worksheet7.xlsx"/><Relationship Id="rId1" Type="http://schemas.openxmlformats.org/officeDocument/2006/relationships/themeOverride" Target="../theme/themeOverride7.xml"/><Relationship Id="rId4" Type="http://schemas.microsoft.com/office/2011/relationships/chartStyle" Target="style7.xml"/></Relationships>
</file>

<file path=ppt/charts/_rels/chart9.xml.rels><?xml version="1.0" encoding="UTF-8" standalone="yes"?>
<Relationships xmlns="http://schemas.openxmlformats.org/package/2006/relationships"><Relationship Id="rId3" Type="http://schemas.microsoft.com/office/2011/relationships/chartColorStyle" Target="colors8.xml"/><Relationship Id="rId2" Type="http://schemas.openxmlformats.org/officeDocument/2006/relationships/package" Target="../embeddings/Microsoft_Excel_Worksheet8.xlsx"/><Relationship Id="rId1" Type="http://schemas.openxmlformats.org/officeDocument/2006/relationships/themeOverride" Target="../theme/themeOverride8.xml"/><Relationship Id="rId4" Type="http://schemas.microsoft.com/office/2011/relationships/chartStyle" Target="style8.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80" b="1" i="0" u="none" strike="noStrike" kern="1200" spc="0" baseline="0">
                <a:solidFill>
                  <a:sysClr val="windowText" lastClr="000000"/>
                </a:solidFill>
                <a:latin typeface="Verdana" panose="020B0604030504040204" pitchFamily="34" charset="0"/>
                <a:ea typeface="Verdana" panose="020B0604030504040204" pitchFamily="34" charset="0"/>
                <a:cs typeface="Verdana" panose="020B0604030504040204" pitchFamily="34" charset="0"/>
              </a:defRPr>
            </a:pPr>
            <a:r>
              <a:rPr lang="en-US" dirty="0"/>
              <a:t>% Demonstrating SY 2019-2020</a:t>
            </a:r>
          </a:p>
        </c:rich>
      </c:tx>
      <c:overlay val="0"/>
      <c:spPr>
        <a:noFill/>
        <a:ln>
          <a:noFill/>
        </a:ln>
        <a:effectLst/>
      </c:spPr>
    </c:title>
    <c:autoTitleDeleted val="0"/>
    <c:plotArea>
      <c:layout/>
      <c:barChart>
        <c:barDir val="bar"/>
        <c:grouping val="clustered"/>
        <c:varyColors val="0"/>
        <c:ser>
          <c:idx val="0"/>
          <c:order val="0"/>
          <c:tx>
            <c:strRef>
              <c:f>'Front Tables &amp; Charts'!$C$152</c:f>
              <c:strCache>
                <c:ptCount val="1"/>
                <c:pt idx="0">
                  <c:v>% Demonstrating 19-20</c:v>
                </c:pt>
              </c:strCache>
            </c:strRef>
          </c:tx>
          <c:spPr>
            <a:solidFill>
              <a:schemeClr val="accent1"/>
            </a:solidFill>
            <a:ln>
              <a:solidFill>
                <a:schemeClr val="bg2"/>
              </a:solidFill>
            </a:ln>
            <a:effectLst/>
          </c:spPr>
          <c:invertIfNegative val="0"/>
          <c:dPt>
            <c:idx val="6"/>
            <c:invertIfNegative val="0"/>
            <c:bubble3D val="0"/>
            <c:spPr>
              <a:solidFill>
                <a:srgbClr val="F89C34"/>
              </a:solidFill>
              <a:ln>
                <a:solidFill>
                  <a:schemeClr val="bg2"/>
                </a:solidFill>
              </a:ln>
              <a:effectLst/>
            </c:spPr>
            <c:extLst xmlns:c16r2="http://schemas.microsoft.com/office/drawing/2015/06/chart">
              <c:ext xmlns:c16="http://schemas.microsoft.com/office/drawing/2014/chart" uri="{C3380CC4-5D6E-409C-BE32-E72D297353CC}">
                <c16:uniqueId val="{00000001-E4A7-F04A-B930-284CC5FC735F}"/>
              </c:ext>
            </c:extLst>
          </c:dPt>
          <c:dPt>
            <c:idx val="7"/>
            <c:invertIfNegative val="0"/>
            <c:bubble3D val="0"/>
            <c:spPr>
              <a:solidFill>
                <a:srgbClr val="70AD47"/>
              </a:solidFill>
              <a:ln>
                <a:solidFill>
                  <a:schemeClr val="bg2"/>
                </a:solidFill>
              </a:ln>
              <a:effectLst/>
            </c:spPr>
            <c:extLst xmlns:c16r2="http://schemas.microsoft.com/office/drawing/2015/06/chart">
              <c:ext xmlns:c16="http://schemas.microsoft.com/office/drawing/2014/chart" uri="{C3380CC4-5D6E-409C-BE32-E72D297353CC}">
                <c16:uniqueId val="{00000003-E4A7-F04A-B930-284CC5FC735F}"/>
              </c:ext>
            </c:extLst>
          </c:dPt>
          <c:dPt>
            <c:idx val="8"/>
            <c:invertIfNegative val="0"/>
            <c:bubble3D val="0"/>
            <c:spPr>
              <a:solidFill>
                <a:srgbClr val="70AD47"/>
              </a:solidFill>
              <a:ln>
                <a:solidFill>
                  <a:schemeClr val="bg2"/>
                </a:solidFill>
              </a:ln>
              <a:effectLst/>
            </c:spPr>
            <c:extLst xmlns:c16r2="http://schemas.microsoft.com/office/drawing/2015/06/chart">
              <c:ext xmlns:c16="http://schemas.microsoft.com/office/drawing/2014/chart" uri="{C3380CC4-5D6E-409C-BE32-E72D297353CC}">
                <c16:uniqueId val="{00000005-E4A7-F04A-B930-284CC5FC735F}"/>
              </c:ext>
            </c:extLst>
          </c:dPt>
          <c:dPt>
            <c:idx val="9"/>
            <c:invertIfNegative val="0"/>
            <c:bubble3D val="0"/>
            <c:spPr>
              <a:solidFill>
                <a:srgbClr val="70AD47"/>
              </a:solidFill>
              <a:ln>
                <a:solidFill>
                  <a:schemeClr val="bg2"/>
                </a:solidFill>
              </a:ln>
              <a:effectLst/>
            </c:spPr>
            <c:extLst xmlns:c16r2="http://schemas.microsoft.com/office/drawing/2015/06/chart">
              <c:ext xmlns:c16="http://schemas.microsoft.com/office/drawing/2014/chart" uri="{C3380CC4-5D6E-409C-BE32-E72D297353CC}">
                <c16:uniqueId val="{00000007-E4A7-F04A-B930-284CC5FC735F}"/>
              </c:ext>
            </c:extLst>
          </c:dPt>
          <c:dPt>
            <c:idx val="10"/>
            <c:invertIfNegative val="0"/>
            <c:bubble3D val="0"/>
            <c:spPr>
              <a:solidFill>
                <a:srgbClr val="70AD47"/>
              </a:solidFill>
              <a:ln>
                <a:solidFill>
                  <a:schemeClr val="bg2"/>
                </a:solidFill>
              </a:ln>
              <a:effectLst/>
            </c:spPr>
            <c:extLst xmlns:c16r2="http://schemas.microsoft.com/office/drawing/2015/06/chart">
              <c:ext xmlns:c16="http://schemas.microsoft.com/office/drawing/2014/chart" uri="{C3380CC4-5D6E-409C-BE32-E72D297353CC}">
                <c16:uniqueId val="{00000009-E4A7-F04A-B930-284CC5FC735F}"/>
              </c:ext>
            </c:extLst>
          </c:dPt>
          <c:dPt>
            <c:idx val="11"/>
            <c:invertIfNegative val="0"/>
            <c:bubble3D val="0"/>
            <c:spPr>
              <a:solidFill>
                <a:srgbClr val="70AD47"/>
              </a:solidFill>
              <a:ln>
                <a:solidFill>
                  <a:schemeClr val="bg2"/>
                </a:solidFill>
              </a:ln>
              <a:effectLst/>
            </c:spPr>
            <c:extLst xmlns:c16r2="http://schemas.microsoft.com/office/drawing/2015/06/chart">
              <c:ext xmlns:c16="http://schemas.microsoft.com/office/drawing/2014/chart" uri="{C3380CC4-5D6E-409C-BE32-E72D297353CC}">
                <c16:uniqueId val="{0000000B-E4A7-F04A-B930-284CC5FC735F}"/>
              </c:ext>
            </c:extLst>
          </c:dPt>
          <c:dPt>
            <c:idx val="12"/>
            <c:invertIfNegative val="0"/>
            <c:bubble3D val="0"/>
            <c:spPr>
              <a:solidFill>
                <a:srgbClr val="70AD47"/>
              </a:solidFill>
              <a:ln>
                <a:solidFill>
                  <a:schemeClr val="bg2"/>
                </a:solidFill>
              </a:ln>
              <a:effectLst/>
            </c:spPr>
            <c:extLst xmlns:c16r2="http://schemas.microsoft.com/office/drawing/2015/06/chart">
              <c:ext xmlns:c16="http://schemas.microsoft.com/office/drawing/2014/chart" uri="{C3380CC4-5D6E-409C-BE32-E72D297353CC}">
                <c16:uniqueId val="{0000000D-E4A7-F04A-B930-284CC5FC735F}"/>
              </c:ext>
            </c:extLst>
          </c:dPt>
          <c:dPt>
            <c:idx val="13"/>
            <c:invertIfNegative val="0"/>
            <c:bubble3D val="0"/>
            <c:spPr>
              <a:solidFill>
                <a:srgbClr val="70AD47"/>
              </a:solidFill>
              <a:ln>
                <a:solidFill>
                  <a:schemeClr val="bg2"/>
                </a:solidFill>
              </a:ln>
              <a:effectLst/>
            </c:spPr>
            <c:extLst xmlns:c16r2="http://schemas.microsoft.com/office/drawing/2015/06/chart">
              <c:ext xmlns:c16="http://schemas.microsoft.com/office/drawing/2014/chart" uri="{C3380CC4-5D6E-409C-BE32-E72D297353CC}">
                <c16:uniqueId val="{0000000F-E4A7-F04A-B930-284CC5FC735F}"/>
              </c:ext>
            </c:extLst>
          </c:dPt>
          <c:dPt>
            <c:idx val="14"/>
            <c:invertIfNegative val="0"/>
            <c:bubble3D val="0"/>
            <c:spPr>
              <a:solidFill>
                <a:srgbClr val="70AD47"/>
              </a:solidFill>
              <a:ln>
                <a:solidFill>
                  <a:schemeClr val="bg2"/>
                </a:solidFill>
              </a:ln>
              <a:effectLst/>
            </c:spPr>
            <c:extLst xmlns:c16r2="http://schemas.microsoft.com/office/drawing/2015/06/chart">
              <c:ext xmlns:c16="http://schemas.microsoft.com/office/drawing/2014/chart" uri="{C3380CC4-5D6E-409C-BE32-E72D297353CC}">
                <c16:uniqueId val="{00000011-E4A7-F04A-B930-284CC5FC735F}"/>
              </c:ext>
            </c:extLst>
          </c:dPt>
          <c:dPt>
            <c:idx val="15"/>
            <c:invertIfNegative val="0"/>
            <c:bubble3D val="0"/>
            <c:spPr>
              <a:solidFill>
                <a:srgbClr val="70AD47"/>
              </a:solidFill>
              <a:ln>
                <a:solidFill>
                  <a:schemeClr val="bg2"/>
                </a:solidFill>
              </a:ln>
              <a:effectLst/>
            </c:spPr>
            <c:extLst xmlns:c16r2="http://schemas.microsoft.com/office/drawing/2015/06/chart">
              <c:ext xmlns:c16="http://schemas.microsoft.com/office/drawing/2014/chart" uri="{C3380CC4-5D6E-409C-BE32-E72D297353CC}">
                <c16:uniqueId val="{00000013-E4A7-F04A-B930-284CC5FC735F}"/>
              </c:ext>
            </c:extLst>
          </c:dPt>
          <c:dPt>
            <c:idx val="16"/>
            <c:invertIfNegative val="0"/>
            <c:bubble3D val="0"/>
            <c:spPr>
              <a:solidFill>
                <a:srgbClr val="70AD47"/>
              </a:solidFill>
              <a:ln>
                <a:solidFill>
                  <a:schemeClr val="bg2"/>
                </a:solidFill>
              </a:ln>
              <a:effectLst/>
            </c:spPr>
            <c:extLst xmlns:c16r2="http://schemas.microsoft.com/office/drawing/2015/06/chart">
              <c:ext xmlns:c16="http://schemas.microsoft.com/office/drawing/2014/chart" uri="{C3380CC4-5D6E-409C-BE32-E72D297353CC}">
                <c16:uniqueId val="{00000015-E4A7-F04A-B930-284CC5FC735F}"/>
              </c:ext>
            </c:extLst>
          </c:dPt>
          <c:dPt>
            <c:idx val="17"/>
            <c:invertIfNegative val="0"/>
            <c:bubble3D val="0"/>
            <c:spPr>
              <a:solidFill>
                <a:schemeClr val="accent6"/>
              </a:solidFill>
              <a:ln>
                <a:solidFill>
                  <a:schemeClr val="bg2"/>
                </a:solidFill>
              </a:ln>
              <a:effectLst/>
            </c:spPr>
            <c:extLst xmlns:c16r2="http://schemas.microsoft.com/office/drawing/2015/06/chart">
              <c:ext xmlns:c16="http://schemas.microsoft.com/office/drawing/2014/chart" uri="{C3380CC4-5D6E-409C-BE32-E72D297353CC}">
                <c16:uniqueId val="{00000017-E4A7-F04A-B930-284CC5FC735F}"/>
              </c:ext>
            </c:extLst>
          </c:dPt>
          <c:dPt>
            <c:idx val="18"/>
            <c:invertIfNegative val="0"/>
            <c:bubble3D val="0"/>
            <c:spPr>
              <a:solidFill>
                <a:schemeClr val="accent6"/>
              </a:solidFill>
              <a:ln>
                <a:solidFill>
                  <a:schemeClr val="bg2"/>
                </a:solidFill>
              </a:ln>
              <a:effectLst/>
            </c:spPr>
            <c:extLst xmlns:c16r2="http://schemas.microsoft.com/office/drawing/2015/06/chart">
              <c:ext xmlns:c16="http://schemas.microsoft.com/office/drawing/2014/chart" uri="{C3380CC4-5D6E-409C-BE32-E72D297353CC}">
                <c16:uniqueId val="{00000019-E4A7-F04A-B930-284CC5FC735F}"/>
              </c:ext>
            </c:extLst>
          </c:dPt>
          <c:dPt>
            <c:idx val="19"/>
            <c:invertIfNegative val="0"/>
            <c:bubble3D val="0"/>
            <c:spPr>
              <a:solidFill>
                <a:schemeClr val="accent6"/>
              </a:solidFill>
              <a:ln>
                <a:solidFill>
                  <a:schemeClr val="bg2"/>
                </a:solidFill>
              </a:ln>
              <a:effectLst/>
            </c:spPr>
            <c:extLst xmlns:c16r2="http://schemas.microsoft.com/office/drawing/2015/06/chart">
              <c:ext xmlns:c16="http://schemas.microsoft.com/office/drawing/2014/chart" uri="{C3380CC4-5D6E-409C-BE32-E72D297353CC}">
                <c16:uniqueId val="{0000001B-E4A7-F04A-B930-284CC5FC735F}"/>
              </c:ext>
            </c:extLst>
          </c:dPt>
          <c:dPt>
            <c:idx val="20"/>
            <c:invertIfNegative val="0"/>
            <c:bubble3D val="0"/>
            <c:spPr>
              <a:solidFill>
                <a:schemeClr val="accent6"/>
              </a:solidFill>
              <a:ln>
                <a:solidFill>
                  <a:schemeClr val="bg2"/>
                </a:solidFill>
              </a:ln>
              <a:effectLst/>
            </c:spPr>
            <c:extLst xmlns:c16r2="http://schemas.microsoft.com/office/drawing/2015/06/chart">
              <c:ext xmlns:c16="http://schemas.microsoft.com/office/drawing/2014/chart" uri="{C3380CC4-5D6E-409C-BE32-E72D297353CC}">
                <c16:uniqueId val="{0000001D-E4A7-F04A-B930-284CC5FC735F}"/>
              </c:ext>
            </c:extLst>
          </c:dPt>
          <c:dPt>
            <c:idx val="21"/>
            <c:invertIfNegative val="0"/>
            <c:bubble3D val="0"/>
            <c:spPr>
              <a:solidFill>
                <a:schemeClr val="accent6"/>
              </a:solidFill>
              <a:ln>
                <a:solidFill>
                  <a:schemeClr val="bg2"/>
                </a:solidFill>
              </a:ln>
              <a:effectLst/>
            </c:spPr>
            <c:extLst xmlns:c16r2="http://schemas.microsoft.com/office/drawing/2015/06/chart">
              <c:ext xmlns:c16="http://schemas.microsoft.com/office/drawing/2014/chart" uri="{C3380CC4-5D6E-409C-BE32-E72D297353CC}">
                <c16:uniqueId val="{0000001F-E4A7-F04A-B930-284CC5FC735F}"/>
              </c:ext>
            </c:extLst>
          </c:dPt>
          <c:dPt>
            <c:idx val="22"/>
            <c:invertIfNegative val="0"/>
            <c:bubble3D val="0"/>
            <c:spPr>
              <a:solidFill>
                <a:schemeClr val="accent6"/>
              </a:solidFill>
              <a:ln>
                <a:solidFill>
                  <a:schemeClr val="bg2"/>
                </a:solidFill>
              </a:ln>
              <a:effectLst/>
            </c:spPr>
            <c:extLst xmlns:c16r2="http://schemas.microsoft.com/office/drawing/2015/06/chart">
              <c:ext xmlns:c16="http://schemas.microsoft.com/office/drawing/2014/chart" uri="{C3380CC4-5D6E-409C-BE32-E72D297353CC}">
                <c16:uniqueId val="{00000021-E4A7-F04A-B930-284CC5FC735F}"/>
              </c:ext>
            </c:extLst>
          </c:dPt>
          <c:dPt>
            <c:idx val="23"/>
            <c:invertIfNegative val="0"/>
            <c:bubble3D val="0"/>
            <c:spPr>
              <a:solidFill>
                <a:schemeClr val="accent6"/>
              </a:solidFill>
              <a:ln>
                <a:solidFill>
                  <a:schemeClr val="bg2"/>
                </a:solidFill>
              </a:ln>
              <a:effectLst/>
            </c:spPr>
            <c:extLst xmlns:c16r2="http://schemas.microsoft.com/office/drawing/2015/06/chart">
              <c:ext xmlns:c16="http://schemas.microsoft.com/office/drawing/2014/chart" uri="{C3380CC4-5D6E-409C-BE32-E72D297353CC}">
                <c16:uniqueId val="{00000023-E4A7-F04A-B930-284CC5FC735F}"/>
              </c:ext>
            </c:extLst>
          </c:dPt>
          <c:dPt>
            <c:idx val="24"/>
            <c:invertIfNegative val="0"/>
            <c:bubble3D val="0"/>
            <c:spPr>
              <a:solidFill>
                <a:schemeClr val="accent6"/>
              </a:solidFill>
              <a:ln>
                <a:solidFill>
                  <a:schemeClr val="bg2"/>
                </a:solidFill>
              </a:ln>
              <a:effectLst/>
            </c:spPr>
            <c:extLst xmlns:c16r2="http://schemas.microsoft.com/office/drawing/2015/06/chart">
              <c:ext xmlns:c16="http://schemas.microsoft.com/office/drawing/2014/chart" uri="{C3380CC4-5D6E-409C-BE32-E72D297353CC}">
                <c16:uniqueId val="{00000025-E4A7-F04A-B930-284CC5FC735F}"/>
              </c:ext>
            </c:extLst>
          </c:dPt>
          <c:dLbls>
            <c:spPr>
              <a:noFill/>
              <a:ln>
                <a:noFill/>
              </a:ln>
              <a:effectLst/>
            </c:spPr>
            <c:txPr>
              <a:bodyPr rot="0" spcFirstLastPara="1" vertOverflow="ellipsis" vert="horz" wrap="square" anchor="ctr" anchorCtr="1"/>
              <a:lstStyle/>
              <a:p>
                <a:pPr>
                  <a:defRPr sz="1400" b="0" i="0" u="none" strike="noStrike" kern="1200" baseline="0">
                    <a:solidFill>
                      <a:sysClr val="windowText" lastClr="000000"/>
                    </a:solidFill>
                    <a:latin typeface="Verdana" panose="020B0604030504040204" pitchFamily="34" charset="0"/>
                    <a:ea typeface="Verdana" panose="020B0604030504040204" pitchFamily="34" charset="0"/>
                    <a:cs typeface="Verdana" panose="020B0604030504040204" pitchFamily="34" charset="0"/>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'Front Tables &amp; Charts'!$B$153:$B$169</c:f>
              <c:strCache>
                <c:ptCount val="17"/>
                <c:pt idx="0">
                  <c:v>Prince George's</c:v>
                </c:pt>
                <c:pt idx="1">
                  <c:v>Baltimore City*</c:v>
                </c:pt>
                <c:pt idx="2">
                  <c:v>Wicomico &amp; Talbot</c:v>
                </c:pt>
                <c:pt idx="3">
                  <c:v>Cecil, Charles, Dorchester, &amp; Washington</c:v>
                </c:pt>
                <c:pt idx="4">
                  <c:v>St. Mary's &amp; Harford </c:v>
                </c:pt>
                <c:pt idx="5">
                  <c:v>Anne Arundel</c:v>
                </c:pt>
                <c:pt idx="6">
                  <c:v>Statewide</c:v>
                </c:pt>
                <c:pt idx="7">
                  <c:v>Baltimore &amp; Queen Anne's</c:v>
                </c:pt>
                <c:pt idx="8">
                  <c:v>Allegany</c:v>
                </c:pt>
                <c:pt idx="9">
                  <c:v>Calvert</c:v>
                </c:pt>
                <c:pt idx="10">
                  <c:v>Montgomery &amp; Garrett*</c:v>
                </c:pt>
                <c:pt idx="11">
                  <c:v>Kent*</c:v>
                </c:pt>
                <c:pt idx="12">
                  <c:v>Caroline</c:v>
                </c:pt>
                <c:pt idx="13">
                  <c:v>Howard &amp; Frederick</c:v>
                </c:pt>
                <c:pt idx="14">
                  <c:v>Carroll</c:v>
                </c:pt>
                <c:pt idx="15">
                  <c:v>Somerset*</c:v>
                </c:pt>
                <c:pt idx="16">
                  <c:v>Worcester</c:v>
                </c:pt>
              </c:strCache>
            </c:strRef>
          </c:cat>
          <c:val>
            <c:numRef>
              <c:f>'Front Tables &amp; Charts'!$C$153:$C$169</c:f>
              <c:numCache>
                <c:formatCode>0%</c:formatCode>
                <c:ptCount val="17"/>
                <c:pt idx="0">
                  <c:v>0.35</c:v>
                </c:pt>
                <c:pt idx="1">
                  <c:v>0.37</c:v>
                </c:pt>
                <c:pt idx="2">
                  <c:v>0.43</c:v>
                </c:pt>
                <c:pt idx="3">
                  <c:v>0.44</c:v>
                </c:pt>
                <c:pt idx="4">
                  <c:v>0.45</c:v>
                </c:pt>
                <c:pt idx="5">
                  <c:v>0.46</c:v>
                </c:pt>
                <c:pt idx="6">
                  <c:v>0.47</c:v>
                </c:pt>
                <c:pt idx="7">
                  <c:v>0.48</c:v>
                </c:pt>
                <c:pt idx="8">
                  <c:v>0.5</c:v>
                </c:pt>
                <c:pt idx="9">
                  <c:v>0.51</c:v>
                </c:pt>
                <c:pt idx="10">
                  <c:v>0.53</c:v>
                </c:pt>
                <c:pt idx="11">
                  <c:v>0.54</c:v>
                </c:pt>
                <c:pt idx="12">
                  <c:v>0.55000000000000004</c:v>
                </c:pt>
                <c:pt idx="13">
                  <c:v>0.56999999999999995</c:v>
                </c:pt>
                <c:pt idx="14">
                  <c:v>0.59</c:v>
                </c:pt>
                <c:pt idx="15">
                  <c:v>0.63</c:v>
                </c:pt>
                <c:pt idx="16">
                  <c:v>0.64</c:v>
                </c:pt>
              </c:numCache>
            </c:numRef>
          </c:val>
          <c:extLst xmlns:c16r2="http://schemas.microsoft.com/office/drawing/2015/06/chart">
            <c:ext xmlns:c16="http://schemas.microsoft.com/office/drawing/2014/chart" uri="{C3380CC4-5D6E-409C-BE32-E72D297353CC}">
              <c16:uniqueId val="{00000026-E4A7-F04A-B930-284CC5FC735F}"/>
            </c:ext>
          </c:extLst>
        </c:ser>
        <c:dLbls>
          <c:showLegendKey val="0"/>
          <c:showVal val="0"/>
          <c:showCatName val="0"/>
          <c:showSerName val="0"/>
          <c:showPercent val="0"/>
          <c:showBubbleSize val="0"/>
        </c:dLbls>
        <c:gapWidth val="182"/>
        <c:axId val="108471808"/>
        <c:axId val="108473344"/>
      </c:barChart>
      <c:catAx>
        <c:axId val="108471808"/>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ysClr val="windowText" lastClr="000000"/>
                </a:solidFill>
                <a:latin typeface="Verdana" panose="020B0604030504040204" pitchFamily="34" charset="0"/>
                <a:ea typeface="Verdana" panose="020B0604030504040204" pitchFamily="34" charset="0"/>
                <a:cs typeface="Verdana" panose="020B0604030504040204" pitchFamily="34" charset="0"/>
              </a:defRPr>
            </a:pPr>
            <a:endParaRPr lang="en-US"/>
          </a:p>
        </c:txPr>
        <c:crossAx val="108473344"/>
        <c:crosses val="autoZero"/>
        <c:auto val="1"/>
        <c:lblAlgn val="ctr"/>
        <c:lblOffset val="100"/>
        <c:noMultiLvlLbl val="0"/>
      </c:catAx>
      <c:valAx>
        <c:axId val="108473344"/>
        <c:scaling>
          <c:orientation val="minMax"/>
          <c:max val="1"/>
        </c:scaling>
        <c:delete val="1"/>
        <c:axPos val="b"/>
        <c:numFmt formatCode="0%" sourceLinked="1"/>
        <c:majorTickMark val="none"/>
        <c:minorTickMark val="none"/>
        <c:tickLblPos val="nextTo"/>
        <c:crossAx val="108471808"/>
        <c:crosses val="autoZero"/>
        <c:crossBetween val="between"/>
      </c:valAx>
      <c:spPr>
        <a:noFill/>
        <a:ln>
          <a:noFill/>
        </a:ln>
        <a:effectLst/>
      </c:spPr>
    </c:plotArea>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400">
          <a:solidFill>
            <a:sysClr val="windowText" lastClr="000000"/>
          </a:solidFill>
          <a:latin typeface="Verdana" panose="020B0604030504040204" pitchFamily="34" charset="0"/>
          <a:ea typeface="Verdana" panose="020B0604030504040204" pitchFamily="34" charset="0"/>
          <a:cs typeface="Verdana" panose="020B0604030504040204" pitchFamily="34" charset="0"/>
        </a:defRPr>
      </a:pPr>
      <a:endParaRPr lang="en-US"/>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80" b="1" i="0" u="none" strike="noStrike" kern="1200" spc="0" baseline="0">
                <a:solidFill>
                  <a:schemeClr val="tx1"/>
                </a:solidFill>
                <a:latin typeface="Verdana" panose="020B0604030504040204" pitchFamily="34" charset="0"/>
                <a:ea typeface="Verdana" panose="020B0604030504040204" pitchFamily="34" charset="0"/>
                <a:cs typeface="Verdana" panose="020B0604030504040204" pitchFamily="34" charset="0"/>
              </a:defRPr>
            </a:pPr>
            <a:r>
              <a:rPr lang="en-US" b="1"/>
              <a:t>% of Children Demonstrating Readiness by Income Status</a:t>
            </a:r>
          </a:p>
        </c:rich>
      </c:tx>
      <c:overlay val="0"/>
      <c:spPr>
        <a:noFill/>
        <a:ln>
          <a:noFill/>
        </a:ln>
        <a:effectLst/>
      </c:spPr>
    </c:title>
    <c:autoTitleDeleted val="0"/>
    <c:plotArea>
      <c:layout/>
      <c:barChart>
        <c:barDir val="col"/>
        <c:grouping val="clustered"/>
        <c:varyColors val="0"/>
        <c:ser>
          <c:idx val="1"/>
          <c:order val="0"/>
          <c:spPr>
            <a:solidFill>
              <a:schemeClr val="accent2"/>
            </a:solidFill>
            <a:ln>
              <a:solidFill>
                <a:schemeClr val="tx1"/>
              </a:solidFill>
            </a:ln>
            <a:effectLst/>
          </c:spPr>
          <c:invertIfNegative val="0"/>
          <c:dPt>
            <c:idx val="0"/>
            <c:invertIfNegative val="0"/>
            <c:bubble3D val="0"/>
            <c:spPr>
              <a:solidFill>
                <a:schemeClr val="accent1"/>
              </a:solidFill>
              <a:ln>
                <a:solidFill>
                  <a:schemeClr val="tx1"/>
                </a:solidFill>
              </a:ln>
              <a:effectLst/>
            </c:spPr>
            <c:extLst xmlns:c16r2="http://schemas.microsoft.com/office/drawing/2015/06/chart">
              <c:ext xmlns:c16="http://schemas.microsoft.com/office/drawing/2014/chart" uri="{C3380CC4-5D6E-409C-BE32-E72D297353CC}">
                <c16:uniqueId val="{00000001-C1C4-4D93-AFD1-F9CA1B5FF393}"/>
              </c:ext>
            </c:extLst>
          </c:dPt>
          <c:dPt>
            <c:idx val="1"/>
            <c:invertIfNegative val="0"/>
            <c:bubble3D val="0"/>
            <c:spPr>
              <a:solidFill>
                <a:srgbClr val="F89C34"/>
              </a:solidFill>
              <a:ln>
                <a:solidFill>
                  <a:schemeClr val="tx1"/>
                </a:solidFill>
              </a:ln>
              <a:effectLst/>
            </c:spPr>
            <c:extLst xmlns:c16r2="http://schemas.microsoft.com/office/drawing/2015/06/chart">
              <c:ext xmlns:c16="http://schemas.microsoft.com/office/drawing/2014/chart" uri="{C3380CC4-5D6E-409C-BE32-E72D297353CC}">
                <c16:uniqueId val="{00000003-C1C4-4D93-AFD1-F9CA1B5FF393}"/>
              </c:ext>
            </c:extLst>
          </c:dPt>
          <c:dLbls>
            <c:spPr>
              <a:noFill/>
              <a:ln>
                <a:noFill/>
              </a:ln>
              <a:effectLst/>
            </c:spPr>
            <c:txPr>
              <a:bodyPr rot="0" spcFirstLastPara="1" vertOverflow="ellipsis" vert="horz" wrap="square" anchor="ctr" anchorCtr="1"/>
              <a:lstStyle/>
              <a:p>
                <a:pPr>
                  <a:defRPr sz="1400" b="0" i="0" u="none" strike="noStrike" kern="1200" baseline="0">
                    <a:solidFill>
                      <a:schemeClr val="tx1"/>
                    </a:solidFill>
                    <a:latin typeface="Verdana" panose="020B0604030504040204" pitchFamily="34" charset="0"/>
                    <a:ea typeface="Verdana" panose="020B0604030504040204" pitchFamily="34" charset="0"/>
                    <a:cs typeface="Verdana" panose="020B0604030504040204" pitchFamily="34" charset="0"/>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'Frederick County'!$A$98:$A$99</c:f>
              <c:strCache>
                <c:ptCount val="2"/>
                <c:pt idx="0">
                  <c:v>Not Direct Certified</c:v>
                </c:pt>
                <c:pt idx="1">
                  <c:v>Direct Certified</c:v>
                </c:pt>
              </c:strCache>
            </c:strRef>
          </c:cat>
          <c:val>
            <c:numRef>
              <c:f>'Frederick County'!$C$98:$C$99</c:f>
              <c:numCache>
                <c:formatCode>0%</c:formatCode>
                <c:ptCount val="2"/>
                <c:pt idx="0">
                  <c:v>0.56699999999999995</c:v>
                </c:pt>
                <c:pt idx="1">
                  <c:v>0.3488</c:v>
                </c:pt>
              </c:numCache>
            </c:numRef>
          </c:val>
          <c:extLst xmlns:c16r2="http://schemas.microsoft.com/office/drawing/2015/06/chart">
            <c:ext xmlns:c16="http://schemas.microsoft.com/office/drawing/2014/chart" uri="{C3380CC4-5D6E-409C-BE32-E72D297353CC}">
              <c16:uniqueId val="{00000004-C1C4-4D93-AFD1-F9CA1B5FF393}"/>
            </c:ext>
          </c:extLst>
        </c:ser>
        <c:dLbls>
          <c:showLegendKey val="0"/>
          <c:showVal val="0"/>
          <c:showCatName val="0"/>
          <c:showSerName val="0"/>
          <c:showPercent val="0"/>
          <c:showBubbleSize val="0"/>
        </c:dLbls>
        <c:gapWidth val="182"/>
        <c:axId val="134961408"/>
        <c:axId val="134967296"/>
      </c:barChart>
      <c:catAx>
        <c:axId val="134961408"/>
        <c:scaling>
          <c:orientation val="maxMin"/>
        </c:scaling>
        <c:delete val="0"/>
        <c:axPos val="b"/>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400" b="0" i="0" u="none" strike="noStrike" kern="1200" baseline="0">
                <a:solidFill>
                  <a:schemeClr val="tx1"/>
                </a:solidFill>
                <a:latin typeface="Verdana" panose="020B0604030504040204" pitchFamily="34" charset="0"/>
                <a:ea typeface="Verdana" panose="020B0604030504040204" pitchFamily="34" charset="0"/>
                <a:cs typeface="Verdana" panose="020B0604030504040204" pitchFamily="34" charset="0"/>
              </a:defRPr>
            </a:pPr>
            <a:endParaRPr lang="en-US"/>
          </a:p>
        </c:txPr>
        <c:crossAx val="134967296"/>
        <c:crosses val="autoZero"/>
        <c:auto val="1"/>
        <c:lblAlgn val="ctr"/>
        <c:lblOffset val="100"/>
        <c:noMultiLvlLbl val="0"/>
      </c:catAx>
      <c:valAx>
        <c:axId val="134967296"/>
        <c:scaling>
          <c:orientation val="minMax"/>
        </c:scaling>
        <c:delete val="1"/>
        <c:axPos val="r"/>
        <c:numFmt formatCode="0%" sourceLinked="1"/>
        <c:majorTickMark val="none"/>
        <c:minorTickMark val="none"/>
        <c:tickLblPos val="nextTo"/>
        <c:crossAx val="134961408"/>
        <c:crosses val="autoZero"/>
        <c:crossBetween val="between"/>
      </c:valAx>
      <c:spPr>
        <a:noFill/>
        <a:ln>
          <a:noFill/>
        </a:ln>
        <a:effectLst/>
      </c:spPr>
    </c:plotArea>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solidFill>
      <a:schemeClr val="bg1"/>
    </a:solidFill>
    <a:ln w="9525" cap="flat" cmpd="sng" algn="ctr">
      <a:noFill/>
      <a:round/>
    </a:ln>
    <a:effectLst/>
  </c:spPr>
  <c:txPr>
    <a:bodyPr/>
    <a:lstStyle/>
    <a:p>
      <a:pPr>
        <a:defRPr sz="1400">
          <a:solidFill>
            <a:schemeClr val="tx1"/>
          </a:solidFill>
          <a:latin typeface="Verdana" panose="020B0604030504040204" pitchFamily="34" charset="0"/>
          <a:ea typeface="Verdana" panose="020B0604030504040204" pitchFamily="34" charset="0"/>
          <a:cs typeface="Verdana" panose="020B0604030504040204" pitchFamily="34" charset="0"/>
        </a:defRPr>
      </a:pPr>
      <a:endParaRPr lang="en-US"/>
    </a:p>
  </c:txPr>
  <c:externalData r:id="rId2">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80" b="1" i="0" u="none" strike="noStrike" kern="1200" spc="0" baseline="0">
                <a:solidFill>
                  <a:schemeClr val="tx1"/>
                </a:solidFill>
                <a:latin typeface="Verdana" panose="020B0604030504040204" pitchFamily="34" charset="0"/>
                <a:ea typeface="Verdana" panose="020B0604030504040204" pitchFamily="34" charset="0"/>
                <a:cs typeface="Verdana" panose="020B0604030504040204" pitchFamily="34" charset="0"/>
              </a:defRPr>
            </a:pPr>
            <a:r>
              <a:rPr lang="en-US" b="1"/>
              <a:t>Children Who Are English Learners</a:t>
            </a:r>
          </a:p>
        </c:rich>
      </c:tx>
      <c:layout>
        <c:manualLayout>
          <c:xMode val="edge"/>
          <c:yMode val="edge"/>
          <c:x val="0.14740742917916486"/>
          <c:y val="4.8326377449056927E-2"/>
        </c:manualLayout>
      </c:layout>
      <c:overlay val="0"/>
      <c:spPr>
        <a:noFill/>
        <a:ln>
          <a:noFill/>
        </a:ln>
        <a:effectLst/>
      </c:spPr>
    </c:title>
    <c:autoTitleDeleted val="0"/>
    <c:plotArea>
      <c:layout>
        <c:manualLayout>
          <c:layoutTarget val="inner"/>
          <c:xMode val="edge"/>
          <c:yMode val="edge"/>
          <c:x val="0.30517916742409312"/>
          <c:y val="0.24198673982342322"/>
          <c:w val="0.37661955404411218"/>
          <c:h val="0.68441578773134393"/>
        </c:manualLayout>
      </c:layout>
      <c:pieChart>
        <c:varyColors val="1"/>
        <c:ser>
          <c:idx val="0"/>
          <c:order val="0"/>
          <c:spPr>
            <a:ln>
              <a:solidFill>
                <a:schemeClr val="tx1"/>
              </a:solidFill>
            </a:ln>
          </c:spPr>
          <c:dPt>
            <c:idx val="0"/>
            <c:bubble3D val="0"/>
            <c:spPr>
              <a:solidFill>
                <a:schemeClr val="accent1"/>
              </a:solidFill>
              <a:ln w="19050">
                <a:solidFill>
                  <a:schemeClr val="tx1"/>
                </a:solidFill>
              </a:ln>
              <a:effectLst/>
            </c:spPr>
            <c:extLst xmlns:c16r2="http://schemas.microsoft.com/office/drawing/2015/06/chart">
              <c:ext xmlns:c16="http://schemas.microsoft.com/office/drawing/2014/chart" uri="{C3380CC4-5D6E-409C-BE32-E72D297353CC}">
                <c16:uniqueId val="{00000001-B475-4E83-A266-700A8637133E}"/>
              </c:ext>
            </c:extLst>
          </c:dPt>
          <c:dPt>
            <c:idx val="1"/>
            <c:bubble3D val="0"/>
            <c:spPr>
              <a:solidFill>
                <a:srgbClr val="F89C34"/>
              </a:solidFill>
              <a:ln w="19050">
                <a:solidFill>
                  <a:schemeClr val="tx1"/>
                </a:solidFill>
              </a:ln>
              <a:effectLst/>
            </c:spPr>
            <c:extLst xmlns:c16r2="http://schemas.microsoft.com/office/drawing/2015/06/chart">
              <c:ext xmlns:c16="http://schemas.microsoft.com/office/drawing/2014/chart" uri="{C3380CC4-5D6E-409C-BE32-E72D297353CC}">
                <c16:uniqueId val="{00000003-B475-4E83-A266-700A8637133E}"/>
              </c:ext>
            </c:extLst>
          </c:dPt>
          <c:dLbls>
            <c:spPr>
              <a:noFill/>
              <a:ln>
                <a:noFill/>
              </a:ln>
              <a:effectLst/>
            </c:spPr>
            <c:txPr>
              <a:bodyPr rot="0" spcFirstLastPara="1" vertOverflow="ellipsis" vert="horz" wrap="square" anchor="ctr" anchorCtr="1"/>
              <a:lstStyle/>
              <a:p>
                <a:pPr>
                  <a:defRPr sz="1400" b="0" i="0" u="none" strike="noStrike" kern="1200" baseline="0">
                    <a:solidFill>
                      <a:schemeClr val="tx1"/>
                    </a:solidFill>
                    <a:latin typeface="Verdana" panose="020B0604030504040204" pitchFamily="34" charset="0"/>
                    <a:ea typeface="Verdana" panose="020B0604030504040204" pitchFamily="34" charset="0"/>
                    <a:cs typeface="Verdana" panose="020B0604030504040204" pitchFamily="34" charset="0"/>
                  </a:defRPr>
                </a:pPr>
                <a:endParaRPr lang="en-US"/>
              </a:p>
            </c:txPr>
            <c:dLblPos val="outEnd"/>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cat>
            <c:strRef>
              <c:f>'Frederick County'!$A$44:$A$45</c:f>
              <c:strCache>
                <c:ptCount val="2"/>
                <c:pt idx="0">
                  <c:v>English Fluent</c:v>
                </c:pt>
                <c:pt idx="1">
                  <c:v>English Learners</c:v>
                </c:pt>
              </c:strCache>
            </c:strRef>
          </c:cat>
          <c:val>
            <c:numRef>
              <c:f>'Frederick County'!$C$44:$C$45</c:f>
              <c:numCache>
                <c:formatCode>0%</c:formatCode>
                <c:ptCount val="2"/>
                <c:pt idx="0">
                  <c:v>1</c:v>
                </c:pt>
                <c:pt idx="1">
                  <c:v>0</c:v>
                </c:pt>
              </c:numCache>
            </c:numRef>
          </c:val>
          <c:extLst xmlns:c16r2="http://schemas.microsoft.com/office/drawing/2015/06/chart">
            <c:ext xmlns:c16="http://schemas.microsoft.com/office/drawing/2014/chart" uri="{C3380CC4-5D6E-409C-BE32-E72D297353CC}">
              <c16:uniqueId val="{00000004-B475-4E83-A266-700A8637133E}"/>
            </c:ext>
          </c:extLst>
        </c:ser>
        <c:dLbls>
          <c:dLblPos val="outEnd"/>
          <c:showLegendKey val="0"/>
          <c:showVal val="1"/>
          <c:showCatName val="0"/>
          <c:showSerName val="0"/>
          <c:showPercent val="0"/>
          <c:showBubbleSize val="0"/>
          <c:showLeaderLines val="1"/>
        </c:dLbls>
        <c:firstSliceAng val="0"/>
      </c:pieChart>
      <c:spPr>
        <a:noFill/>
        <a:ln>
          <a:noFill/>
        </a:ln>
        <a:effectLst/>
      </c:spPr>
    </c:plotArea>
    <c:legend>
      <c:legendPos val="b"/>
      <c:layout>
        <c:manualLayout>
          <c:xMode val="edge"/>
          <c:yMode val="edge"/>
          <c:x val="0.19202397226685136"/>
          <c:y val="0.84984904407043649"/>
          <c:w val="0.58029305324814129"/>
          <c:h val="0.15015095592956343"/>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solidFill>
              <a:latin typeface="Verdana" panose="020B0604030504040204" pitchFamily="34" charset="0"/>
              <a:ea typeface="Verdana" panose="020B0604030504040204" pitchFamily="34" charset="0"/>
              <a:cs typeface="Verdana" panose="020B0604030504040204" pitchFamily="34" charset="0"/>
            </a:defRPr>
          </a:pPr>
          <a:endParaRPr lang="en-US"/>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solidFill>
      <a:schemeClr val="bg1"/>
    </a:solidFill>
    <a:ln w="9525" cap="flat" cmpd="sng" algn="ctr">
      <a:noFill/>
      <a:round/>
    </a:ln>
    <a:effectLst/>
  </c:spPr>
  <c:txPr>
    <a:bodyPr/>
    <a:lstStyle/>
    <a:p>
      <a:pPr>
        <a:defRPr sz="1400">
          <a:solidFill>
            <a:schemeClr val="tx1"/>
          </a:solidFill>
          <a:latin typeface="Verdana" panose="020B0604030504040204" pitchFamily="34" charset="0"/>
          <a:ea typeface="Verdana" panose="020B0604030504040204" pitchFamily="34" charset="0"/>
          <a:cs typeface="Verdana" panose="020B0604030504040204" pitchFamily="34" charset="0"/>
        </a:defRPr>
      </a:pPr>
      <a:endParaRPr lang="en-US"/>
    </a:p>
  </c:txPr>
  <c:externalData r:id="rId2">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80" b="1" i="0" u="none" strike="noStrike" kern="1200" spc="0" baseline="0">
                <a:solidFill>
                  <a:schemeClr val="tx1"/>
                </a:solidFill>
                <a:latin typeface="Verdana" panose="020B0604030504040204" pitchFamily="34" charset="0"/>
                <a:ea typeface="Verdana" panose="020B0604030504040204" pitchFamily="34" charset="0"/>
                <a:cs typeface="Verdana" panose="020B0604030504040204" pitchFamily="34" charset="0"/>
              </a:defRPr>
            </a:pPr>
            <a:r>
              <a:rPr lang="en-US" b="1"/>
              <a:t>% of Children Demonstrating Readiness by Language Status</a:t>
            </a:r>
          </a:p>
        </c:rich>
      </c:tx>
      <c:overlay val="0"/>
      <c:spPr>
        <a:noFill/>
        <a:ln>
          <a:noFill/>
        </a:ln>
        <a:effectLst/>
      </c:spPr>
    </c:title>
    <c:autoTitleDeleted val="0"/>
    <c:plotArea>
      <c:layout/>
      <c:barChart>
        <c:barDir val="col"/>
        <c:grouping val="clustered"/>
        <c:varyColors val="0"/>
        <c:ser>
          <c:idx val="0"/>
          <c:order val="0"/>
          <c:spPr>
            <a:solidFill>
              <a:schemeClr val="accent1"/>
            </a:solidFill>
            <a:ln>
              <a:solidFill>
                <a:schemeClr val="tx1"/>
              </a:solidFill>
            </a:ln>
            <a:effectLst/>
          </c:spPr>
          <c:invertIfNegative val="0"/>
          <c:dPt>
            <c:idx val="1"/>
            <c:invertIfNegative val="0"/>
            <c:bubble3D val="0"/>
            <c:spPr>
              <a:solidFill>
                <a:srgbClr val="F89C34"/>
              </a:solidFill>
              <a:ln>
                <a:solidFill>
                  <a:schemeClr val="tx1"/>
                </a:solidFill>
              </a:ln>
              <a:effectLst/>
            </c:spPr>
            <c:extLst xmlns:c16r2="http://schemas.microsoft.com/office/drawing/2015/06/chart">
              <c:ext xmlns:c16="http://schemas.microsoft.com/office/drawing/2014/chart" uri="{C3380CC4-5D6E-409C-BE32-E72D297353CC}">
                <c16:uniqueId val="{00000001-AA51-433E-B10C-349F5F18F06A}"/>
              </c:ext>
            </c:extLst>
          </c:dPt>
          <c:dLbls>
            <c:spPr>
              <a:noFill/>
              <a:ln>
                <a:noFill/>
              </a:ln>
              <a:effectLst/>
            </c:spPr>
            <c:txPr>
              <a:bodyPr rot="0" spcFirstLastPara="1" vertOverflow="ellipsis" vert="horz" wrap="square" anchor="ctr" anchorCtr="1"/>
              <a:lstStyle/>
              <a:p>
                <a:pPr>
                  <a:defRPr sz="1400" b="0" i="0" u="none" strike="noStrike" kern="1200" baseline="0">
                    <a:solidFill>
                      <a:schemeClr val="tx1"/>
                    </a:solidFill>
                    <a:latin typeface="Verdana" panose="020B0604030504040204" pitchFamily="34" charset="0"/>
                    <a:ea typeface="Verdana" panose="020B0604030504040204" pitchFamily="34" charset="0"/>
                    <a:cs typeface="Verdana" panose="020B0604030504040204" pitchFamily="34" charset="0"/>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'Frederick County'!$A$93:$A$94</c:f>
              <c:strCache>
                <c:ptCount val="2"/>
                <c:pt idx="0">
                  <c:v>English Fluent</c:v>
                </c:pt>
                <c:pt idx="1">
                  <c:v>English Learners</c:v>
                </c:pt>
              </c:strCache>
            </c:strRef>
          </c:cat>
          <c:val>
            <c:numRef>
              <c:f>'Frederick County'!$C$93:$C$94</c:f>
              <c:numCache>
                <c:formatCode>General</c:formatCode>
                <c:ptCount val="2"/>
                <c:pt idx="0" formatCode="0%">
                  <c:v>0.53180000000000005</c:v>
                </c:pt>
              </c:numCache>
            </c:numRef>
          </c:val>
          <c:extLst xmlns:c16r2="http://schemas.microsoft.com/office/drawing/2015/06/chart">
            <c:ext xmlns:c16="http://schemas.microsoft.com/office/drawing/2014/chart" uri="{C3380CC4-5D6E-409C-BE32-E72D297353CC}">
              <c16:uniqueId val="{00000002-AA51-433E-B10C-349F5F18F06A}"/>
            </c:ext>
          </c:extLst>
        </c:ser>
        <c:dLbls>
          <c:showLegendKey val="0"/>
          <c:showVal val="0"/>
          <c:showCatName val="0"/>
          <c:showSerName val="0"/>
          <c:showPercent val="0"/>
          <c:showBubbleSize val="0"/>
        </c:dLbls>
        <c:gapWidth val="182"/>
        <c:axId val="135599616"/>
        <c:axId val="135601152"/>
      </c:barChart>
      <c:catAx>
        <c:axId val="135599616"/>
        <c:scaling>
          <c:orientation val="maxMin"/>
        </c:scaling>
        <c:delete val="0"/>
        <c:axPos val="b"/>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400" b="0" i="0" u="none" strike="noStrike" kern="1200" baseline="0">
                <a:solidFill>
                  <a:schemeClr val="tx1"/>
                </a:solidFill>
                <a:latin typeface="Verdana" panose="020B0604030504040204" pitchFamily="34" charset="0"/>
                <a:ea typeface="Verdana" panose="020B0604030504040204" pitchFamily="34" charset="0"/>
                <a:cs typeface="Verdana" panose="020B0604030504040204" pitchFamily="34" charset="0"/>
              </a:defRPr>
            </a:pPr>
            <a:endParaRPr lang="en-US"/>
          </a:p>
        </c:txPr>
        <c:crossAx val="135601152"/>
        <c:crosses val="autoZero"/>
        <c:auto val="1"/>
        <c:lblAlgn val="ctr"/>
        <c:lblOffset val="100"/>
        <c:noMultiLvlLbl val="0"/>
      </c:catAx>
      <c:valAx>
        <c:axId val="135601152"/>
        <c:scaling>
          <c:orientation val="minMax"/>
        </c:scaling>
        <c:delete val="1"/>
        <c:axPos val="r"/>
        <c:numFmt formatCode="0%" sourceLinked="1"/>
        <c:majorTickMark val="none"/>
        <c:minorTickMark val="none"/>
        <c:tickLblPos val="nextTo"/>
        <c:crossAx val="135599616"/>
        <c:crosses val="autoZero"/>
        <c:crossBetween val="between"/>
      </c:valAx>
      <c:spPr>
        <a:noFill/>
        <a:ln>
          <a:noFill/>
        </a:ln>
        <a:effectLst/>
      </c:spPr>
    </c:plotArea>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solidFill>
      <a:schemeClr val="bg1"/>
    </a:solidFill>
    <a:ln w="9525" cap="flat" cmpd="sng" algn="ctr">
      <a:noFill/>
      <a:round/>
    </a:ln>
    <a:effectLst/>
  </c:spPr>
  <c:txPr>
    <a:bodyPr/>
    <a:lstStyle/>
    <a:p>
      <a:pPr>
        <a:defRPr sz="1400">
          <a:solidFill>
            <a:schemeClr val="tx1"/>
          </a:solidFill>
          <a:latin typeface="Verdana" panose="020B0604030504040204" pitchFamily="34" charset="0"/>
          <a:ea typeface="Verdana" panose="020B0604030504040204" pitchFamily="34" charset="0"/>
          <a:cs typeface="Verdana" panose="020B0604030504040204" pitchFamily="34" charset="0"/>
        </a:defRPr>
      </a:pPr>
      <a:endParaRPr lang="en-US"/>
    </a:p>
  </c:txPr>
  <c:externalData r:id="rId2">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80" b="1" i="0" u="none" strike="noStrike" kern="1200" spc="0" baseline="0">
                <a:solidFill>
                  <a:schemeClr val="tx1"/>
                </a:solidFill>
                <a:latin typeface="Verdana" panose="020B0604030504040204" pitchFamily="34" charset="0"/>
                <a:ea typeface="Verdana" panose="020B0604030504040204" pitchFamily="34" charset="0"/>
                <a:cs typeface="Verdana" panose="020B0604030504040204" pitchFamily="34" charset="0"/>
              </a:defRPr>
            </a:pPr>
            <a:r>
              <a:rPr lang="en-US" b="1"/>
              <a:t>Children With Disabilities</a:t>
            </a:r>
          </a:p>
        </c:rich>
      </c:tx>
      <c:layout>
        <c:manualLayout>
          <c:xMode val="edge"/>
          <c:yMode val="edge"/>
          <c:x val="0.26583075593800143"/>
          <c:y val="7.6551553103106212E-2"/>
        </c:manualLayout>
      </c:layout>
      <c:overlay val="0"/>
      <c:spPr>
        <a:noFill/>
        <a:ln>
          <a:noFill/>
        </a:ln>
        <a:effectLst/>
      </c:spPr>
    </c:title>
    <c:autoTitleDeleted val="0"/>
    <c:plotArea>
      <c:layout>
        <c:manualLayout>
          <c:layoutTarget val="inner"/>
          <c:xMode val="edge"/>
          <c:yMode val="edge"/>
          <c:x val="0.32949898779433873"/>
          <c:y val="0.24954594238473227"/>
          <c:w val="0.37661955404411218"/>
          <c:h val="0.68441578773134393"/>
        </c:manualLayout>
      </c:layout>
      <c:pieChart>
        <c:varyColors val="1"/>
        <c:ser>
          <c:idx val="0"/>
          <c:order val="0"/>
          <c:spPr>
            <a:ln>
              <a:solidFill>
                <a:schemeClr val="tx1"/>
              </a:solidFill>
            </a:ln>
          </c:spPr>
          <c:dPt>
            <c:idx val="0"/>
            <c:bubble3D val="0"/>
            <c:spPr>
              <a:solidFill>
                <a:schemeClr val="accent1"/>
              </a:solidFill>
              <a:ln w="19050">
                <a:solidFill>
                  <a:schemeClr val="tx1"/>
                </a:solidFill>
              </a:ln>
              <a:effectLst/>
            </c:spPr>
            <c:extLst xmlns:c16r2="http://schemas.microsoft.com/office/drawing/2015/06/chart">
              <c:ext xmlns:c16="http://schemas.microsoft.com/office/drawing/2014/chart" uri="{C3380CC4-5D6E-409C-BE32-E72D297353CC}">
                <c16:uniqueId val="{00000001-1A68-4CC7-AED0-1F2BD009F63C}"/>
              </c:ext>
            </c:extLst>
          </c:dPt>
          <c:dPt>
            <c:idx val="1"/>
            <c:bubble3D val="0"/>
            <c:spPr>
              <a:solidFill>
                <a:srgbClr val="F89C34"/>
              </a:solidFill>
              <a:ln w="19050">
                <a:solidFill>
                  <a:schemeClr val="tx1"/>
                </a:solidFill>
              </a:ln>
              <a:effectLst/>
            </c:spPr>
            <c:extLst xmlns:c16r2="http://schemas.microsoft.com/office/drawing/2015/06/chart">
              <c:ext xmlns:c16="http://schemas.microsoft.com/office/drawing/2014/chart" uri="{C3380CC4-5D6E-409C-BE32-E72D297353CC}">
                <c16:uniqueId val="{00000003-1A68-4CC7-AED0-1F2BD009F63C}"/>
              </c:ext>
            </c:extLst>
          </c:dPt>
          <c:dLbls>
            <c:spPr>
              <a:noFill/>
              <a:ln>
                <a:noFill/>
              </a:ln>
              <a:effectLst/>
            </c:spPr>
            <c:txPr>
              <a:bodyPr rot="0" spcFirstLastPara="1" vertOverflow="ellipsis" vert="horz" wrap="square" anchor="ctr" anchorCtr="1"/>
              <a:lstStyle/>
              <a:p>
                <a:pPr>
                  <a:defRPr sz="1400" b="0" i="0" u="none" strike="noStrike" kern="1200" baseline="0">
                    <a:solidFill>
                      <a:schemeClr val="tx1"/>
                    </a:solidFill>
                    <a:latin typeface="Verdana" panose="020B0604030504040204" pitchFamily="34" charset="0"/>
                    <a:ea typeface="Verdana" panose="020B0604030504040204" pitchFamily="34" charset="0"/>
                    <a:cs typeface="Verdana" panose="020B0604030504040204" pitchFamily="34" charset="0"/>
                  </a:defRPr>
                </a:pPr>
                <a:endParaRPr lang="en-US"/>
              </a:p>
            </c:txPr>
            <c:dLblPos val="outEnd"/>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cat>
            <c:strRef>
              <c:f>'Frederick County'!$A$39:$A$40</c:f>
              <c:strCache>
                <c:ptCount val="2"/>
                <c:pt idx="0">
                  <c:v>Children Without Disabilities</c:v>
                </c:pt>
                <c:pt idx="1">
                  <c:v>Children With Disabilities</c:v>
                </c:pt>
              </c:strCache>
            </c:strRef>
          </c:cat>
          <c:val>
            <c:numRef>
              <c:f>'Frederick County'!$C$39:$C$40</c:f>
              <c:numCache>
                <c:formatCode>0%</c:formatCode>
                <c:ptCount val="2"/>
                <c:pt idx="0">
                  <c:v>0.90639999999999998</c:v>
                </c:pt>
                <c:pt idx="1">
                  <c:v>9.3600000000000003E-2</c:v>
                </c:pt>
              </c:numCache>
            </c:numRef>
          </c:val>
          <c:extLst xmlns:c16r2="http://schemas.microsoft.com/office/drawing/2015/06/chart">
            <c:ext xmlns:c16="http://schemas.microsoft.com/office/drawing/2014/chart" uri="{C3380CC4-5D6E-409C-BE32-E72D297353CC}">
              <c16:uniqueId val="{00000004-1A68-4CC7-AED0-1F2BD009F63C}"/>
            </c:ext>
          </c:extLst>
        </c:ser>
        <c:dLbls>
          <c:dLblPos val="outEnd"/>
          <c:showLegendKey val="0"/>
          <c:showVal val="1"/>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rtl="0">
            <a:defRPr sz="1400" b="0" i="0" u="none" strike="noStrike" kern="1200" baseline="0">
              <a:solidFill>
                <a:schemeClr val="tx1"/>
              </a:solidFill>
              <a:latin typeface="Verdana" panose="020B0604030504040204" pitchFamily="34" charset="0"/>
              <a:ea typeface="Verdana" panose="020B0604030504040204" pitchFamily="34" charset="0"/>
              <a:cs typeface="Verdana" panose="020B0604030504040204" pitchFamily="34" charset="0"/>
            </a:defRPr>
          </a:pPr>
          <a:endParaRPr lang="en-US"/>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solidFill>
      <a:schemeClr val="bg1"/>
    </a:solidFill>
    <a:ln w="9525" cap="flat" cmpd="sng" algn="ctr">
      <a:noFill/>
      <a:round/>
    </a:ln>
    <a:effectLst/>
  </c:spPr>
  <c:txPr>
    <a:bodyPr/>
    <a:lstStyle/>
    <a:p>
      <a:pPr>
        <a:defRPr sz="1400">
          <a:solidFill>
            <a:schemeClr val="tx1"/>
          </a:solidFill>
          <a:latin typeface="Verdana" panose="020B0604030504040204" pitchFamily="34" charset="0"/>
          <a:ea typeface="Verdana" panose="020B0604030504040204" pitchFamily="34" charset="0"/>
          <a:cs typeface="Verdana" panose="020B0604030504040204" pitchFamily="34" charset="0"/>
        </a:defRPr>
      </a:pPr>
      <a:endParaRPr lang="en-US"/>
    </a:p>
  </c:txPr>
  <c:externalData r:id="rId2">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1" i="0" u="none" strike="noStrike" kern="1200" spc="0" baseline="0">
                <a:solidFill>
                  <a:schemeClr val="tx1"/>
                </a:solidFill>
                <a:latin typeface="Verdana" panose="020B0604030504040204" pitchFamily="34" charset="0"/>
                <a:ea typeface="Verdana" panose="020B0604030504040204" pitchFamily="34" charset="0"/>
                <a:cs typeface="Verdana" panose="020B0604030504040204" pitchFamily="34" charset="0"/>
              </a:defRPr>
            </a:pPr>
            <a:r>
              <a:rPr lang="en-US" sz="1400" b="1"/>
              <a:t>% of Children Demonstrating Readiness by Disability Status</a:t>
            </a:r>
          </a:p>
        </c:rich>
      </c:tx>
      <c:overlay val="0"/>
      <c:spPr>
        <a:noFill/>
        <a:ln>
          <a:noFill/>
        </a:ln>
        <a:effectLst/>
      </c:spPr>
    </c:title>
    <c:autoTitleDeleted val="0"/>
    <c:plotArea>
      <c:layout>
        <c:manualLayout>
          <c:layoutTarget val="inner"/>
          <c:xMode val="edge"/>
          <c:yMode val="edge"/>
          <c:x val="3.4275151692694433E-2"/>
          <c:y val="0.22169372082347685"/>
          <c:w val="0.93144969661461108"/>
          <c:h val="0.6156503299947681"/>
        </c:manualLayout>
      </c:layout>
      <c:barChart>
        <c:barDir val="col"/>
        <c:grouping val="clustered"/>
        <c:varyColors val="0"/>
        <c:ser>
          <c:idx val="0"/>
          <c:order val="0"/>
          <c:spPr>
            <a:solidFill>
              <a:schemeClr val="accent1"/>
            </a:solidFill>
            <a:ln>
              <a:solidFill>
                <a:schemeClr val="tx1"/>
              </a:solidFill>
            </a:ln>
            <a:effectLst/>
          </c:spPr>
          <c:invertIfNegative val="0"/>
          <c:dPt>
            <c:idx val="1"/>
            <c:invertIfNegative val="0"/>
            <c:bubble3D val="0"/>
            <c:spPr>
              <a:solidFill>
                <a:srgbClr val="F89C34"/>
              </a:solidFill>
              <a:ln>
                <a:solidFill>
                  <a:schemeClr val="tx1"/>
                </a:solidFill>
              </a:ln>
              <a:effectLst/>
            </c:spPr>
            <c:extLst xmlns:c16r2="http://schemas.microsoft.com/office/drawing/2015/06/chart">
              <c:ext xmlns:c16="http://schemas.microsoft.com/office/drawing/2014/chart" uri="{C3380CC4-5D6E-409C-BE32-E72D297353CC}">
                <c16:uniqueId val="{00000001-2177-44AE-AA78-62B27EB5DCF1}"/>
              </c:ext>
            </c:extLst>
          </c:dPt>
          <c:dLbls>
            <c:spPr>
              <a:noFill/>
              <a:ln>
                <a:noFill/>
              </a:ln>
              <a:effectLst/>
            </c:spPr>
            <c:txPr>
              <a:bodyPr rot="0" spcFirstLastPara="1" vertOverflow="ellipsis" vert="horz" wrap="square" anchor="ctr" anchorCtr="1"/>
              <a:lstStyle/>
              <a:p>
                <a:pPr>
                  <a:defRPr sz="1400" b="0" i="0" u="none" strike="noStrike" kern="1200" baseline="0">
                    <a:solidFill>
                      <a:schemeClr val="tx1"/>
                    </a:solidFill>
                    <a:latin typeface="Verdana" panose="020B0604030504040204" pitchFamily="34" charset="0"/>
                    <a:ea typeface="Verdana" panose="020B0604030504040204" pitchFamily="34" charset="0"/>
                    <a:cs typeface="Verdana" panose="020B0604030504040204" pitchFamily="34" charset="0"/>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'Frederick County'!$A$88:$A$89</c:f>
              <c:strCache>
                <c:ptCount val="2"/>
                <c:pt idx="0">
                  <c:v>Children Without Disabilities</c:v>
                </c:pt>
                <c:pt idx="1">
                  <c:v>Children With Disabilities</c:v>
                </c:pt>
              </c:strCache>
            </c:strRef>
          </c:cat>
          <c:val>
            <c:numRef>
              <c:f>'Frederick County'!$C$88:$C$89</c:f>
              <c:numCache>
                <c:formatCode>0%</c:formatCode>
                <c:ptCount val="2"/>
                <c:pt idx="0">
                  <c:v>0.57020000000000004</c:v>
                </c:pt>
                <c:pt idx="1">
                  <c:v>0.16</c:v>
                </c:pt>
              </c:numCache>
            </c:numRef>
          </c:val>
          <c:extLst xmlns:c16r2="http://schemas.microsoft.com/office/drawing/2015/06/chart">
            <c:ext xmlns:c16="http://schemas.microsoft.com/office/drawing/2014/chart" uri="{C3380CC4-5D6E-409C-BE32-E72D297353CC}">
              <c16:uniqueId val="{00000002-2177-44AE-AA78-62B27EB5DCF1}"/>
            </c:ext>
          </c:extLst>
        </c:ser>
        <c:dLbls>
          <c:showLegendKey val="0"/>
          <c:showVal val="0"/>
          <c:showCatName val="0"/>
          <c:showSerName val="0"/>
          <c:showPercent val="0"/>
          <c:showBubbleSize val="0"/>
        </c:dLbls>
        <c:gapWidth val="182"/>
        <c:axId val="136254208"/>
        <c:axId val="136255744"/>
      </c:barChart>
      <c:catAx>
        <c:axId val="136254208"/>
        <c:scaling>
          <c:orientation val="maxMin"/>
        </c:scaling>
        <c:delete val="0"/>
        <c:axPos val="b"/>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400" b="0" i="0" u="none" strike="noStrike" kern="1200" baseline="0">
                <a:solidFill>
                  <a:schemeClr val="tx1"/>
                </a:solidFill>
                <a:latin typeface="Verdana" panose="020B0604030504040204" pitchFamily="34" charset="0"/>
                <a:ea typeface="Verdana" panose="020B0604030504040204" pitchFamily="34" charset="0"/>
                <a:cs typeface="Verdana" panose="020B0604030504040204" pitchFamily="34" charset="0"/>
              </a:defRPr>
            </a:pPr>
            <a:endParaRPr lang="en-US"/>
          </a:p>
        </c:txPr>
        <c:crossAx val="136255744"/>
        <c:crosses val="autoZero"/>
        <c:auto val="1"/>
        <c:lblAlgn val="ctr"/>
        <c:lblOffset val="100"/>
        <c:noMultiLvlLbl val="0"/>
      </c:catAx>
      <c:valAx>
        <c:axId val="136255744"/>
        <c:scaling>
          <c:orientation val="minMax"/>
        </c:scaling>
        <c:delete val="1"/>
        <c:axPos val="r"/>
        <c:numFmt formatCode="0%" sourceLinked="1"/>
        <c:majorTickMark val="none"/>
        <c:minorTickMark val="none"/>
        <c:tickLblPos val="nextTo"/>
        <c:crossAx val="136254208"/>
        <c:crosses val="autoZero"/>
        <c:crossBetween val="between"/>
      </c:valAx>
      <c:spPr>
        <a:noFill/>
        <a:ln>
          <a:noFill/>
        </a:ln>
        <a:effectLst/>
      </c:spPr>
    </c:plotArea>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solidFill>
      <a:schemeClr val="bg1"/>
    </a:solidFill>
    <a:ln w="9525" cap="flat" cmpd="sng" algn="ctr">
      <a:noFill/>
      <a:round/>
    </a:ln>
    <a:effectLst/>
  </c:spPr>
  <c:txPr>
    <a:bodyPr/>
    <a:lstStyle/>
    <a:p>
      <a:pPr>
        <a:defRPr sz="1400">
          <a:solidFill>
            <a:schemeClr val="tx1"/>
          </a:solidFill>
          <a:latin typeface="Verdana" panose="020B0604030504040204" pitchFamily="34" charset="0"/>
          <a:ea typeface="Verdana" panose="020B0604030504040204" pitchFamily="34" charset="0"/>
          <a:cs typeface="Verdana" panose="020B0604030504040204" pitchFamily="34" charset="0"/>
        </a:defRPr>
      </a:pPr>
      <a:endParaRPr lang="en-US"/>
    </a:p>
  </c:txPr>
  <c:externalData r:id="rId2">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vert="horz"/>
          <a:lstStyle/>
          <a:p>
            <a:pPr>
              <a:defRPr/>
            </a:pPr>
            <a:r>
              <a:rPr lang="en-US"/>
              <a:t>% Enrolled Full Day Only</a:t>
            </a:r>
          </a:p>
        </c:rich>
      </c:tx>
      <c:overlay val="0"/>
      <c:spPr>
        <a:noFill/>
        <a:ln>
          <a:noFill/>
        </a:ln>
        <a:effectLst/>
      </c:spPr>
    </c:title>
    <c:autoTitleDeleted val="0"/>
    <c:plotArea>
      <c:layout>
        <c:manualLayout>
          <c:layoutTarget val="inner"/>
          <c:xMode val="edge"/>
          <c:yMode val="edge"/>
          <c:x val="0.36889536034171316"/>
          <c:y val="0.14476989122802694"/>
          <c:w val="0.61197420225596744"/>
          <c:h val="0.69487459811034868"/>
        </c:manualLayout>
      </c:layout>
      <c:barChart>
        <c:barDir val="bar"/>
        <c:grouping val="clustered"/>
        <c:varyColors val="0"/>
        <c:ser>
          <c:idx val="0"/>
          <c:order val="0"/>
          <c:tx>
            <c:strRef>
              <c:f>'Frederick County'!$D$245</c:f>
              <c:strCache>
                <c:ptCount val="1"/>
                <c:pt idx="0">
                  <c:v>% Enrolled Last SY - FULL DAY ONLY</c:v>
                </c:pt>
              </c:strCache>
            </c:strRef>
          </c:tx>
          <c:spPr>
            <a:ln>
              <a:solidFill>
                <a:schemeClr val="tx1"/>
              </a:solidFill>
            </a:ln>
          </c:spPr>
          <c:invertIfNegative val="0"/>
          <c:dLbls>
            <c:spPr>
              <a:noFill/>
              <a:ln>
                <a:noFill/>
              </a:ln>
              <a:effectLst/>
            </c:sp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ext>
            </c:extLst>
          </c:dLbls>
          <c:cat>
            <c:strRef>
              <c:f>'Frederick County'!$C$246:$C$251</c:f>
              <c:strCache>
                <c:ptCount val="6"/>
                <c:pt idx="0">
                  <c:v>Child Care Center</c:v>
                </c:pt>
                <c:pt idx="1">
                  <c:v>Family Child Care</c:v>
                </c:pt>
                <c:pt idx="2">
                  <c:v>Head Start</c:v>
                </c:pt>
                <c:pt idx="3">
                  <c:v>Home/Informal </c:v>
                </c:pt>
                <c:pt idx="4">
                  <c:v>Non-Public Nursery</c:v>
                </c:pt>
                <c:pt idx="5">
                  <c:v>PreK</c:v>
                </c:pt>
              </c:strCache>
            </c:strRef>
          </c:cat>
          <c:val>
            <c:numRef>
              <c:f>'Frederick County'!$D$246:$D$251</c:f>
              <c:numCache>
                <c:formatCode>0%</c:formatCode>
                <c:ptCount val="6"/>
                <c:pt idx="0">
                  <c:v>4.87E-2</c:v>
                </c:pt>
                <c:pt idx="1">
                  <c:v>4.1200000000000001E-2</c:v>
                </c:pt>
                <c:pt idx="2">
                  <c:v>8.6099999999999996E-2</c:v>
                </c:pt>
                <c:pt idx="3">
                  <c:v>0.14610000000000001</c:v>
                </c:pt>
                <c:pt idx="4">
                  <c:v>1.4999999999999999E-2</c:v>
                </c:pt>
                <c:pt idx="5">
                  <c:v>0.65169999999999995</c:v>
                </c:pt>
              </c:numCache>
            </c:numRef>
          </c:val>
          <c:extLst xmlns:c16r2="http://schemas.microsoft.com/office/drawing/2015/06/chart">
            <c:ext xmlns:c16="http://schemas.microsoft.com/office/drawing/2014/chart" uri="{C3380CC4-5D6E-409C-BE32-E72D297353CC}">
              <c16:uniqueId val="{00000000-3130-4499-924A-4BBA32552866}"/>
            </c:ext>
          </c:extLst>
        </c:ser>
        <c:dLbls>
          <c:dLblPos val="outEnd"/>
          <c:showLegendKey val="0"/>
          <c:showVal val="1"/>
          <c:showCatName val="0"/>
          <c:showSerName val="0"/>
          <c:showPercent val="0"/>
          <c:showBubbleSize val="0"/>
        </c:dLbls>
        <c:gapWidth val="182"/>
        <c:axId val="136581888"/>
        <c:axId val="136584576"/>
        <c:extLst xmlns:c16r2="http://schemas.microsoft.com/office/drawing/2015/06/chart"/>
      </c:barChart>
      <c:catAx>
        <c:axId val="136581888"/>
        <c:scaling>
          <c:orientation val="maxMin"/>
        </c:scaling>
        <c:delete val="0"/>
        <c:axPos val="l"/>
        <c:numFmt formatCode="General" sourceLinked="1"/>
        <c:majorTickMark val="none"/>
        <c:minorTickMark val="none"/>
        <c:tickLblPos val="nextTo"/>
        <c:spPr>
          <a:noFill/>
          <a:ln w="9525" cap="flat" cmpd="sng" algn="ctr">
            <a:noFill/>
            <a:round/>
          </a:ln>
          <a:effectLst/>
        </c:spPr>
        <c:txPr>
          <a:bodyPr rot="-60000000" vert="horz"/>
          <a:lstStyle/>
          <a:p>
            <a:pPr>
              <a:defRPr/>
            </a:pPr>
            <a:endParaRPr lang="en-US"/>
          </a:p>
        </c:txPr>
        <c:crossAx val="136584576"/>
        <c:crosses val="autoZero"/>
        <c:auto val="1"/>
        <c:lblAlgn val="ctr"/>
        <c:lblOffset val="100"/>
        <c:noMultiLvlLbl val="0"/>
      </c:catAx>
      <c:valAx>
        <c:axId val="136584576"/>
        <c:scaling>
          <c:orientation val="minMax"/>
          <c:max val="1"/>
        </c:scaling>
        <c:delete val="1"/>
        <c:axPos val="t"/>
        <c:numFmt formatCode="0%" sourceLinked="1"/>
        <c:majorTickMark val="none"/>
        <c:minorTickMark val="none"/>
        <c:tickLblPos val="nextTo"/>
        <c:crossAx val="136581888"/>
        <c:crosses val="autoZero"/>
        <c:crossBetween val="between"/>
      </c:valAx>
      <c:spPr>
        <a:noFill/>
        <a:ln>
          <a:noFill/>
        </a:ln>
        <a:effectLst/>
      </c:spPr>
    </c:plotArea>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solidFill>
      <a:schemeClr val="bg1"/>
    </a:solidFill>
    <a:ln w="9525" cap="flat" cmpd="sng" algn="ctr">
      <a:noFill/>
      <a:round/>
    </a:ln>
    <a:effectLst/>
  </c:spPr>
  <c:txPr>
    <a:bodyPr/>
    <a:lstStyle/>
    <a:p>
      <a:pPr>
        <a:defRPr sz="1400">
          <a:latin typeface="Verdana" panose="020B0604030504040204" pitchFamily="34" charset="0"/>
          <a:ea typeface="Verdana" panose="020B0604030504040204" pitchFamily="34" charset="0"/>
          <a:cs typeface="Verdana" panose="020B0604030504040204" pitchFamily="34" charset="0"/>
        </a:defRPr>
      </a:pPr>
      <a:endParaRPr lang="en-US"/>
    </a:p>
  </c:txPr>
  <c:externalData r:id="rId2">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vert="horz"/>
          <a:lstStyle/>
          <a:p>
            <a:pPr>
              <a:defRPr/>
            </a:pPr>
            <a:r>
              <a:rPr lang="en-US"/>
              <a:t>%</a:t>
            </a:r>
            <a:r>
              <a:rPr lang="en-US" baseline="0"/>
              <a:t> Enrolled Half-Day Only</a:t>
            </a:r>
            <a:r>
              <a:rPr lang="en-US"/>
              <a:t> </a:t>
            </a:r>
          </a:p>
        </c:rich>
      </c:tx>
      <c:overlay val="0"/>
      <c:spPr>
        <a:noFill/>
        <a:ln>
          <a:noFill/>
        </a:ln>
        <a:effectLst/>
      </c:spPr>
    </c:title>
    <c:autoTitleDeleted val="0"/>
    <c:plotArea>
      <c:layout>
        <c:manualLayout>
          <c:layoutTarget val="inner"/>
          <c:xMode val="edge"/>
          <c:yMode val="edge"/>
          <c:x val="0.36889540689727618"/>
          <c:y val="0.16648369132100349"/>
          <c:w val="0.61197420225596744"/>
          <c:h val="0.69487459811034868"/>
        </c:manualLayout>
      </c:layout>
      <c:barChart>
        <c:barDir val="bar"/>
        <c:grouping val="clustered"/>
        <c:varyColors val="0"/>
        <c:ser>
          <c:idx val="0"/>
          <c:order val="0"/>
          <c:tx>
            <c:strRef>
              <c:f>'Frederick County'!$B$245</c:f>
              <c:strCache>
                <c:ptCount val="1"/>
                <c:pt idx="0">
                  <c:v>% Enrolled Last SY - HALF DAY ONLY</c:v>
                </c:pt>
              </c:strCache>
            </c:strRef>
          </c:tx>
          <c:spPr>
            <a:ln>
              <a:solidFill>
                <a:schemeClr val="tx1"/>
              </a:solidFill>
            </a:ln>
          </c:spPr>
          <c:invertIfNegative val="0"/>
          <c:dLbls>
            <c:dLbl>
              <c:idx val="0"/>
              <c:tx>
                <c:rich>
                  <a:bodyPr/>
                  <a:lstStyle/>
                  <a:p>
                    <a:r>
                      <a:rPr lang="en-US"/>
                      <a:t>&lt;1%</a:t>
                    </a:r>
                    <a:endParaRPr lang="en-US" dirty="0"/>
                  </a:p>
                </c:rich>
              </c:tx>
              <c:dLblPos val="outEnd"/>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0-644A-4DA3-BAFA-AFCA75E4853B}"/>
                </c:ext>
              </c:extLst>
            </c:dLbl>
            <c:dLbl>
              <c:idx val="1"/>
              <c:tx>
                <c:rich>
                  <a:bodyPr/>
                  <a:lstStyle/>
                  <a:p>
                    <a:r>
                      <a:rPr lang="en-US"/>
                      <a:t>&lt;1%</a:t>
                    </a:r>
                    <a:endParaRPr lang="en-US" dirty="0"/>
                  </a:p>
                </c:rich>
              </c:tx>
              <c:dLblPos val="outEnd"/>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1-644A-4DA3-BAFA-AFCA75E4853B}"/>
                </c:ext>
              </c:extLst>
            </c:dLbl>
            <c:dLbl>
              <c:idx val="2"/>
              <c:tx>
                <c:rich>
                  <a:bodyPr/>
                  <a:lstStyle/>
                  <a:p>
                    <a:r>
                      <a:rPr lang="en-US"/>
                      <a:t>&lt;1%</a:t>
                    </a:r>
                  </a:p>
                </c:rich>
              </c:tx>
              <c:dLblPos val="outEnd"/>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2-644A-4DA3-BAFA-AFCA75E4853B}"/>
                </c:ext>
              </c:extLst>
            </c:dLbl>
            <c:dLbl>
              <c:idx val="3"/>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3-644A-4DA3-BAFA-AFCA75E4853B}"/>
                </c:ext>
              </c:extLst>
            </c:dLbl>
            <c:dLbl>
              <c:idx val="4"/>
              <c:tx>
                <c:rich>
                  <a:bodyPr/>
                  <a:lstStyle/>
                  <a:p>
                    <a:r>
                      <a:rPr lang="en-US"/>
                      <a:t>&lt;1%</a:t>
                    </a:r>
                  </a:p>
                </c:rich>
              </c:tx>
              <c:dLblPos val="outEnd"/>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4-644A-4DA3-BAFA-AFCA75E4853B}"/>
                </c:ext>
              </c:extLst>
            </c:dLbl>
            <c:dLbl>
              <c:idx val="5"/>
              <c:tx>
                <c:rich>
                  <a:bodyPr/>
                  <a:lstStyle/>
                  <a:p>
                    <a:r>
                      <a:rPr lang="en-US"/>
                      <a:t>&lt;1%</a:t>
                    </a:r>
                    <a:endParaRPr lang="en-US" dirty="0"/>
                  </a:p>
                </c:rich>
              </c:tx>
              <c:dLblPos val="outEnd"/>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5-644A-4DA3-BAFA-AFCA75E4853B}"/>
                </c:ext>
              </c:extLst>
            </c:dLbl>
            <c:spPr>
              <a:noFill/>
              <a:ln>
                <a:noFill/>
              </a:ln>
              <a:effectLst/>
            </c:sp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ext>
            </c:extLst>
          </c:dLbls>
          <c:cat>
            <c:strRef>
              <c:f>'Frederick County'!$A$246:$A$251</c:f>
              <c:strCache>
                <c:ptCount val="6"/>
                <c:pt idx="0">
                  <c:v>Child Care Center</c:v>
                </c:pt>
                <c:pt idx="1">
                  <c:v>Family Child Care</c:v>
                </c:pt>
                <c:pt idx="2">
                  <c:v>Head Start</c:v>
                </c:pt>
                <c:pt idx="3">
                  <c:v>Home/Informal **</c:v>
                </c:pt>
                <c:pt idx="4">
                  <c:v>Non-Public Nursery</c:v>
                </c:pt>
                <c:pt idx="5">
                  <c:v>PreK</c:v>
                </c:pt>
              </c:strCache>
            </c:strRef>
          </c:cat>
          <c:val>
            <c:numRef>
              <c:f>'Frederick County'!$B$246:$B$251</c:f>
              <c:numCache>
                <c:formatCode>0%</c:formatCode>
                <c:ptCount val="6"/>
                <c:pt idx="0">
                  <c:v>0</c:v>
                </c:pt>
                <c:pt idx="1">
                  <c:v>0</c:v>
                </c:pt>
                <c:pt idx="2">
                  <c:v>0</c:v>
                </c:pt>
                <c:pt idx="3">
                  <c:v>0</c:v>
                </c:pt>
                <c:pt idx="4">
                  <c:v>0</c:v>
                </c:pt>
                <c:pt idx="5">
                  <c:v>0</c:v>
                </c:pt>
              </c:numCache>
            </c:numRef>
          </c:val>
          <c:extLst xmlns:c16r2="http://schemas.microsoft.com/office/drawing/2015/06/chart">
            <c:ext xmlns:c16="http://schemas.microsoft.com/office/drawing/2014/chart" uri="{C3380CC4-5D6E-409C-BE32-E72D297353CC}">
              <c16:uniqueId val="{00000000-7D59-4084-95C7-62F13293BFA4}"/>
            </c:ext>
          </c:extLst>
        </c:ser>
        <c:dLbls>
          <c:dLblPos val="outEnd"/>
          <c:showLegendKey val="0"/>
          <c:showVal val="1"/>
          <c:showCatName val="0"/>
          <c:showSerName val="0"/>
          <c:showPercent val="0"/>
          <c:showBubbleSize val="0"/>
        </c:dLbls>
        <c:gapWidth val="182"/>
        <c:axId val="136848128"/>
        <c:axId val="136849664"/>
        <c:extLst xmlns:c16r2="http://schemas.microsoft.com/office/drawing/2015/06/chart"/>
      </c:barChart>
      <c:catAx>
        <c:axId val="136848128"/>
        <c:scaling>
          <c:orientation val="maxMin"/>
        </c:scaling>
        <c:delete val="0"/>
        <c:axPos val="l"/>
        <c:numFmt formatCode="General" sourceLinked="1"/>
        <c:majorTickMark val="none"/>
        <c:minorTickMark val="none"/>
        <c:tickLblPos val="nextTo"/>
        <c:spPr>
          <a:noFill/>
          <a:ln w="9525" cap="flat" cmpd="sng" algn="ctr">
            <a:noFill/>
            <a:round/>
          </a:ln>
          <a:effectLst/>
        </c:spPr>
        <c:txPr>
          <a:bodyPr rot="-60000000" vert="horz"/>
          <a:lstStyle/>
          <a:p>
            <a:pPr>
              <a:defRPr/>
            </a:pPr>
            <a:endParaRPr lang="en-US"/>
          </a:p>
        </c:txPr>
        <c:crossAx val="136849664"/>
        <c:crosses val="autoZero"/>
        <c:auto val="1"/>
        <c:lblAlgn val="ctr"/>
        <c:lblOffset val="100"/>
        <c:noMultiLvlLbl val="0"/>
      </c:catAx>
      <c:valAx>
        <c:axId val="136849664"/>
        <c:scaling>
          <c:orientation val="minMax"/>
          <c:max val="1"/>
        </c:scaling>
        <c:delete val="1"/>
        <c:axPos val="t"/>
        <c:numFmt formatCode="0%" sourceLinked="1"/>
        <c:majorTickMark val="none"/>
        <c:minorTickMark val="none"/>
        <c:tickLblPos val="nextTo"/>
        <c:crossAx val="136848128"/>
        <c:crosses val="autoZero"/>
        <c:crossBetween val="between"/>
      </c:valAx>
      <c:spPr>
        <a:noFill/>
        <a:ln>
          <a:noFill/>
        </a:ln>
        <a:effectLst/>
      </c:spPr>
    </c:plotArea>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solidFill>
      <a:schemeClr val="bg1"/>
    </a:solidFill>
    <a:ln w="9525" cap="flat" cmpd="sng" algn="ctr">
      <a:noFill/>
      <a:round/>
    </a:ln>
    <a:effectLst/>
  </c:spPr>
  <c:txPr>
    <a:bodyPr/>
    <a:lstStyle/>
    <a:p>
      <a:pPr>
        <a:defRPr sz="1400">
          <a:solidFill>
            <a:schemeClr val="tx1"/>
          </a:solidFill>
          <a:latin typeface="Verdana" panose="020B0604030504040204" pitchFamily="34" charset="0"/>
          <a:ea typeface="Verdana" panose="020B0604030504040204" pitchFamily="34" charset="0"/>
          <a:cs typeface="Verdana" panose="020B0604030504040204" pitchFamily="34" charset="0"/>
        </a:defRPr>
      </a:pPr>
      <a:endParaRPr lang="en-US"/>
    </a:p>
  </c:txPr>
  <c:externalData r:id="rId2">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pPr>
            <a:r>
              <a:rPr lang="en-US" dirty="0"/>
              <a:t>Type of Public PreK</a:t>
            </a:r>
          </a:p>
        </c:rich>
      </c:tx>
      <c:overlay val="0"/>
    </c:title>
    <c:autoTitleDeleted val="0"/>
    <c:plotArea>
      <c:layout/>
      <c:pieChart>
        <c:varyColors val="1"/>
        <c:ser>
          <c:idx val="0"/>
          <c:order val="0"/>
          <c:spPr>
            <a:ln>
              <a:solidFill>
                <a:schemeClr val="tx1"/>
              </a:solidFill>
            </a:ln>
          </c:spPr>
          <c:dPt>
            <c:idx val="1"/>
            <c:bubble3D val="0"/>
            <c:spPr>
              <a:solidFill>
                <a:srgbClr val="F89C34"/>
              </a:solidFill>
              <a:ln>
                <a:solidFill>
                  <a:schemeClr val="tx1"/>
                </a:solidFill>
              </a:ln>
            </c:spPr>
            <c:extLst xmlns:c16r2="http://schemas.microsoft.com/office/drawing/2015/06/chart">
              <c:ext xmlns:c16="http://schemas.microsoft.com/office/drawing/2014/chart" uri="{C3380CC4-5D6E-409C-BE32-E72D297353CC}">
                <c16:uniqueId val="{00000001-A0C5-483D-ABD7-57AA493F537D}"/>
              </c:ext>
            </c:extLst>
          </c:dPt>
          <c:dLbls>
            <c:spPr>
              <a:noFill/>
              <a:ln>
                <a:noFill/>
              </a:ln>
              <a:effectLst/>
            </c:spPr>
            <c:dLblPos val="outEnd"/>
            <c:showLegendKey val="0"/>
            <c:showVal val="1"/>
            <c:showCatName val="0"/>
            <c:showSerName val="0"/>
            <c:showPercent val="0"/>
            <c:showBubbleSize val="0"/>
            <c:showLeaderLines val="1"/>
            <c:extLst xmlns:c16r2="http://schemas.microsoft.com/office/drawing/2015/06/chart">
              <c:ext xmlns:c15="http://schemas.microsoft.com/office/drawing/2012/chart" uri="{CE6537A1-D6FC-4f65-9D91-7224C49458BB}"/>
            </c:extLst>
          </c:dLbls>
          <c:cat>
            <c:strRef>
              <c:f>'Frederick County'!$A$9:$A$10</c:f>
              <c:strCache>
                <c:ptCount val="2"/>
                <c:pt idx="0">
                  <c:v>Full Day</c:v>
                </c:pt>
                <c:pt idx="1">
                  <c:v>Half Day</c:v>
                </c:pt>
              </c:strCache>
            </c:strRef>
          </c:cat>
          <c:val>
            <c:numRef>
              <c:f>'Frederick County'!$C$9:$C$10</c:f>
              <c:numCache>
                <c:formatCode>0%</c:formatCode>
                <c:ptCount val="2"/>
                <c:pt idx="0">
                  <c:v>1</c:v>
                </c:pt>
                <c:pt idx="1">
                  <c:v>0</c:v>
                </c:pt>
              </c:numCache>
            </c:numRef>
          </c:val>
          <c:extLst xmlns:c16r2="http://schemas.microsoft.com/office/drawing/2015/06/chart">
            <c:ext xmlns:c16="http://schemas.microsoft.com/office/drawing/2014/chart" uri="{C3380CC4-5D6E-409C-BE32-E72D297353CC}">
              <c16:uniqueId val="{00000002-A0C5-483D-ABD7-57AA493F537D}"/>
            </c:ext>
          </c:extLst>
        </c:ser>
        <c:dLbls>
          <c:dLblPos val="outEnd"/>
          <c:showLegendKey val="0"/>
          <c:showVal val="1"/>
          <c:showCatName val="0"/>
          <c:showSerName val="0"/>
          <c:showPercent val="0"/>
          <c:showBubbleSize val="0"/>
          <c:showLeaderLines val="1"/>
        </c:dLbls>
        <c:firstSliceAng val="0"/>
      </c:pieChart>
    </c:plotArea>
    <c:legend>
      <c:legendPos val="r"/>
      <c:overlay val="0"/>
    </c:legend>
    <c:plotVisOnly val="1"/>
    <c:dispBlanksAs val="gap"/>
    <c:showDLblsOverMax val="0"/>
  </c:chart>
  <c:spPr>
    <a:ln>
      <a:noFill/>
    </a:ln>
  </c:spPr>
  <c:txPr>
    <a:bodyPr/>
    <a:lstStyle/>
    <a:p>
      <a:pPr>
        <a:defRPr sz="1400">
          <a:latin typeface="Verdana" panose="020B0604030504040204" pitchFamily="34" charset="0"/>
          <a:ea typeface="Verdana" panose="020B0604030504040204" pitchFamily="34" charset="0"/>
          <a:cs typeface="Verdana" panose="020B0604030504040204" pitchFamily="34" charset="0"/>
        </a:defRPr>
      </a:pPr>
      <a:endParaRPr lang="en-US"/>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pPr>
            <a:r>
              <a:rPr lang="en-US"/>
              <a:t>State v. Jurisdictional Readiness</a:t>
            </a:r>
          </a:p>
        </c:rich>
      </c:tx>
      <c:overlay val="0"/>
    </c:title>
    <c:autoTitleDeleted val="0"/>
    <c:plotArea>
      <c:layout/>
      <c:barChart>
        <c:barDir val="bar"/>
        <c:grouping val="clustered"/>
        <c:varyColors val="0"/>
        <c:ser>
          <c:idx val="0"/>
          <c:order val="0"/>
          <c:tx>
            <c:strRef>
              <c:f>'Frederick County'!$A$60</c:f>
              <c:strCache>
                <c:ptCount val="1"/>
                <c:pt idx="0">
                  <c:v>Jurisdiction</c:v>
                </c:pt>
              </c:strCache>
            </c:strRef>
          </c:tx>
          <c:spPr>
            <a:ln>
              <a:solidFill>
                <a:schemeClr val="tx1"/>
              </a:solidFill>
            </a:ln>
          </c:spPr>
          <c:invertIfNegative val="0"/>
          <c:dLbls>
            <c:spPr>
              <a:noFill/>
              <a:ln>
                <a:noFill/>
              </a:ln>
              <a:effectLst/>
            </c:sp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('Frederick County'!$C$59,'Frederick County'!$E$59,'Frederick County'!$G$59)</c:f>
              <c:strCache>
                <c:ptCount val="3"/>
                <c:pt idx="0">
                  <c:v>Emerging</c:v>
                </c:pt>
                <c:pt idx="1">
                  <c:v>Approaching</c:v>
                </c:pt>
                <c:pt idx="2">
                  <c:v>Demonstrating</c:v>
                </c:pt>
              </c:strCache>
            </c:strRef>
          </c:cat>
          <c:val>
            <c:numRef>
              <c:f>('Frederick County'!$C$60,'Frederick County'!$E$60,'Frederick County'!$G$60)</c:f>
              <c:numCache>
                <c:formatCode>0%</c:formatCode>
                <c:ptCount val="3"/>
                <c:pt idx="0">
                  <c:v>0.1573</c:v>
                </c:pt>
                <c:pt idx="1">
                  <c:v>0.31090000000000001</c:v>
                </c:pt>
                <c:pt idx="2">
                  <c:v>0.53180000000000005</c:v>
                </c:pt>
              </c:numCache>
            </c:numRef>
          </c:val>
          <c:extLst xmlns:c16r2="http://schemas.microsoft.com/office/drawing/2015/06/chart">
            <c:ext xmlns:c16="http://schemas.microsoft.com/office/drawing/2014/chart" uri="{C3380CC4-5D6E-409C-BE32-E72D297353CC}">
              <c16:uniqueId val="{00000000-3429-415B-B82A-55CA0D03F3CD}"/>
            </c:ext>
          </c:extLst>
        </c:ser>
        <c:ser>
          <c:idx val="1"/>
          <c:order val="1"/>
          <c:tx>
            <c:strRef>
              <c:f>'Frederick County'!$A$61</c:f>
              <c:strCache>
                <c:ptCount val="1"/>
                <c:pt idx="0">
                  <c:v>State</c:v>
                </c:pt>
              </c:strCache>
            </c:strRef>
          </c:tx>
          <c:spPr>
            <a:solidFill>
              <a:srgbClr val="F89C34"/>
            </a:solidFill>
            <a:ln>
              <a:solidFill>
                <a:schemeClr val="tx1"/>
              </a:solidFill>
            </a:ln>
          </c:spPr>
          <c:invertIfNegative val="0"/>
          <c:dLbls>
            <c:spPr>
              <a:noFill/>
              <a:ln>
                <a:noFill/>
              </a:ln>
              <a:effectLst/>
            </c:sp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('Frederick County'!$C$59,'Frederick County'!$E$59,'Frederick County'!$G$59)</c:f>
              <c:strCache>
                <c:ptCount val="3"/>
                <c:pt idx="0">
                  <c:v>Emerging</c:v>
                </c:pt>
                <c:pt idx="1">
                  <c:v>Approaching</c:v>
                </c:pt>
                <c:pt idx="2">
                  <c:v>Demonstrating</c:v>
                </c:pt>
              </c:strCache>
            </c:strRef>
          </c:cat>
          <c:val>
            <c:numRef>
              <c:f>('Frederick County'!$C$61,'Frederick County'!$E$61,'Frederick County'!$G$61)</c:f>
              <c:numCache>
                <c:formatCode>0%</c:formatCode>
                <c:ptCount val="3"/>
                <c:pt idx="0">
                  <c:v>0.21260000000000001</c:v>
                </c:pt>
                <c:pt idx="1">
                  <c:v>0.32079999999999997</c:v>
                </c:pt>
                <c:pt idx="2">
                  <c:v>0.46660000000000001</c:v>
                </c:pt>
              </c:numCache>
            </c:numRef>
          </c:val>
          <c:extLst xmlns:c16r2="http://schemas.microsoft.com/office/drawing/2015/06/chart">
            <c:ext xmlns:c16="http://schemas.microsoft.com/office/drawing/2014/chart" uri="{C3380CC4-5D6E-409C-BE32-E72D297353CC}">
              <c16:uniqueId val="{00000001-3429-415B-B82A-55CA0D03F3CD}"/>
            </c:ext>
          </c:extLst>
        </c:ser>
        <c:dLbls>
          <c:showLegendKey val="0"/>
          <c:showVal val="0"/>
          <c:showCatName val="0"/>
          <c:showSerName val="0"/>
          <c:showPercent val="0"/>
          <c:showBubbleSize val="0"/>
        </c:dLbls>
        <c:gapWidth val="150"/>
        <c:axId val="108514688"/>
        <c:axId val="109581440"/>
      </c:barChart>
      <c:catAx>
        <c:axId val="108514688"/>
        <c:scaling>
          <c:orientation val="minMax"/>
        </c:scaling>
        <c:delete val="0"/>
        <c:axPos val="l"/>
        <c:numFmt formatCode="General" sourceLinked="0"/>
        <c:majorTickMark val="out"/>
        <c:minorTickMark val="none"/>
        <c:tickLblPos val="nextTo"/>
        <c:spPr>
          <a:ln>
            <a:noFill/>
          </a:ln>
        </c:spPr>
        <c:crossAx val="109581440"/>
        <c:crosses val="autoZero"/>
        <c:auto val="1"/>
        <c:lblAlgn val="ctr"/>
        <c:lblOffset val="100"/>
        <c:noMultiLvlLbl val="0"/>
      </c:catAx>
      <c:valAx>
        <c:axId val="109581440"/>
        <c:scaling>
          <c:orientation val="minMax"/>
          <c:max val="1"/>
          <c:min val="0"/>
        </c:scaling>
        <c:delete val="1"/>
        <c:axPos val="b"/>
        <c:numFmt formatCode="0%" sourceLinked="1"/>
        <c:majorTickMark val="out"/>
        <c:minorTickMark val="none"/>
        <c:tickLblPos val="nextTo"/>
        <c:crossAx val="108514688"/>
        <c:crosses val="autoZero"/>
        <c:crossBetween val="between"/>
        <c:majorUnit val="0.1"/>
        <c:minorUnit val="0.02"/>
      </c:valAx>
    </c:plotArea>
    <c:legend>
      <c:legendPos val="r"/>
      <c:layout>
        <c:manualLayout>
          <c:xMode val="edge"/>
          <c:yMode val="edge"/>
          <c:x val="0.72041761490975753"/>
          <c:y val="0.47781250954212495"/>
          <c:w val="0.1869325174399252"/>
          <c:h val="0.14670897055879814"/>
        </c:manualLayout>
      </c:layout>
      <c:overlay val="0"/>
    </c:legend>
    <c:plotVisOnly val="1"/>
    <c:dispBlanksAs val="gap"/>
    <c:showDLblsOverMax val="0"/>
  </c:chart>
  <c:spPr>
    <a:ln>
      <a:noFill/>
    </a:ln>
  </c:spPr>
  <c:txPr>
    <a:bodyPr/>
    <a:lstStyle/>
    <a:p>
      <a:pPr>
        <a:defRPr sz="1400">
          <a:latin typeface="Verdana" panose="020B0604030504040204" pitchFamily="34" charset="0"/>
          <a:ea typeface="Verdana" panose="020B0604030504040204" pitchFamily="34" charset="0"/>
          <a:cs typeface="Verdana" panose="020B0604030504040204" pitchFamily="34" charset="0"/>
        </a:defRPr>
      </a:pPr>
      <a:endParaRPr lang="en-US"/>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80" b="1" i="0" u="none" strike="noStrike" kern="1200" spc="0" baseline="0">
                <a:ln>
                  <a:noFill/>
                </a:ln>
                <a:solidFill>
                  <a:schemeClr val="tx1"/>
                </a:solidFill>
                <a:latin typeface="Verdana" panose="020B0604030504040204" pitchFamily="34" charset="0"/>
                <a:ea typeface="Verdana" panose="020B0604030504040204" pitchFamily="34" charset="0"/>
                <a:cs typeface="Verdana" panose="020B0604030504040204" pitchFamily="34" charset="0"/>
              </a:defRPr>
            </a:pPr>
            <a:r>
              <a:rPr lang="en-US" b="1"/>
              <a:t>Changes in Readiness Over Time</a:t>
            </a:r>
          </a:p>
        </c:rich>
      </c:tx>
      <c:overlay val="0"/>
      <c:spPr>
        <a:noFill/>
        <a:ln>
          <a:noFill/>
        </a:ln>
        <a:effectLst/>
      </c:spPr>
    </c:title>
    <c:autoTitleDeleted val="0"/>
    <c:plotArea>
      <c:layout/>
      <c:barChart>
        <c:barDir val="col"/>
        <c:grouping val="clustered"/>
        <c:varyColors val="0"/>
        <c:ser>
          <c:idx val="1"/>
          <c:order val="0"/>
          <c:tx>
            <c:strRef>
              <c:f>'Frederick County'!$A$165</c:f>
              <c:strCache>
                <c:ptCount val="1"/>
                <c:pt idx="0">
                  <c:v>Jurisdiction SY 18/19</c:v>
                </c:pt>
              </c:strCache>
            </c:strRef>
          </c:tx>
          <c:spPr>
            <a:solidFill>
              <a:srgbClr val="F89C34"/>
            </a:solidFill>
            <a:ln>
              <a:solidFill>
                <a:schemeClr val="tx1"/>
              </a:solidFill>
            </a:ln>
            <a:effectLst/>
          </c:spPr>
          <c:invertIfNegative val="0"/>
          <c:dLbls>
            <c:spPr>
              <a:noFill/>
              <a:ln>
                <a:noFill/>
              </a:ln>
              <a:effectLst/>
            </c:spPr>
            <c:txPr>
              <a:bodyPr rot="0" spcFirstLastPara="1" vertOverflow="ellipsis" vert="horz" wrap="square" anchor="ctr" anchorCtr="1"/>
              <a:lstStyle/>
              <a:p>
                <a:pPr>
                  <a:defRPr sz="1400" b="0" i="0" u="none" strike="noStrike" kern="1200" baseline="0">
                    <a:ln>
                      <a:noFill/>
                    </a:ln>
                    <a:solidFill>
                      <a:schemeClr val="tx1"/>
                    </a:solidFill>
                    <a:latin typeface="Verdana" panose="020B0604030504040204" pitchFamily="34" charset="0"/>
                    <a:ea typeface="Verdana" panose="020B0604030504040204" pitchFamily="34" charset="0"/>
                    <a:cs typeface="Verdana" panose="020B0604030504040204" pitchFamily="34" charset="0"/>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('Frederick County'!$C$164,'Frederick County'!$E$164,'Frederick County'!$G$164)</c:f>
              <c:strCache>
                <c:ptCount val="3"/>
                <c:pt idx="0">
                  <c:v>% Emerging</c:v>
                </c:pt>
                <c:pt idx="1">
                  <c:v>% Approaching</c:v>
                </c:pt>
                <c:pt idx="2">
                  <c:v>% Demonstrating</c:v>
                </c:pt>
              </c:strCache>
            </c:strRef>
          </c:cat>
          <c:val>
            <c:numRef>
              <c:f>('Frederick County'!$C$165,'Frederick County'!$E$165,'Frederick County'!$G$165)</c:f>
              <c:numCache>
                <c:formatCode>0%</c:formatCode>
                <c:ptCount val="3"/>
                <c:pt idx="0">
                  <c:v>0.13</c:v>
                </c:pt>
                <c:pt idx="1">
                  <c:v>0.32</c:v>
                </c:pt>
                <c:pt idx="2">
                  <c:v>0.55000000000000004</c:v>
                </c:pt>
              </c:numCache>
            </c:numRef>
          </c:val>
          <c:extLst xmlns:c16r2="http://schemas.microsoft.com/office/drawing/2015/06/chart">
            <c:ext xmlns:c16="http://schemas.microsoft.com/office/drawing/2014/chart" uri="{C3380CC4-5D6E-409C-BE32-E72D297353CC}">
              <c16:uniqueId val="{00000000-4EE2-4345-8CF4-F6329DD26BB0}"/>
            </c:ext>
          </c:extLst>
        </c:ser>
        <c:ser>
          <c:idx val="3"/>
          <c:order val="1"/>
          <c:tx>
            <c:strRef>
              <c:f>'Frederick County'!$A$166</c:f>
              <c:strCache>
                <c:ptCount val="1"/>
                <c:pt idx="0">
                  <c:v>Jurisdiction SY 19/20</c:v>
                </c:pt>
              </c:strCache>
            </c:strRef>
          </c:tx>
          <c:spPr>
            <a:solidFill>
              <a:schemeClr val="accent1"/>
            </a:solidFill>
            <a:ln>
              <a:solidFill>
                <a:schemeClr val="tx1"/>
              </a:solidFill>
            </a:ln>
            <a:effectLst/>
          </c:spPr>
          <c:invertIfNegative val="0"/>
          <c:dLbls>
            <c:spPr>
              <a:noFill/>
              <a:ln>
                <a:noFill/>
              </a:ln>
              <a:effectLst/>
            </c:spPr>
            <c:txPr>
              <a:bodyPr rot="0" spcFirstLastPara="1" vertOverflow="ellipsis" vert="horz" wrap="square" anchor="ctr" anchorCtr="1"/>
              <a:lstStyle/>
              <a:p>
                <a:pPr>
                  <a:defRPr sz="1400" b="0" i="0" u="none" strike="noStrike" kern="1200" baseline="0">
                    <a:ln>
                      <a:noFill/>
                    </a:ln>
                    <a:solidFill>
                      <a:schemeClr val="tx1"/>
                    </a:solidFill>
                    <a:latin typeface="Verdana" panose="020B0604030504040204" pitchFamily="34" charset="0"/>
                    <a:ea typeface="Verdana" panose="020B0604030504040204" pitchFamily="34" charset="0"/>
                    <a:cs typeface="Verdana" panose="020B0604030504040204" pitchFamily="34" charset="0"/>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('Frederick County'!$C$164,'Frederick County'!$E$164,'Frederick County'!$G$164)</c:f>
              <c:strCache>
                <c:ptCount val="3"/>
                <c:pt idx="0">
                  <c:v>% Emerging</c:v>
                </c:pt>
                <c:pt idx="1">
                  <c:v>% Approaching</c:v>
                </c:pt>
                <c:pt idx="2">
                  <c:v>% Demonstrating</c:v>
                </c:pt>
              </c:strCache>
            </c:strRef>
          </c:cat>
          <c:val>
            <c:numRef>
              <c:f>('Frederick County'!$C$166,'Frederick County'!$E$166,'Frederick County'!$G$166)</c:f>
              <c:numCache>
                <c:formatCode>0%</c:formatCode>
                <c:ptCount val="3"/>
                <c:pt idx="0">
                  <c:v>0.1573</c:v>
                </c:pt>
                <c:pt idx="1">
                  <c:v>0.31090000000000001</c:v>
                </c:pt>
                <c:pt idx="2">
                  <c:v>0.53180000000000005</c:v>
                </c:pt>
              </c:numCache>
            </c:numRef>
          </c:val>
          <c:extLst xmlns:c16r2="http://schemas.microsoft.com/office/drawing/2015/06/chart">
            <c:ext xmlns:c16="http://schemas.microsoft.com/office/drawing/2014/chart" uri="{C3380CC4-5D6E-409C-BE32-E72D297353CC}">
              <c16:uniqueId val="{00000001-4EE2-4345-8CF4-F6329DD26BB0}"/>
            </c:ext>
          </c:extLst>
        </c:ser>
        <c:dLbls>
          <c:showLegendKey val="0"/>
          <c:showVal val="0"/>
          <c:showCatName val="0"/>
          <c:showSerName val="0"/>
          <c:showPercent val="0"/>
          <c:showBubbleSize val="0"/>
        </c:dLbls>
        <c:gapWidth val="219"/>
        <c:overlap val="-27"/>
        <c:axId val="109766528"/>
        <c:axId val="109768064"/>
      </c:barChart>
      <c:catAx>
        <c:axId val="10976652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ln>
                  <a:noFill/>
                </a:ln>
                <a:solidFill>
                  <a:schemeClr val="tx1"/>
                </a:solidFill>
                <a:latin typeface="Verdana" panose="020B0604030504040204" pitchFamily="34" charset="0"/>
                <a:ea typeface="Verdana" panose="020B0604030504040204" pitchFamily="34" charset="0"/>
                <a:cs typeface="Verdana" panose="020B0604030504040204" pitchFamily="34" charset="0"/>
              </a:defRPr>
            </a:pPr>
            <a:endParaRPr lang="en-US"/>
          </a:p>
        </c:txPr>
        <c:crossAx val="109768064"/>
        <c:crosses val="autoZero"/>
        <c:auto val="1"/>
        <c:lblAlgn val="ctr"/>
        <c:lblOffset val="100"/>
        <c:noMultiLvlLbl val="0"/>
      </c:catAx>
      <c:valAx>
        <c:axId val="109768064"/>
        <c:scaling>
          <c:orientation val="minMax"/>
        </c:scaling>
        <c:delete val="1"/>
        <c:axPos val="l"/>
        <c:numFmt formatCode="0%" sourceLinked="1"/>
        <c:majorTickMark val="none"/>
        <c:minorTickMark val="none"/>
        <c:tickLblPos val="nextTo"/>
        <c:crossAx val="109766528"/>
        <c:crosses val="autoZero"/>
        <c:crossBetween val="between"/>
      </c:valAx>
      <c:spPr>
        <a:noFill/>
        <a:ln>
          <a:noFill/>
        </a:ln>
        <a:effectLst/>
      </c:spPr>
    </c:plotArea>
    <c:legend>
      <c:legendPos val="l"/>
      <c:overlay val="0"/>
      <c:spPr>
        <a:noFill/>
        <a:ln>
          <a:noFill/>
        </a:ln>
        <a:effectLst/>
      </c:spPr>
      <c:txPr>
        <a:bodyPr rot="0" spcFirstLastPara="1" vertOverflow="ellipsis" vert="horz" wrap="square" anchor="ctr" anchorCtr="1"/>
        <a:lstStyle/>
        <a:p>
          <a:pPr>
            <a:defRPr sz="1400" b="0" i="0" u="none" strike="noStrike" kern="1200" baseline="0">
              <a:ln>
                <a:noFill/>
              </a:ln>
              <a:solidFill>
                <a:schemeClr val="tx1"/>
              </a:solidFill>
              <a:latin typeface="Verdana" panose="020B0604030504040204" pitchFamily="34" charset="0"/>
              <a:ea typeface="Verdana" panose="020B0604030504040204" pitchFamily="34" charset="0"/>
              <a:cs typeface="Verdana" panose="020B0604030504040204" pitchFamily="34" charset="0"/>
            </a:defRPr>
          </a:pPr>
          <a:endParaRPr lang="en-US"/>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solidFill>
      <a:schemeClr val="bg1"/>
    </a:solidFill>
    <a:ln w="9525" cap="flat" cmpd="sng" algn="ctr">
      <a:noFill/>
      <a:round/>
    </a:ln>
    <a:effectLst/>
  </c:spPr>
  <c:txPr>
    <a:bodyPr/>
    <a:lstStyle/>
    <a:p>
      <a:pPr>
        <a:defRPr sz="1400" b="0">
          <a:ln>
            <a:noFill/>
          </a:ln>
          <a:solidFill>
            <a:schemeClr val="tx1"/>
          </a:solidFill>
          <a:latin typeface="Verdana" panose="020B0604030504040204" pitchFamily="34" charset="0"/>
          <a:ea typeface="Verdana" panose="020B0604030504040204" pitchFamily="34" charset="0"/>
          <a:cs typeface="Verdana" panose="020B0604030504040204" pitchFamily="34" charset="0"/>
        </a:defRPr>
      </a:pPr>
      <a:endParaRPr lang="en-US"/>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80" b="1" i="0" u="none" strike="noStrike" kern="1200" spc="0" baseline="0">
                <a:solidFill>
                  <a:schemeClr val="tx1"/>
                </a:solidFill>
                <a:latin typeface="Verdana" panose="020B0604030504040204" pitchFamily="34" charset="0"/>
                <a:ea typeface="Verdana" panose="020B0604030504040204" pitchFamily="34" charset="0"/>
                <a:cs typeface="Verdana" panose="020B0604030504040204" pitchFamily="34" charset="0"/>
              </a:defRPr>
            </a:pPr>
            <a:r>
              <a:rPr lang="en-US" b="1"/>
              <a:t>Domain Scale Scores Over Time</a:t>
            </a:r>
          </a:p>
        </c:rich>
      </c:tx>
      <c:overlay val="0"/>
      <c:spPr>
        <a:noFill/>
        <a:ln>
          <a:noFill/>
        </a:ln>
        <a:effectLst/>
      </c:spPr>
    </c:title>
    <c:autoTitleDeleted val="0"/>
    <c:plotArea>
      <c:layout/>
      <c:barChart>
        <c:barDir val="bar"/>
        <c:grouping val="clustered"/>
        <c:varyColors val="0"/>
        <c:ser>
          <c:idx val="0"/>
          <c:order val="0"/>
          <c:tx>
            <c:strRef>
              <c:f>'Frederick County'!$A$219</c:f>
              <c:strCache>
                <c:ptCount val="1"/>
                <c:pt idx="0">
                  <c:v>Jurisdiction 2018-2019</c:v>
                </c:pt>
              </c:strCache>
            </c:strRef>
          </c:tx>
          <c:spPr>
            <a:solidFill>
              <a:schemeClr val="accent1"/>
            </a:solidFill>
            <a:ln>
              <a:solidFill>
                <a:schemeClr val="tx1"/>
              </a:solidFill>
            </a:ln>
            <a:effectLst/>
          </c:spPr>
          <c:invertIfNegative val="0"/>
          <c:dLbls>
            <c:numFmt formatCode="#,##0.0" sourceLinked="0"/>
            <c:spPr>
              <a:noFill/>
              <a:ln>
                <a:noFill/>
              </a:ln>
              <a:effectLst/>
            </c:spPr>
            <c:txPr>
              <a:bodyPr rot="0" spcFirstLastPara="1" vertOverflow="ellipsis" vert="horz" wrap="square" anchor="ctr" anchorCtr="1"/>
              <a:lstStyle/>
              <a:p>
                <a:pPr>
                  <a:defRPr sz="1400" b="0" i="0" u="none" strike="noStrike" kern="1200" baseline="0">
                    <a:solidFill>
                      <a:schemeClr val="tx1"/>
                    </a:solidFill>
                    <a:latin typeface="Verdana" panose="020B0604030504040204" pitchFamily="34" charset="0"/>
                    <a:ea typeface="Verdana" panose="020B0604030504040204" pitchFamily="34" charset="0"/>
                    <a:cs typeface="Verdana" panose="020B0604030504040204" pitchFamily="34" charset="0"/>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'Frederick County'!$B$218:$E$218</c:f>
              <c:strCache>
                <c:ptCount val="4"/>
                <c:pt idx="0">
                  <c:v>Social</c:v>
                </c:pt>
                <c:pt idx="1">
                  <c:v>Language</c:v>
                </c:pt>
                <c:pt idx="2">
                  <c:v>Math</c:v>
                </c:pt>
                <c:pt idx="3">
                  <c:v>Physical</c:v>
                </c:pt>
              </c:strCache>
            </c:strRef>
          </c:cat>
          <c:val>
            <c:numRef>
              <c:f>'Frederick County'!$B$219:$E$219</c:f>
              <c:numCache>
                <c:formatCode>0</c:formatCode>
                <c:ptCount val="4"/>
                <c:pt idx="0">
                  <c:v>276.75</c:v>
                </c:pt>
                <c:pt idx="1">
                  <c:v>269.48</c:v>
                </c:pt>
                <c:pt idx="2">
                  <c:v>271.10000000000002</c:v>
                </c:pt>
                <c:pt idx="3">
                  <c:v>280.23</c:v>
                </c:pt>
              </c:numCache>
            </c:numRef>
          </c:val>
          <c:extLst xmlns:c16r2="http://schemas.microsoft.com/office/drawing/2015/06/chart">
            <c:ext xmlns:c16="http://schemas.microsoft.com/office/drawing/2014/chart" uri="{C3380CC4-5D6E-409C-BE32-E72D297353CC}">
              <c16:uniqueId val="{00000000-4EB3-48D0-810A-E63DCCBC6114}"/>
            </c:ext>
          </c:extLst>
        </c:ser>
        <c:ser>
          <c:idx val="1"/>
          <c:order val="1"/>
          <c:tx>
            <c:strRef>
              <c:f>'Frederick County'!$A$220</c:f>
              <c:strCache>
                <c:ptCount val="1"/>
                <c:pt idx="0">
                  <c:v>Jurisdiction 2019-2020</c:v>
                </c:pt>
              </c:strCache>
            </c:strRef>
          </c:tx>
          <c:spPr>
            <a:solidFill>
              <a:srgbClr val="F89C34"/>
            </a:solidFill>
            <a:ln>
              <a:solidFill>
                <a:schemeClr val="tx1"/>
              </a:solidFill>
            </a:ln>
            <a:effectLst/>
          </c:spPr>
          <c:invertIfNegative val="0"/>
          <c:dLbls>
            <c:numFmt formatCode="#,##0.0" sourceLinked="0"/>
            <c:spPr>
              <a:noFill/>
              <a:ln>
                <a:noFill/>
              </a:ln>
              <a:effectLst/>
            </c:spPr>
            <c:txPr>
              <a:bodyPr rot="0" spcFirstLastPara="1" vertOverflow="ellipsis" vert="horz" wrap="square" anchor="ctr" anchorCtr="1"/>
              <a:lstStyle/>
              <a:p>
                <a:pPr>
                  <a:defRPr sz="1400" b="0" i="0" u="none" strike="noStrike" kern="1200" baseline="0">
                    <a:solidFill>
                      <a:schemeClr val="tx1"/>
                    </a:solidFill>
                    <a:latin typeface="Verdana" panose="020B0604030504040204" pitchFamily="34" charset="0"/>
                    <a:ea typeface="Verdana" panose="020B0604030504040204" pitchFamily="34" charset="0"/>
                    <a:cs typeface="Verdana" panose="020B0604030504040204" pitchFamily="34" charset="0"/>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'Frederick County'!$B$218:$E$218</c:f>
              <c:strCache>
                <c:ptCount val="4"/>
                <c:pt idx="0">
                  <c:v>Social</c:v>
                </c:pt>
                <c:pt idx="1">
                  <c:v>Language</c:v>
                </c:pt>
                <c:pt idx="2">
                  <c:v>Math</c:v>
                </c:pt>
                <c:pt idx="3">
                  <c:v>Physical</c:v>
                </c:pt>
              </c:strCache>
            </c:strRef>
          </c:cat>
          <c:val>
            <c:numRef>
              <c:f>'Frederick County'!$B$220:$E$220</c:f>
              <c:numCache>
                <c:formatCode>0</c:formatCode>
                <c:ptCount val="4"/>
                <c:pt idx="0">
                  <c:v>278.27999999999997</c:v>
                </c:pt>
                <c:pt idx="1">
                  <c:v>269.97000000000003</c:v>
                </c:pt>
                <c:pt idx="2">
                  <c:v>269.39</c:v>
                </c:pt>
                <c:pt idx="3">
                  <c:v>278.14999999999998</c:v>
                </c:pt>
              </c:numCache>
            </c:numRef>
          </c:val>
          <c:extLst xmlns:c16r2="http://schemas.microsoft.com/office/drawing/2015/06/chart">
            <c:ext xmlns:c16="http://schemas.microsoft.com/office/drawing/2014/chart" uri="{C3380CC4-5D6E-409C-BE32-E72D297353CC}">
              <c16:uniqueId val="{00000001-4EB3-48D0-810A-E63DCCBC6114}"/>
            </c:ext>
          </c:extLst>
        </c:ser>
        <c:dLbls>
          <c:showLegendKey val="0"/>
          <c:showVal val="0"/>
          <c:showCatName val="0"/>
          <c:showSerName val="0"/>
          <c:showPercent val="0"/>
          <c:showBubbleSize val="0"/>
        </c:dLbls>
        <c:gapWidth val="182"/>
        <c:axId val="60300672"/>
        <c:axId val="60322944"/>
      </c:barChart>
      <c:catAx>
        <c:axId val="60300672"/>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Verdana" panose="020B0604030504040204" pitchFamily="34" charset="0"/>
                <a:ea typeface="Verdana" panose="020B0604030504040204" pitchFamily="34" charset="0"/>
                <a:cs typeface="Verdana" panose="020B0604030504040204" pitchFamily="34" charset="0"/>
              </a:defRPr>
            </a:pPr>
            <a:endParaRPr lang="en-US"/>
          </a:p>
        </c:txPr>
        <c:crossAx val="60322944"/>
        <c:crosses val="autoZero"/>
        <c:auto val="1"/>
        <c:lblAlgn val="ctr"/>
        <c:lblOffset val="100"/>
        <c:noMultiLvlLbl val="0"/>
      </c:catAx>
      <c:valAx>
        <c:axId val="60322944"/>
        <c:scaling>
          <c:orientation val="minMax"/>
        </c:scaling>
        <c:delete val="1"/>
        <c:axPos val="b"/>
        <c:numFmt formatCode="0" sourceLinked="1"/>
        <c:majorTickMark val="none"/>
        <c:minorTickMark val="none"/>
        <c:tickLblPos val="nextTo"/>
        <c:crossAx val="60300672"/>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1400" b="0" i="0" u="none" strike="noStrike" kern="1200" baseline="0">
              <a:solidFill>
                <a:schemeClr val="tx1"/>
              </a:solidFill>
              <a:latin typeface="Verdana" panose="020B0604030504040204" pitchFamily="34" charset="0"/>
              <a:ea typeface="Verdana" panose="020B0604030504040204" pitchFamily="34" charset="0"/>
              <a:cs typeface="Verdana" panose="020B0604030504040204" pitchFamily="34" charset="0"/>
            </a:defRPr>
          </a:pPr>
          <a:endParaRPr lang="en-US"/>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solidFill>
      <a:schemeClr val="bg1"/>
    </a:solidFill>
    <a:ln w="9525" cap="flat" cmpd="sng" algn="ctr">
      <a:noFill/>
      <a:round/>
    </a:ln>
    <a:effectLst/>
  </c:spPr>
  <c:txPr>
    <a:bodyPr/>
    <a:lstStyle/>
    <a:p>
      <a:pPr>
        <a:defRPr sz="1400">
          <a:solidFill>
            <a:schemeClr val="tx1"/>
          </a:solidFill>
          <a:latin typeface="Verdana" panose="020B0604030504040204" pitchFamily="34" charset="0"/>
          <a:ea typeface="Verdana" panose="020B0604030504040204" pitchFamily="34" charset="0"/>
          <a:cs typeface="Verdana" panose="020B0604030504040204" pitchFamily="34" charset="0"/>
        </a:defRPr>
      </a:pPr>
      <a:endParaRPr lang="en-US"/>
    </a:p>
  </c:tx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80" b="1" i="0" u="none" strike="noStrike" kern="1200" spc="0" baseline="0">
                <a:solidFill>
                  <a:schemeClr val="tx1"/>
                </a:solidFill>
                <a:latin typeface="Verdana" panose="020B0604030504040204" pitchFamily="34" charset="0"/>
                <a:ea typeface="Verdana" panose="020B0604030504040204" pitchFamily="34" charset="0"/>
                <a:cs typeface="Verdana" panose="020B0604030504040204" pitchFamily="34" charset="0"/>
              </a:defRPr>
            </a:pPr>
            <a:r>
              <a:rPr lang="en-US" b="1"/>
              <a:t>Race/Ethnicity</a:t>
            </a:r>
          </a:p>
        </c:rich>
      </c:tx>
      <c:layout>
        <c:manualLayout>
          <c:xMode val="edge"/>
          <c:yMode val="edge"/>
          <c:x val="0.48995619029096421"/>
          <c:y val="1.096774360697134E-2"/>
        </c:manualLayout>
      </c:layout>
      <c:overlay val="0"/>
      <c:spPr>
        <a:noFill/>
        <a:ln>
          <a:noFill/>
        </a:ln>
        <a:effectLst/>
      </c:spPr>
    </c:title>
    <c:autoTitleDeleted val="0"/>
    <c:plotArea>
      <c:layout>
        <c:manualLayout>
          <c:layoutTarget val="inner"/>
          <c:xMode val="edge"/>
          <c:yMode val="edge"/>
          <c:x val="9.7612500472073205E-2"/>
          <c:y val="0.10320042212858857"/>
          <c:w val="0.49287916228751605"/>
          <c:h val="0.8086798032024084"/>
        </c:manualLayout>
      </c:layout>
      <c:pieChart>
        <c:varyColors val="1"/>
        <c:ser>
          <c:idx val="1"/>
          <c:order val="0"/>
          <c:spPr>
            <a:ln>
              <a:solidFill>
                <a:schemeClr val="tx1"/>
              </a:solidFill>
            </a:ln>
          </c:spPr>
          <c:dPt>
            <c:idx val="0"/>
            <c:bubble3D val="0"/>
            <c:spPr>
              <a:solidFill>
                <a:sysClr val="windowText" lastClr="000000"/>
              </a:solidFill>
              <a:ln w="19050">
                <a:solidFill>
                  <a:schemeClr val="tx1"/>
                </a:solidFill>
              </a:ln>
              <a:effectLst/>
            </c:spPr>
            <c:extLst xmlns:c16r2="http://schemas.microsoft.com/office/drawing/2015/06/chart">
              <c:ext xmlns:c16="http://schemas.microsoft.com/office/drawing/2014/chart" uri="{C3380CC4-5D6E-409C-BE32-E72D297353CC}">
                <c16:uniqueId val="{00000001-7593-4B15-913A-D51D6D707D09}"/>
              </c:ext>
            </c:extLst>
          </c:dPt>
          <c:dPt>
            <c:idx val="1"/>
            <c:bubble3D val="0"/>
            <c:spPr>
              <a:solidFill>
                <a:srgbClr val="92D050"/>
              </a:solidFill>
              <a:ln w="19050">
                <a:solidFill>
                  <a:schemeClr val="tx1"/>
                </a:solidFill>
              </a:ln>
              <a:effectLst/>
            </c:spPr>
            <c:extLst xmlns:c16r2="http://schemas.microsoft.com/office/drawing/2015/06/chart">
              <c:ext xmlns:c16="http://schemas.microsoft.com/office/drawing/2014/chart" uri="{C3380CC4-5D6E-409C-BE32-E72D297353CC}">
                <c16:uniqueId val="{00000003-7593-4B15-913A-D51D6D707D09}"/>
              </c:ext>
            </c:extLst>
          </c:dPt>
          <c:dPt>
            <c:idx val="2"/>
            <c:bubble3D val="0"/>
            <c:spPr>
              <a:solidFill>
                <a:srgbClr val="7030A0"/>
              </a:solidFill>
              <a:ln w="19050">
                <a:solidFill>
                  <a:schemeClr val="tx1"/>
                </a:solidFill>
              </a:ln>
              <a:effectLst/>
            </c:spPr>
            <c:extLst xmlns:c16r2="http://schemas.microsoft.com/office/drawing/2015/06/chart">
              <c:ext xmlns:c16="http://schemas.microsoft.com/office/drawing/2014/chart" uri="{C3380CC4-5D6E-409C-BE32-E72D297353CC}">
                <c16:uniqueId val="{00000005-7593-4B15-913A-D51D6D707D09}"/>
              </c:ext>
            </c:extLst>
          </c:dPt>
          <c:dPt>
            <c:idx val="3"/>
            <c:bubble3D val="0"/>
            <c:spPr>
              <a:solidFill>
                <a:srgbClr val="FFFF00"/>
              </a:solidFill>
              <a:ln w="19050">
                <a:solidFill>
                  <a:schemeClr val="tx1"/>
                </a:solidFill>
              </a:ln>
              <a:effectLst/>
            </c:spPr>
            <c:extLst xmlns:c16r2="http://schemas.microsoft.com/office/drawing/2015/06/chart">
              <c:ext xmlns:c16="http://schemas.microsoft.com/office/drawing/2014/chart" uri="{C3380CC4-5D6E-409C-BE32-E72D297353CC}">
                <c16:uniqueId val="{00000007-7593-4B15-913A-D51D6D707D09}"/>
              </c:ext>
            </c:extLst>
          </c:dPt>
          <c:dPt>
            <c:idx val="4"/>
            <c:bubble3D val="0"/>
            <c:spPr>
              <a:solidFill>
                <a:srgbClr val="F89C34"/>
              </a:solidFill>
              <a:ln w="19050">
                <a:solidFill>
                  <a:schemeClr val="tx1"/>
                </a:solidFill>
              </a:ln>
              <a:effectLst/>
            </c:spPr>
            <c:extLst xmlns:c16r2="http://schemas.microsoft.com/office/drawing/2015/06/chart">
              <c:ext xmlns:c16="http://schemas.microsoft.com/office/drawing/2014/chart" uri="{C3380CC4-5D6E-409C-BE32-E72D297353CC}">
                <c16:uniqueId val="{00000009-7593-4B15-913A-D51D6D707D09}"/>
              </c:ext>
            </c:extLst>
          </c:dPt>
          <c:dPt>
            <c:idx val="5"/>
            <c:bubble3D val="0"/>
            <c:spPr>
              <a:solidFill>
                <a:srgbClr val="FF5050"/>
              </a:solidFill>
              <a:ln w="19050">
                <a:solidFill>
                  <a:schemeClr val="tx1"/>
                </a:solidFill>
              </a:ln>
              <a:effectLst/>
            </c:spPr>
            <c:extLst xmlns:c16r2="http://schemas.microsoft.com/office/drawing/2015/06/chart">
              <c:ext xmlns:c16="http://schemas.microsoft.com/office/drawing/2014/chart" uri="{C3380CC4-5D6E-409C-BE32-E72D297353CC}">
                <c16:uniqueId val="{0000000B-7593-4B15-913A-D51D6D707D09}"/>
              </c:ext>
            </c:extLst>
          </c:dPt>
          <c:dPt>
            <c:idx val="6"/>
            <c:bubble3D val="0"/>
            <c:spPr>
              <a:solidFill>
                <a:schemeClr val="accent1"/>
              </a:solidFill>
              <a:ln w="19050">
                <a:solidFill>
                  <a:schemeClr val="tx1"/>
                </a:solidFill>
              </a:ln>
              <a:effectLst/>
            </c:spPr>
            <c:extLst xmlns:c16r2="http://schemas.microsoft.com/office/drawing/2015/06/chart">
              <c:ext xmlns:c16="http://schemas.microsoft.com/office/drawing/2014/chart" uri="{C3380CC4-5D6E-409C-BE32-E72D297353CC}">
                <c16:uniqueId val="{0000000D-7593-4B15-913A-D51D6D707D09}"/>
              </c:ext>
            </c:extLst>
          </c:dPt>
          <c:dLbls>
            <c:dLbl>
              <c:idx val="0"/>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1-7593-4B15-913A-D51D6D707D09}"/>
                </c:ext>
              </c:extLst>
            </c:dLbl>
            <c:dLbl>
              <c:idx val="1"/>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3-7593-4B15-913A-D51D6D707D09}"/>
                </c:ext>
              </c:extLst>
            </c:dLbl>
            <c:dLbl>
              <c:idx val="2"/>
              <c:layout>
                <c:manualLayout>
                  <c:x val="2.6240009935828049E-2"/>
                  <c:y val="-2.4903821420917387E-2"/>
                </c:manualLayout>
              </c:layout>
              <c:dLblPos val="bestFit"/>
              <c:showLegendKey val="0"/>
              <c:showVal val="1"/>
              <c:showCatName val="0"/>
              <c:showSerName val="0"/>
              <c:showPercent val="0"/>
              <c:showBubbleSize val="0"/>
              <c:extLst xmlns:c16r2="http://schemas.microsoft.com/office/drawing/2015/06/chart">
                <c:ext xmlns:c15="http://schemas.microsoft.com/office/drawing/2012/chart" uri="{CE6537A1-D6FC-4f65-9D91-7224C49458BB}">
                  <c15:layout>
                    <c:manualLayout>
                      <c:w val="4.9513275280977542E-2"/>
                      <c:h val="4.7431308427451947E-2"/>
                    </c:manualLayout>
                  </c15:layout>
                </c:ext>
                <c:ext xmlns:c16="http://schemas.microsoft.com/office/drawing/2014/chart" uri="{C3380CC4-5D6E-409C-BE32-E72D297353CC}">
                  <c16:uniqueId val="{00000005-7593-4B15-913A-D51D6D707D09}"/>
                </c:ext>
              </c:extLst>
            </c:dLbl>
            <c:dLbl>
              <c:idx val="3"/>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7-7593-4B15-913A-D51D6D707D09}"/>
                </c:ext>
              </c:extLst>
            </c:dLbl>
            <c:dLbl>
              <c:idx val="5"/>
              <c:layout>
                <c:manualLayout>
                  <c:x val="-3.2071053108240662E-2"/>
                  <c:y val="1.1846691683086073E-2"/>
                </c:manualLayout>
              </c:layout>
              <c:dLblPos val="bestFi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B-7593-4B15-913A-D51D6D707D09}"/>
                </c:ext>
              </c:extLst>
            </c:dLbl>
            <c:dLbl>
              <c:idx val="6"/>
              <c:layout>
                <c:manualLayout>
                  <c:x val="-1.1662201130269311E-2"/>
                  <c:y val="-1.3200665933322248E-2"/>
                </c:manualLayout>
              </c:layout>
              <c:dLblPos val="bestFi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D-7593-4B15-913A-D51D6D707D09}"/>
                </c:ext>
              </c:extLst>
            </c:dLbl>
            <c:spPr>
              <a:noFill/>
              <a:ln>
                <a:noFill/>
              </a:ln>
              <a:effectLst/>
            </c:spPr>
            <c:txPr>
              <a:bodyPr rot="0" spcFirstLastPara="1" vertOverflow="ellipsis" vert="horz" wrap="square" anchor="ctr" anchorCtr="1"/>
              <a:lstStyle/>
              <a:p>
                <a:pPr>
                  <a:defRPr sz="1400" b="0" i="0" u="none" strike="noStrike" kern="1200" baseline="0">
                    <a:solidFill>
                      <a:schemeClr val="tx1"/>
                    </a:solidFill>
                    <a:latin typeface="Verdana" panose="020B0604030504040204" pitchFamily="34" charset="0"/>
                    <a:ea typeface="Verdana" panose="020B0604030504040204" pitchFamily="34" charset="0"/>
                    <a:cs typeface="Verdana" panose="020B0604030504040204" pitchFamily="34" charset="0"/>
                  </a:defRPr>
                </a:pPr>
                <a:endParaRPr lang="en-US"/>
              </a:p>
            </c:txPr>
            <c:dLblPos val="outEnd"/>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cat>
            <c:strRef>
              <c:f>'Frederick County'!$A$24:$A$30</c:f>
              <c:strCache>
                <c:ptCount val="7"/>
                <c:pt idx="0">
                  <c:v>American Indian</c:v>
                </c:pt>
                <c:pt idx="1">
                  <c:v>Asian</c:v>
                </c:pt>
                <c:pt idx="2">
                  <c:v>Black/AA</c:v>
                </c:pt>
                <c:pt idx="3">
                  <c:v>Native Hawaiian/Pacific Islander</c:v>
                </c:pt>
                <c:pt idx="4">
                  <c:v>White</c:v>
                </c:pt>
                <c:pt idx="5">
                  <c:v>Hispanic/Latino</c:v>
                </c:pt>
                <c:pt idx="6">
                  <c:v>Two or More</c:v>
                </c:pt>
              </c:strCache>
            </c:strRef>
          </c:cat>
          <c:val>
            <c:numRef>
              <c:f>'Frederick County'!$C$24:$C$30</c:f>
              <c:numCache>
                <c:formatCode>0%</c:formatCode>
                <c:ptCount val="7"/>
                <c:pt idx="0">
                  <c:v>0</c:v>
                </c:pt>
                <c:pt idx="1">
                  <c:v>0</c:v>
                </c:pt>
                <c:pt idx="2">
                  <c:v>7.4999999999999997E-3</c:v>
                </c:pt>
                <c:pt idx="3">
                  <c:v>0</c:v>
                </c:pt>
                <c:pt idx="4">
                  <c:v>0.95130000000000003</c:v>
                </c:pt>
                <c:pt idx="5">
                  <c:v>0.03</c:v>
                </c:pt>
                <c:pt idx="6">
                  <c:v>1.12E-2</c:v>
                </c:pt>
              </c:numCache>
            </c:numRef>
          </c:val>
          <c:extLst xmlns:c16r2="http://schemas.microsoft.com/office/drawing/2015/06/chart">
            <c:ext xmlns:c16="http://schemas.microsoft.com/office/drawing/2014/chart" uri="{C3380CC4-5D6E-409C-BE32-E72D297353CC}">
              <c16:uniqueId val="{0000000E-7593-4B15-913A-D51D6D707D09}"/>
            </c:ext>
          </c:extLst>
        </c:ser>
        <c:dLbls>
          <c:dLblPos val="outEnd"/>
          <c:showLegendKey val="0"/>
          <c:showVal val="1"/>
          <c:showCatName val="0"/>
          <c:showSerName val="0"/>
          <c:showPercent val="0"/>
          <c:showBubbleSize val="0"/>
          <c:showLeaderLines val="1"/>
        </c:dLbls>
        <c:firstSliceAng val="0"/>
      </c:pieChart>
      <c:spPr>
        <a:noFill/>
        <a:ln>
          <a:noFill/>
        </a:ln>
        <a:effectLst/>
      </c:spPr>
    </c:plotArea>
    <c:legend>
      <c:legendPos val="r"/>
      <c:overlay val="0"/>
      <c:spPr>
        <a:noFill/>
        <a:ln>
          <a:noFill/>
        </a:ln>
        <a:effectLst/>
      </c:spPr>
      <c:txPr>
        <a:bodyPr rot="0" spcFirstLastPara="1" vertOverflow="ellipsis" vert="horz" wrap="square" anchor="ctr" anchorCtr="1"/>
        <a:lstStyle/>
        <a:p>
          <a:pPr>
            <a:defRPr sz="1400" b="0" i="0" u="none" strike="noStrike" kern="1200" baseline="0">
              <a:solidFill>
                <a:schemeClr val="tx1"/>
              </a:solidFill>
              <a:latin typeface="Verdana" panose="020B0604030504040204" pitchFamily="34" charset="0"/>
              <a:ea typeface="Verdana" panose="020B0604030504040204" pitchFamily="34" charset="0"/>
              <a:cs typeface="Verdana" panose="020B0604030504040204" pitchFamily="34" charset="0"/>
            </a:defRPr>
          </a:pPr>
          <a:endParaRPr lang="en-US"/>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solidFill>
      <a:schemeClr val="bg1"/>
    </a:solidFill>
    <a:ln w="9525" cap="flat" cmpd="sng" algn="ctr">
      <a:noFill/>
      <a:round/>
    </a:ln>
    <a:effectLst/>
  </c:spPr>
  <c:txPr>
    <a:bodyPr/>
    <a:lstStyle/>
    <a:p>
      <a:pPr>
        <a:defRPr sz="1400">
          <a:solidFill>
            <a:schemeClr val="tx1"/>
          </a:solidFill>
          <a:latin typeface="Verdana" panose="020B0604030504040204" pitchFamily="34" charset="0"/>
          <a:ea typeface="Verdana" panose="020B0604030504040204" pitchFamily="34" charset="0"/>
          <a:cs typeface="Verdana" panose="020B0604030504040204" pitchFamily="34" charset="0"/>
        </a:defRPr>
      </a:pPr>
      <a:endParaRPr lang="en-US"/>
    </a:p>
  </c:txPr>
  <c:externalData r:id="rId2">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80" b="1" i="0" u="none" strike="noStrike" kern="1200" spc="0" baseline="0">
                <a:solidFill>
                  <a:schemeClr val="tx1"/>
                </a:solidFill>
                <a:latin typeface="Verdana" panose="020B0604030504040204" pitchFamily="34" charset="0"/>
                <a:ea typeface="Verdana" panose="020B0604030504040204" pitchFamily="34" charset="0"/>
                <a:cs typeface="Verdana" panose="020B0604030504040204" pitchFamily="34" charset="0"/>
              </a:defRPr>
            </a:pPr>
            <a:r>
              <a:rPr lang="en-US" b="1"/>
              <a:t>% Demonstrating Readiness</a:t>
            </a:r>
          </a:p>
        </c:rich>
      </c:tx>
      <c:overlay val="0"/>
      <c:spPr>
        <a:noFill/>
        <a:ln>
          <a:noFill/>
        </a:ln>
        <a:effectLst/>
      </c:spPr>
    </c:title>
    <c:autoTitleDeleted val="0"/>
    <c:plotArea>
      <c:layout/>
      <c:barChart>
        <c:barDir val="bar"/>
        <c:grouping val="clustered"/>
        <c:varyColors val="0"/>
        <c:ser>
          <c:idx val="1"/>
          <c:order val="0"/>
          <c:spPr>
            <a:solidFill>
              <a:schemeClr val="accent1"/>
            </a:solidFill>
            <a:ln>
              <a:solidFill>
                <a:schemeClr val="tx1"/>
              </a:solidFill>
            </a:ln>
            <a:effectLst/>
          </c:spPr>
          <c:invertIfNegative val="0"/>
          <c:dPt>
            <c:idx val="2"/>
            <c:invertIfNegative val="0"/>
            <c:bubble3D val="0"/>
            <c:spPr>
              <a:solidFill>
                <a:sysClr val="window" lastClr="FFFFFF"/>
              </a:solidFill>
              <a:ln>
                <a:solidFill>
                  <a:sysClr val="window" lastClr="FFFFFF"/>
                </a:solidFill>
              </a:ln>
              <a:effectLst/>
            </c:spPr>
            <c:extLst xmlns:c16r2="http://schemas.microsoft.com/office/drawing/2015/06/chart">
              <c:ext xmlns:c16="http://schemas.microsoft.com/office/drawing/2014/chart" uri="{C3380CC4-5D6E-409C-BE32-E72D297353CC}">
                <c16:uniqueId val="{00000001-9A35-476C-8135-6B4C6CE5C311}"/>
              </c:ext>
            </c:extLst>
          </c:dPt>
          <c:dPt>
            <c:idx val="6"/>
            <c:invertIfNegative val="0"/>
            <c:bubble3D val="0"/>
            <c:spPr>
              <a:solidFill>
                <a:sysClr val="window" lastClr="FFFFFF"/>
              </a:solidFill>
              <a:ln>
                <a:solidFill>
                  <a:sysClr val="window" lastClr="FFFFFF"/>
                </a:solidFill>
              </a:ln>
              <a:effectLst/>
            </c:spPr>
            <c:extLst xmlns:c16r2="http://schemas.microsoft.com/office/drawing/2015/06/chart">
              <c:ext xmlns:c16="http://schemas.microsoft.com/office/drawing/2014/chart" uri="{C3380CC4-5D6E-409C-BE32-E72D297353CC}">
                <c16:uniqueId val="{00000000-9A35-476C-8135-6B4C6CE5C311}"/>
              </c:ext>
            </c:extLst>
          </c:dPt>
          <c:dLbls>
            <c:dLbl>
              <c:idx val="2"/>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1-9A35-476C-8135-6B4C6CE5C311}"/>
                </c:ext>
              </c:extLst>
            </c:dLbl>
            <c:dLbl>
              <c:idx val="6"/>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0-9A35-476C-8135-6B4C6CE5C311}"/>
                </c:ext>
              </c:extLst>
            </c:dLbl>
            <c:spPr>
              <a:noFill/>
              <a:ln>
                <a:noFill/>
              </a:ln>
              <a:effectLst/>
            </c:spPr>
            <c:txPr>
              <a:bodyPr rot="0" spcFirstLastPara="1" vertOverflow="ellipsis" vert="horz" wrap="square" anchor="ctr" anchorCtr="1"/>
              <a:lstStyle/>
              <a:p>
                <a:pPr>
                  <a:defRPr sz="1400" b="0" i="0" u="none" strike="noStrike" kern="1200" baseline="0">
                    <a:solidFill>
                      <a:schemeClr val="tx1"/>
                    </a:solidFill>
                    <a:latin typeface="Verdana" panose="020B0604030504040204" pitchFamily="34" charset="0"/>
                    <a:ea typeface="Verdana" panose="020B0604030504040204" pitchFamily="34" charset="0"/>
                    <a:cs typeface="Verdana" panose="020B0604030504040204" pitchFamily="34" charset="0"/>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'Frederick County'!$A$64:$A$70</c:f>
              <c:strCache>
                <c:ptCount val="7"/>
                <c:pt idx="0">
                  <c:v>American Indian</c:v>
                </c:pt>
                <c:pt idx="1">
                  <c:v>Asian</c:v>
                </c:pt>
                <c:pt idx="2">
                  <c:v>Black/AA</c:v>
                </c:pt>
                <c:pt idx="3">
                  <c:v>Native Hawaiian/Pacific Islander</c:v>
                </c:pt>
                <c:pt idx="4">
                  <c:v>White</c:v>
                </c:pt>
                <c:pt idx="5">
                  <c:v>Hispanic/Latino</c:v>
                </c:pt>
                <c:pt idx="6">
                  <c:v>Two or More</c:v>
                </c:pt>
              </c:strCache>
            </c:strRef>
          </c:cat>
          <c:val>
            <c:numRef>
              <c:f>'Frederick County'!$C$64:$C$70</c:f>
              <c:numCache>
                <c:formatCode>General</c:formatCode>
                <c:ptCount val="7"/>
                <c:pt idx="2" formatCode="0%">
                  <c:v>0.5</c:v>
                </c:pt>
                <c:pt idx="4" formatCode="0%">
                  <c:v>0.53149999999999997</c:v>
                </c:pt>
                <c:pt idx="5" formatCode="0%">
                  <c:v>0.375</c:v>
                </c:pt>
                <c:pt idx="6" formatCode="0%">
                  <c:v>1</c:v>
                </c:pt>
              </c:numCache>
            </c:numRef>
          </c:val>
          <c:extLst xmlns:c16r2="http://schemas.microsoft.com/office/drawing/2015/06/chart">
            <c:ext xmlns:c16="http://schemas.microsoft.com/office/drawing/2014/chart" uri="{C3380CC4-5D6E-409C-BE32-E72D297353CC}">
              <c16:uniqueId val="{00000000-6B34-486D-AD07-72E4F74BA0ED}"/>
            </c:ext>
          </c:extLst>
        </c:ser>
        <c:dLbls>
          <c:showLegendKey val="0"/>
          <c:showVal val="0"/>
          <c:showCatName val="0"/>
          <c:showSerName val="0"/>
          <c:showPercent val="0"/>
          <c:showBubbleSize val="0"/>
        </c:dLbls>
        <c:gapWidth val="182"/>
        <c:axId val="116577024"/>
        <c:axId val="116578560"/>
      </c:barChart>
      <c:catAx>
        <c:axId val="116577024"/>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Verdana" panose="020B0604030504040204" pitchFamily="34" charset="0"/>
                <a:ea typeface="Verdana" panose="020B0604030504040204" pitchFamily="34" charset="0"/>
                <a:cs typeface="Verdana" panose="020B0604030504040204" pitchFamily="34" charset="0"/>
              </a:defRPr>
            </a:pPr>
            <a:endParaRPr lang="en-US"/>
          </a:p>
        </c:txPr>
        <c:crossAx val="116578560"/>
        <c:crosses val="autoZero"/>
        <c:auto val="1"/>
        <c:lblAlgn val="ctr"/>
        <c:lblOffset val="100"/>
        <c:noMultiLvlLbl val="0"/>
      </c:catAx>
      <c:valAx>
        <c:axId val="116578560"/>
        <c:scaling>
          <c:orientation val="minMax"/>
        </c:scaling>
        <c:delete val="1"/>
        <c:axPos val="t"/>
        <c:numFmt formatCode="General" sourceLinked="1"/>
        <c:majorTickMark val="none"/>
        <c:minorTickMark val="none"/>
        <c:tickLblPos val="nextTo"/>
        <c:crossAx val="116577024"/>
        <c:crosses val="autoZero"/>
        <c:crossBetween val="between"/>
      </c:valAx>
      <c:spPr>
        <a:noFill/>
        <a:ln>
          <a:noFill/>
        </a:ln>
        <a:effectLst/>
      </c:spPr>
    </c:plotArea>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solidFill>
      <a:schemeClr val="bg1"/>
    </a:solidFill>
    <a:ln w="9525" cap="flat" cmpd="sng" algn="ctr">
      <a:noFill/>
      <a:round/>
    </a:ln>
    <a:effectLst/>
  </c:spPr>
  <c:txPr>
    <a:bodyPr/>
    <a:lstStyle/>
    <a:p>
      <a:pPr>
        <a:defRPr sz="1400">
          <a:solidFill>
            <a:schemeClr val="tx1"/>
          </a:solidFill>
          <a:latin typeface="Verdana" panose="020B0604030504040204" pitchFamily="34" charset="0"/>
          <a:ea typeface="Verdana" panose="020B0604030504040204" pitchFamily="34" charset="0"/>
          <a:cs typeface="Verdana" panose="020B0604030504040204" pitchFamily="34" charset="0"/>
        </a:defRPr>
      </a:pPr>
      <a:endParaRPr lang="en-US"/>
    </a:p>
  </c:txPr>
  <c:externalData r:id="rId2">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80" b="1" i="0" u="none" strike="noStrike" kern="1200" spc="0" baseline="0">
                <a:solidFill>
                  <a:schemeClr val="tx1"/>
                </a:solidFill>
                <a:latin typeface="Verdana" panose="020B0604030504040204" pitchFamily="34" charset="0"/>
                <a:ea typeface="Verdana" panose="020B0604030504040204" pitchFamily="34" charset="0"/>
                <a:cs typeface="Verdana" panose="020B0604030504040204" pitchFamily="34" charset="0"/>
              </a:defRPr>
            </a:pPr>
            <a:r>
              <a:rPr lang="en-US" b="1"/>
              <a:t>Gender</a:t>
            </a:r>
          </a:p>
        </c:rich>
      </c:tx>
      <c:layout>
        <c:manualLayout>
          <c:xMode val="edge"/>
          <c:yMode val="edge"/>
          <c:x val="0.42146373618079735"/>
          <c:y val="0"/>
        </c:manualLayout>
      </c:layout>
      <c:overlay val="0"/>
      <c:spPr>
        <a:noFill/>
        <a:ln>
          <a:noFill/>
        </a:ln>
        <a:effectLst/>
      </c:spPr>
    </c:title>
    <c:autoTitleDeleted val="0"/>
    <c:plotArea>
      <c:layout>
        <c:manualLayout>
          <c:layoutTarget val="inner"/>
          <c:xMode val="edge"/>
          <c:yMode val="edge"/>
          <c:x val="0.31252858612614237"/>
          <c:y val="0.18360252707105079"/>
          <c:w val="0.45291528159918232"/>
          <c:h val="0.55194159775254226"/>
        </c:manualLayout>
      </c:layout>
      <c:pieChart>
        <c:varyColors val="1"/>
        <c:ser>
          <c:idx val="0"/>
          <c:order val="0"/>
          <c:spPr>
            <a:ln>
              <a:solidFill>
                <a:schemeClr val="tx1"/>
              </a:solidFill>
            </a:ln>
          </c:spPr>
          <c:dPt>
            <c:idx val="0"/>
            <c:bubble3D val="0"/>
            <c:spPr>
              <a:solidFill>
                <a:schemeClr val="accent1"/>
              </a:solidFill>
              <a:ln w="19050">
                <a:solidFill>
                  <a:schemeClr val="tx1"/>
                </a:solidFill>
              </a:ln>
              <a:effectLst/>
            </c:spPr>
            <c:extLst xmlns:c16r2="http://schemas.microsoft.com/office/drawing/2015/06/chart">
              <c:ext xmlns:c16="http://schemas.microsoft.com/office/drawing/2014/chart" uri="{C3380CC4-5D6E-409C-BE32-E72D297353CC}">
                <c16:uniqueId val="{00000001-A7E9-4399-AE34-7FD6A0190A2A}"/>
              </c:ext>
            </c:extLst>
          </c:dPt>
          <c:dPt>
            <c:idx val="1"/>
            <c:bubble3D val="0"/>
            <c:spPr>
              <a:solidFill>
                <a:srgbClr val="F89C34"/>
              </a:solidFill>
              <a:ln w="19050">
                <a:solidFill>
                  <a:schemeClr val="tx1"/>
                </a:solidFill>
              </a:ln>
              <a:effectLst/>
            </c:spPr>
            <c:extLst xmlns:c16r2="http://schemas.microsoft.com/office/drawing/2015/06/chart">
              <c:ext xmlns:c16="http://schemas.microsoft.com/office/drawing/2014/chart" uri="{C3380CC4-5D6E-409C-BE32-E72D297353CC}">
                <c16:uniqueId val="{00000003-A7E9-4399-AE34-7FD6A0190A2A}"/>
              </c:ext>
            </c:extLst>
          </c:dPt>
          <c:dLbls>
            <c:spPr>
              <a:noFill/>
              <a:ln>
                <a:noFill/>
              </a:ln>
              <a:effectLst/>
            </c:spPr>
            <c:txPr>
              <a:bodyPr rot="0" spcFirstLastPara="1" vertOverflow="ellipsis" vert="horz" wrap="square" anchor="ctr" anchorCtr="1"/>
              <a:lstStyle/>
              <a:p>
                <a:pPr>
                  <a:defRPr sz="1400" b="0" i="0" u="none" strike="noStrike" kern="1200" baseline="0">
                    <a:solidFill>
                      <a:schemeClr val="tx1"/>
                    </a:solidFill>
                    <a:latin typeface="Verdana" panose="020B0604030504040204" pitchFamily="34" charset="0"/>
                    <a:ea typeface="Verdana" panose="020B0604030504040204" pitchFamily="34" charset="0"/>
                    <a:cs typeface="Verdana" panose="020B0604030504040204" pitchFamily="34" charset="0"/>
                  </a:defRPr>
                </a:pPr>
                <a:endParaRPr lang="en-US"/>
              </a:p>
            </c:txPr>
            <c:dLblPos val="outEnd"/>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cat>
            <c:strRef>
              <c:f>'Frederick County'!$A$19:$A$20</c:f>
              <c:strCache>
                <c:ptCount val="2"/>
                <c:pt idx="0">
                  <c:v>Male</c:v>
                </c:pt>
                <c:pt idx="1">
                  <c:v>Female</c:v>
                </c:pt>
              </c:strCache>
            </c:strRef>
          </c:cat>
          <c:val>
            <c:numRef>
              <c:f>'Frederick County'!$C$19:$C$20</c:f>
              <c:numCache>
                <c:formatCode>0%</c:formatCode>
                <c:ptCount val="2"/>
                <c:pt idx="0">
                  <c:v>0.50190000000000001</c:v>
                </c:pt>
                <c:pt idx="1">
                  <c:v>0.49809999999999999</c:v>
                </c:pt>
              </c:numCache>
            </c:numRef>
          </c:val>
          <c:extLst xmlns:c16r2="http://schemas.microsoft.com/office/drawing/2015/06/chart">
            <c:ext xmlns:c16="http://schemas.microsoft.com/office/drawing/2014/chart" uri="{C3380CC4-5D6E-409C-BE32-E72D297353CC}">
              <c16:uniqueId val="{00000004-A7E9-4399-AE34-7FD6A0190A2A}"/>
            </c:ext>
          </c:extLst>
        </c:ser>
        <c:dLbls>
          <c:dLblPos val="outEnd"/>
          <c:showLegendKey val="0"/>
          <c:showVal val="1"/>
          <c:showCatName val="0"/>
          <c:showSerName val="0"/>
          <c:showPercent val="0"/>
          <c:showBubbleSize val="0"/>
          <c:showLeaderLines val="1"/>
        </c:dLbls>
        <c:firstSliceAng val="0"/>
      </c:pieChart>
      <c:spPr>
        <a:noFill/>
        <a:ln>
          <a:noFill/>
        </a:ln>
        <a:effectLst/>
      </c:spPr>
    </c:plotArea>
    <c:legend>
      <c:legendPos val="b"/>
      <c:layout>
        <c:manualLayout>
          <c:xMode val="edge"/>
          <c:yMode val="edge"/>
          <c:x val="0.21789363192764957"/>
          <c:y val="0.78389068183439126"/>
          <c:w val="0.57426437049409496"/>
          <c:h val="7.6532003851277383E-2"/>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solidFill>
              <a:latin typeface="Verdana" panose="020B0604030504040204" pitchFamily="34" charset="0"/>
              <a:ea typeface="Verdana" panose="020B0604030504040204" pitchFamily="34" charset="0"/>
              <a:cs typeface="Verdana" panose="020B0604030504040204" pitchFamily="34" charset="0"/>
            </a:defRPr>
          </a:pPr>
          <a:endParaRPr lang="en-US"/>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solidFill>
      <a:schemeClr val="bg1"/>
    </a:solidFill>
    <a:ln w="9525" cap="flat" cmpd="sng" algn="ctr">
      <a:noFill/>
      <a:round/>
    </a:ln>
    <a:effectLst/>
  </c:spPr>
  <c:txPr>
    <a:bodyPr/>
    <a:lstStyle/>
    <a:p>
      <a:pPr>
        <a:defRPr sz="1400">
          <a:solidFill>
            <a:schemeClr val="tx1"/>
          </a:solidFill>
          <a:latin typeface="Verdana" panose="020B0604030504040204" pitchFamily="34" charset="0"/>
          <a:ea typeface="Verdana" panose="020B0604030504040204" pitchFamily="34" charset="0"/>
          <a:cs typeface="Verdana" panose="020B0604030504040204" pitchFamily="34" charset="0"/>
        </a:defRPr>
      </a:pPr>
      <a:endParaRPr lang="en-US"/>
    </a:p>
  </c:txPr>
  <c:externalData r:id="rId2">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80" b="1" i="0" u="none" strike="noStrike" kern="1200" spc="0" baseline="0">
                <a:solidFill>
                  <a:schemeClr val="tx1"/>
                </a:solidFill>
                <a:latin typeface="Verdana" panose="020B0604030504040204" pitchFamily="34" charset="0"/>
                <a:ea typeface="Verdana" panose="020B0604030504040204" pitchFamily="34" charset="0"/>
                <a:cs typeface="Verdana" panose="020B0604030504040204" pitchFamily="34" charset="0"/>
              </a:defRPr>
            </a:pPr>
            <a:r>
              <a:rPr lang="en-US" b="1"/>
              <a:t>% of Children Demonstrating Readiness by Gender</a:t>
            </a:r>
          </a:p>
        </c:rich>
      </c:tx>
      <c:overlay val="0"/>
      <c:spPr>
        <a:noFill/>
        <a:ln>
          <a:noFill/>
        </a:ln>
        <a:effectLst/>
      </c:spPr>
    </c:title>
    <c:autoTitleDeleted val="0"/>
    <c:plotArea>
      <c:layout/>
      <c:barChart>
        <c:barDir val="bar"/>
        <c:grouping val="clustered"/>
        <c:varyColors val="0"/>
        <c:ser>
          <c:idx val="0"/>
          <c:order val="0"/>
          <c:spPr>
            <a:solidFill>
              <a:schemeClr val="accent1"/>
            </a:solidFill>
            <a:ln>
              <a:solidFill>
                <a:schemeClr val="tx1"/>
              </a:solidFill>
            </a:ln>
            <a:effectLst/>
          </c:spPr>
          <c:invertIfNegative val="0"/>
          <c:dPt>
            <c:idx val="1"/>
            <c:invertIfNegative val="0"/>
            <c:bubble3D val="0"/>
            <c:spPr>
              <a:solidFill>
                <a:srgbClr val="F89C34"/>
              </a:solidFill>
              <a:ln>
                <a:solidFill>
                  <a:schemeClr val="tx1"/>
                </a:solidFill>
              </a:ln>
              <a:effectLst/>
            </c:spPr>
            <c:extLst xmlns:c16r2="http://schemas.microsoft.com/office/drawing/2015/06/chart">
              <c:ext xmlns:c16="http://schemas.microsoft.com/office/drawing/2014/chart" uri="{C3380CC4-5D6E-409C-BE32-E72D297353CC}">
                <c16:uniqueId val="{00000001-F6AF-460B-AC7F-83C515709DEA}"/>
              </c:ext>
            </c:extLst>
          </c:dPt>
          <c:dLbls>
            <c:spPr>
              <a:noFill/>
              <a:ln>
                <a:noFill/>
              </a:ln>
              <a:effectLst/>
            </c:spPr>
            <c:txPr>
              <a:bodyPr rot="0" spcFirstLastPara="1" vertOverflow="ellipsis" vert="horz" wrap="square" anchor="ctr" anchorCtr="1"/>
              <a:lstStyle/>
              <a:p>
                <a:pPr>
                  <a:defRPr sz="1400" b="0" i="0" u="none" strike="noStrike" kern="1200" baseline="0">
                    <a:solidFill>
                      <a:schemeClr val="tx1"/>
                    </a:solidFill>
                    <a:latin typeface="Verdana" panose="020B0604030504040204" pitchFamily="34" charset="0"/>
                    <a:ea typeface="Verdana" panose="020B0604030504040204" pitchFamily="34" charset="0"/>
                    <a:cs typeface="Verdana" panose="020B0604030504040204" pitchFamily="34" charset="0"/>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'Frederick County'!$A$74:$A$75</c:f>
              <c:strCache>
                <c:ptCount val="2"/>
                <c:pt idx="0">
                  <c:v>Male</c:v>
                </c:pt>
                <c:pt idx="1">
                  <c:v>Female</c:v>
                </c:pt>
              </c:strCache>
            </c:strRef>
          </c:cat>
          <c:val>
            <c:numRef>
              <c:f>'Frederick County'!$C$74:$C$75</c:f>
              <c:numCache>
                <c:formatCode>0%</c:formatCode>
                <c:ptCount val="2"/>
                <c:pt idx="0">
                  <c:v>0.44030000000000002</c:v>
                </c:pt>
                <c:pt idx="1">
                  <c:v>0.62409999999999999</c:v>
                </c:pt>
              </c:numCache>
            </c:numRef>
          </c:val>
          <c:extLst xmlns:c16r2="http://schemas.microsoft.com/office/drawing/2015/06/chart">
            <c:ext xmlns:c16="http://schemas.microsoft.com/office/drawing/2014/chart" uri="{C3380CC4-5D6E-409C-BE32-E72D297353CC}">
              <c16:uniqueId val="{00000002-F6AF-460B-AC7F-83C515709DEA}"/>
            </c:ext>
          </c:extLst>
        </c:ser>
        <c:dLbls>
          <c:showLegendKey val="0"/>
          <c:showVal val="0"/>
          <c:showCatName val="0"/>
          <c:showSerName val="0"/>
          <c:showPercent val="0"/>
          <c:showBubbleSize val="0"/>
        </c:dLbls>
        <c:gapWidth val="182"/>
        <c:axId val="117819648"/>
        <c:axId val="117821440"/>
      </c:barChart>
      <c:catAx>
        <c:axId val="117819648"/>
        <c:scaling>
          <c:orientation val="maxMin"/>
        </c:scaling>
        <c:delete val="0"/>
        <c:axPos val="l"/>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400" b="0" i="0" u="none" strike="noStrike" kern="1200" baseline="0">
                <a:solidFill>
                  <a:schemeClr val="tx1"/>
                </a:solidFill>
                <a:latin typeface="Verdana" panose="020B0604030504040204" pitchFamily="34" charset="0"/>
                <a:ea typeface="Verdana" panose="020B0604030504040204" pitchFamily="34" charset="0"/>
                <a:cs typeface="Verdana" panose="020B0604030504040204" pitchFamily="34" charset="0"/>
              </a:defRPr>
            </a:pPr>
            <a:endParaRPr lang="en-US"/>
          </a:p>
        </c:txPr>
        <c:crossAx val="117821440"/>
        <c:crosses val="autoZero"/>
        <c:auto val="1"/>
        <c:lblAlgn val="ctr"/>
        <c:lblOffset val="100"/>
        <c:noMultiLvlLbl val="0"/>
      </c:catAx>
      <c:valAx>
        <c:axId val="117821440"/>
        <c:scaling>
          <c:orientation val="minMax"/>
        </c:scaling>
        <c:delete val="1"/>
        <c:axPos val="t"/>
        <c:numFmt formatCode="0%" sourceLinked="1"/>
        <c:majorTickMark val="none"/>
        <c:minorTickMark val="none"/>
        <c:tickLblPos val="nextTo"/>
        <c:crossAx val="117819648"/>
        <c:crosses val="autoZero"/>
        <c:crossBetween val="between"/>
      </c:valAx>
      <c:spPr>
        <a:noFill/>
        <a:ln>
          <a:noFill/>
        </a:ln>
        <a:effectLst/>
      </c:spPr>
    </c:plotArea>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solidFill>
      <a:schemeClr val="bg1"/>
    </a:solidFill>
    <a:ln w="9525" cap="flat" cmpd="sng" algn="ctr">
      <a:noFill/>
      <a:round/>
    </a:ln>
    <a:effectLst/>
  </c:spPr>
  <c:txPr>
    <a:bodyPr/>
    <a:lstStyle/>
    <a:p>
      <a:pPr>
        <a:defRPr sz="1400">
          <a:solidFill>
            <a:schemeClr val="tx1"/>
          </a:solidFill>
          <a:latin typeface="Verdana" panose="020B0604030504040204" pitchFamily="34" charset="0"/>
          <a:ea typeface="Verdana" panose="020B0604030504040204" pitchFamily="34" charset="0"/>
          <a:cs typeface="Verdana" panose="020B0604030504040204" pitchFamily="34" charset="0"/>
        </a:defRPr>
      </a:pPr>
      <a:endParaRPr lang="en-US"/>
    </a:p>
  </c:txPr>
  <c:externalData r:id="rId2">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80" b="1" i="0" u="none" strike="noStrike" kern="1200" spc="0" baseline="0">
                <a:solidFill>
                  <a:schemeClr val="tx1"/>
                </a:solidFill>
                <a:latin typeface="Verdana" panose="020B0604030504040204" pitchFamily="34" charset="0"/>
                <a:ea typeface="Verdana" panose="020B0604030504040204" pitchFamily="34" charset="0"/>
                <a:cs typeface="Verdana" panose="020B0604030504040204" pitchFamily="34" charset="0"/>
              </a:defRPr>
            </a:pPr>
            <a:r>
              <a:rPr lang="en-US" b="1"/>
              <a:t>Children Who Are Direct Certified</a:t>
            </a:r>
          </a:p>
        </c:rich>
      </c:tx>
      <c:layout>
        <c:manualLayout>
          <c:xMode val="edge"/>
          <c:yMode val="edge"/>
          <c:x val="0.1318643555927457"/>
          <c:y val="0.10810109225139918"/>
        </c:manualLayout>
      </c:layout>
      <c:overlay val="0"/>
      <c:spPr>
        <a:noFill/>
        <a:ln>
          <a:noFill/>
        </a:ln>
        <a:effectLst/>
      </c:spPr>
    </c:title>
    <c:autoTitleDeleted val="0"/>
    <c:plotArea>
      <c:layout>
        <c:manualLayout>
          <c:layoutTarget val="inner"/>
          <c:xMode val="edge"/>
          <c:yMode val="edge"/>
          <c:x val="0.3159315507141463"/>
          <c:y val="0.36883494012117357"/>
          <c:w val="0.37661955404411218"/>
          <c:h val="0.68441578773134393"/>
        </c:manualLayout>
      </c:layout>
      <c:pieChart>
        <c:varyColors val="1"/>
        <c:ser>
          <c:idx val="1"/>
          <c:order val="0"/>
          <c:spPr>
            <a:ln>
              <a:solidFill>
                <a:schemeClr val="tx1"/>
              </a:solidFill>
            </a:ln>
          </c:spPr>
          <c:dPt>
            <c:idx val="0"/>
            <c:bubble3D val="0"/>
            <c:spPr>
              <a:solidFill>
                <a:schemeClr val="accent1"/>
              </a:solidFill>
              <a:ln w="19050">
                <a:solidFill>
                  <a:schemeClr val="tx1"/>
                </a:solidFill>
              </a:ln>
              <a:effectLst/>
            </c:spPr>
            <c:extLst xmlns:c16r2="http://schemas.microsoft.com/office/drawing/2015/06/chart">
              <c:ext xmlns:c16="http://schemas.microsoft.com/office/drawing/2014/chart" uri="{C3380CC4-5D6E-409C-BE32-E72D297353CC}">
                <c16:uniqueId val="{00000001-DA9D-41DC-AB2B-3D5622129160}"/>
              </c:ext>
            </c:extLst>
          </c:dPt>
          <c:dPt>
            <c:idx val="1"/>
            <c:bubble3D val="0"/>
            <c:spPr>
              <a:solidFill>
                <a:srgbClr val="F89C34"/>
              </a:solidFill>
              <a:ln w="19050">
                <a:solidFill>
                  <a:schemeClr val="tx1"/>
                </a:solidFill>
              </a:ln>
              <a:effectLst/>
            </c:spPr>
            <c:extLst xmlns:c16r2="http://schemas.microsoft.com/office/drawing/2015/06/chart">
              <c:ext xmlns:c16="http://schemas.microsoft.com/office/drawing/2014/chart" uri="{C3380CC4-5D6E-409C-BE32-E72D297353CC}">
                <c16:uniqueId val="{00000003-DA9D-41DC-AB2B-3D5622129160}"/>
              </c:ext>
            </c:extLst>
          </c:dPt>
          <c:dLbls>
            <c:spPr>
              <a:noFill/>
              <a:ln>
                <a:noFill/>
              </a:ln>
              <a:effectLst/>
            </c:spPr>
            <c:txPr>
              <a:bodyPr rot="0" spcFirstLastPara="1" vertOverflow="ellipsis" vert="horz" wrap="square" anchor="ctr" anchorCtr="1"/>
              <a:lstStyle/>
              <a:p>
                <a:pPr>
                  <a:defRPr sz="1400" b="0" i="0" u="none" strike="noStrike" kern="1200" baseline="0">
                    <a:solidFill>
                      <a:schemeClr val="tx1"/>
                    </a:solidFill>
                    <a:latin typeface="Verdana" panose="020B0604030504040204" pitchFamily="34" charset="0"/>
                    <a:ea typeface="Verdana" panose="020B0604030504040204" pitchFamily="34" charset="0"/>
                    <a:cs typeface="Verdana" panose="020B0604030504040204" pitchFamily="34" charset="0"/>
                  </a:defRPr>
                </a:pPr>
                <a:endParaRPr lang="en-US"/>
              </a:p>
            </c:txPr>
            <c:dLblPos val="outEnd"/>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cat>
            <c:strRef>
              <c:f>'Frederick County'!$A$34:$A$35</c:f>
              <c:strCache>
                <c:ptCount val="2"/>
                <c:pt idx="0">
                  <c:v>Not Direct Certified</c:v>
                </c:pt>
                <c:pt idx="1">
                  <c:v>Direct Certified</c:v>
                </c:pt>
              </c:strCache>
            </c:strRef>
          </c:cat>
          <c:val>
            <c:numRef>
              <c:f>'Frederick County'!$C$34:$C$35</c:f>
              <c:numCache>
                <c:formatCode>0%</c:formatCode>
                <c:ptCount val="2"/>
                <c:pt idx="0">
                  <c:v>0.83899999999999997</c:v>
                </c:pt>
                <c:pt idx="1">
                  <c:v>0.161</c:v>
                </c:pt>
              </c:numCache>
            </c:numRef>
          </c:val>
          <c:extLst xmlns:c16r2="http://schemas.microsoft.com/office/drawing/2015/06/chart">
            <c:ext xmlns:c16="http://schemas.microsoft.com/office/drawing/2014/chart" uri="{C3380CC4-5D6E-409C-BE32-E72D297353CC}">
              <c16:uniqueId val="{00000004-DA9D-41DC-AB2B-3D5622129160}"/>
            </c:ext>
          </c:extLst>
        </c:ser>
        <c:dLbls>
          <c:dLblPos val="outEnd"/>
          <c:showLegendKey val="0"/>
          <c:showVal val="1"/>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tx1"/>
              </a:solidFill>
              <a:latin typeface="Verdana" panose="020B0604030504040204" pitchFamily="34" charset="0"/>
              <a:ea typeface="Verdana" panose="020B0604030504040204" pitchFamily="34" charset="0"/>
              <a:cs typeface="Verdana" panose="020B0604030504040204" pitchFamily="34" charset="0"/>
            </a:defRPr>
          </a:pPr>
          <a:endParaRPr lang="en-US"/>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solidFill>
      <a:schemeClr val="bg1"/>
    </a:solidFill>
    <a:ln w="9525" cap="flat" cmpd="sng" algn="ctr">
      <a:noFill/>
      <a:round/>
    </a:ln>
    <a:effectLst/>
  </c:spPr>
  <c:txPr>
    <a:bodyPr/>
    <a:lstStyle/>
    <a:p>
      <a:pPr>
        <a:defRPr sz="1400">
          <a:solidFill>
            <a:schemeClr val="tx1"/>
          </a:solidFill>
          <a:latin typeface="Verdana" panose="020B0604030504040204" pitchFamily="34" charset="0"/>
          <a:ea typeface="Verdana" panose="020B0604030504040204" pitchFamily="34" charset="0"/>
          <a:cs typeface="Verdana" panose="020B0604030504040204" pitchFamily="34" charset="0"/>
        </a:defRPr>
      </a:pPr>
      <a:endParaRPr lang="en-US"/>
    </a:p>
  </c:txPr>
  <c:externalData r:id="rId2">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813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vl1pPr>
          </a:lstStyle>
          <a:p>
            <a:pPr>
              <a:defRPr/>
            </a:pPr>
            <a:endParaRPr lang="en-US"/>
          </a:p>
        </p:txBody>
      </p:sp>
      <p:sp>
        <p:nvSpPr>
          <p:cNvPr id="48131"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48132"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vl1pPr>
          </a:lstStyle>
          <a:p>
            <a:pPr>
              <a:defRPr/>
            </a:pPr>
            <a:endParaRPr lang="en-US"/>
          </a:p>
        </p:txBody>
      </p:sp>
      <p:sp>
        <p:nvSpPr>
          <p:cNvPr id="48133"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AD618A32-A03B-294A-BF7E-BE4E73F21333}" type="slidenum">
              <a:rPr lang="en-US"/>
              <a:pPr>
                <a:defRPr/>
              </a:pPr>
              <a:t>‹#›</a:t>
            </a:fld>
            <a:endParaRPr lang="en-US"/>
          </a:p>
        </p:txBody>
      </p:sp>
    </p:spTree>
    <p:extLst>
      <p:ext uri="{BB962C8B-B14F-4D97-AF65-F5344CB8AC3E}">
        <p14:creationId xmlns:p14="http://schemas.microsoft.com/office/powerpoint/2010/main" val="234575683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6562" name="Rectangle 1026"/>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bodyPr>
          <a:lstStyle>
            <a:lvl1pPr algn="l">
              <a:defRPr sz="1200">
                <a:latin typeface="Times New Roman" charset="0"/>
              </a:defRPr>
            </a:lvl1pPr>
          </a:lstStyle>
          <a:p>
            <a:pPr>
              <a:defRPr/>
            </a:pPr>
            <a:endParaRPr lang="en-US"/>
          </a:p>
        </p:txBody>
      </p:sp>
      <p:sp>
        <p:nvSpPr>
          <p:cNvPr id="66563" name="Rectangle 1027"/>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bodyPr>
          <a:lstStyle>
            <a:lvl1pPr algn="r">
              <a:defRPr sz="1200">
                <a:latin typeface="Times New Roman" charset="0"/>
              </a:defRPr>
            </a:lvl1pPr>
          </a:lstStyle>
          <a:p>
            <a:pPr>
              <a:defRPr/>
            </a:pPr>
            <a:endParaRPr lang="en-US"/>
          </a:p>
        </p:txBody>
      </p:sp>
      <p:sp>
        <p:nvSpPr>
          <p:cNvPr id="4100" name="Rectangle 1028"/>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66565" name="Rectangle 1029"/>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6566" name="Rectangle 1030"/>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none" lIns="91440" tIns="45720" rIns="91440" bIns="45720" numCol="1" anchor="b" anchorCtr="0" compatLnSpc="1">
            <a:prstTxWarp prst="textNoShape">
              <a:avLst/>
            </a:prstTxWarp>
          </a:bodyPr>
          <a:lstStyle>
            <a:lvl1pPr algn="l">
              <a:defRPr sz="1200">
                <a:latin typeface="Times New Roman" charset="0"/>
              </a:defRPr>
            </a:lvl1pPr>
          </a:lstStyle>
          <a:p>
            <a:pPr>
              <a:defRPr/>
            </a:pPr>
            <a:endParaRPr lang="en-US"/>
          </a:p>
        </p:txBody>
      </p:sp>
      <p:sp>
        <p:nvSpPr>
          <p:cNvPr id="66567" name="Rectangle 1031"/>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none" lIns="91440" tIns="45720" rIns="91440" bIns="45720" numCol="1" anchor="b" anchorCtr="0" compatLnSpc="1">
            <a:prstTxWarp prst="textNoShape">
              <a:avLst/>
            </a:prstTxWarp>
          </a:bodyPr>
          <a:lstStyle>
            <a:lvl1pPr algn="r">
              <a:defRPr sz="1200">
                <a:latin typeface="Times New Roman" charset="0"/>
              </a:defRPr>
            </a:lvl1pPr>
          </a:lstStyle>
          <a:p>
            <a:pPr>
              <a:defRPr/>
            </a:pPr>
            <a:fld id="{40DDF44D-A4CE-7A4E-8D47-B5108C5B5505}" type="slidenum">
              <a:rPr lang="en-US"/>
              <a:pPr>
                <a:defRPr/>
              </a:pPr>
              <a:t>‹#›</a:t>
            </a:fld>
            <a:endParaRPr lang="en-US"/>
          </a:p>
        </p:txBody>
      </p:sp>
    </p:spTree>
    <p:extLst>
      <p:ext uri="{BB962C8B-B14F-4D97-AF65-F5344CB8AC3E}">
        <p14:creationId xmlns:p14="http://schemas.microsoft.com/office/powerpoint/2010/main" val="278372409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Frutiger 55 Roman" charset="0"/>
        <a:ea typeface="ヒラギノ角ゴ Pro W3" charset="-128"/>
        <a:cs typeface="ヒラギノ角ゴ Pro W3" charset="-128"/>
      </a:defRPr>
    </a:lvl1pPr>
    <a:lvl2pPr marL="457200" algn="l" rtl="0" eaLnBrk="0" fontAlgn="base" hangingPunct="0">
      <a:spcBef>
        <a:spcPct val="30000"/>
      </a:spcBef>
      <a:spcAft>
        <a:spcPct val="0"/>
      </a:spcAft>
      <a:defRPr sz="1200" kern="1200">
        <a:solidFill>
          <a:schemeClr val="tx1"/>
        </a:solidFill>
        <a:latin typeface="Frutiger 55 Roman" charset="0"/>
        <a:ea typeface="ヒラギノ角ゴ Pro W3" charset="-128"/>
        <a:cs typeface="ヒラギノ角ゴ Pro W3" charset="0"/>
      </a:defRPr>
    </a:lvl2pPr>
    <a:lvl3pPr marL="914400" algn="l" rtl="0" eaLnBrk="0" fontAlgn="base" hangingPunct="0">
      <a:spcBef>
        <a:spcPct val="30000"/>
      </a:spcBef>
      <a:spcAft>
        <a:spcPct val="0"/>
      </a:spcAft>
      <a:defRPr sz="1200" kern="1200">
        <a:solidFill>
          <a:schemeClr val="tx1"/>
        </a:solidFill>
        <a:latin typeface="Frutiger 55 Roman" charset="0"/>
        <a:ea typeface="ヒラギノ角ゴ Pro W3" charset="-128"/>
        <a:cs typeface="ヒラギノ角ゴ Pro W3" charset="0"/>
      </a:defRPr>
    </a:lvl3pPr>
    <a:lvl4pPr marL="1371600" algn="l" rtl="0" eaLnBrk="0" fontAlgn="base" hangingPunct="0">
      <a:spcBef>
        <a:spcPct val="30000"/>
      </a:spcBef>
      <a:spcAft>
        <a:spcPct val="0"/>
      </a:spcAft>
      <a:defRPr sz="1200" kern="1200">
        <a:solidFill>
          <a:schemeClr val="tx1"/>
        </a:solidFill>
        <a:latin typeface="Frutiger 55 Roman" charset="0"/>
        <a:ea typeface="ヒラギノ角ゴ Pro W3" charset="-128"/>
        <a:cs typeface="ヒラギノ角ゴ Pro W3" charset="0"/>
      </a:defRPr>
    </a:lvl4pPr>
    <a:lvl5pPr marL="1828800" algn="l" rtl="0" eaLnBrk="0" fontAlgn="base" hangingPunct="0">
      <a:spcBef>
        <a:spcPct val="30000"/>
      </a:spcBef>
      <a:spcAft>
        <a:spcPct val="0"/>
      </a:spcAft>
      <a:defRPr sz="1200" kern="1200">
        <a:solidFill>
          <a:schemeClr val="tx1"/>
        </a:solidFill>
        <a:latin typeface="Frutiger 55 Roman" charset="0"/>
        <a:ea typeface="ヒラギノ角ゴ Pro W3" charset="-128"/>
        <a:cs typeface="ヒラギノ角ゴ Pro W3"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0DDF44D-A4CE-7A4E-8D47-B5108C5B5505}" type="slidenum">
              <a:rPr lang="en-US" smtClean="0"/>
              <a:pPr>
                <a:defRPr/>
              </a:pPr>
              <a:t>1</a:t>
            </a:fld>
            <a:endParaRPr lang="en-US"/>
          </a:p>
        </p:txBody>
      </p:sp>
    </p:spTree>
    <p:extLst>
      <p:ext uri="{BB962C8B-B14F-4D97-AF65-F5344CB8AC3E}">
        <p14:creationId xmlns:p14="http://schemas.microsoft.com/office/powerpoint/2010/main" val="40370715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40DDF44D-A4CE-7A4E-8D47-B5108C5B5505}" type="slidenum">
              <a:rPr lang="en-US" smtClean="0"/>
              <a:pPr>
                <a:defRPr/>
              </a:pPr>
              <a:t>2</a:t>
            </a:fld>
            <a:endParaRPr lang="en-US"/>
          </a:p>
        </p:txBody>
      </p:sp>
    </p:spTree>
    <p:extLst>
      <p:ext uri="{BB962C8B-B14F-4D97-AF65-F5344CB8AC3E}">
        <p14:creationId xmlns:p14="http://schemas.microsoft.com/office/powerpoint/2010/main" val="19600682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spcBef>
                <a:spcPts val="0"/>
              </a:spcBef>
            </a:pPr>
            <a:r>
              <a:rPr lang="en-US" sz="1400" b="1" dirty="0">
                <a:ea typeface="Nunito" charset="0"/>
                <a:cs typeface="Nunito" charset="0"/>
              </a:rPr>
              <a:t>Ready for Kindergarten (R4K) </a:t>
            </a:r>
            <a:r>
              <a:rPr lang="en-US" sz="1400" dirty="0">
                <a:ea typeface="Nunito" charset="0"/>
                <a:cs typeface="Nunito" charset="0"/>
              </a:rPr>
              <a:t>is Maryland’s Early Childhood Comprehensive Assessment System. </a:t>
            </a:r>
          </a:p>
          <a:p>
            <a:pPr marL="0" indent="0">
              <a:spcBef>
                <a:spcPts val="0"/>
              </a:spcBef>
            </a:pPr>
            <a:endParaRPr lang="en-US" sz="1400" dirty="0">
              <a:ea typeface="Nunito" charset="0"/>
              <a:cs typeface="Nunito" charset="0"/>
            </a:endParaRPr>
          </a:p>
          <a:p>
            <a:pPr marL="0" indent="0">
              <a:spcBef>
                <a:spcPts val="0"/>
              </a:spcBef>
            </a:pPr>
            <a:r>
              <a:rPr lang="en-US" sz="1400" dirty="0">
                <a:ea typeface="Nunito" charset="0"/>
                <a:cs typeface="Nunito" charset="0"/>
              </a:rPr>
              <a:t>R4K is developmentally appropriate and aligns with the State’s rigorous PreK-12 College and Career-Ready Standards. </a:t>
            </a:r>
            <a:endParaRPr lang="en-US" sz="1400" dirty="0">
              <a:solidFill>
                <a:srgbClr val="0070C0"/>
              </a:solidFill>
              <a:ea typeface="Nunito" charset="0"/>
              <a:cs typeface="Nunito" charset="0"/>
            </a:endParaRPr>
          </a:p>
          <a:p>
            <a:pPr>
              <a:spcBef>
                <a:spcPts val="0"/>
              </a:spcBef>
            </a:pPr>
            <a:endParaRPr lang="en-US" sz="1400" dirty="0">
              <a:solidFill>
                <a:srgbClr val="0070C0"/>
              </a:solidFill>
              <a:ea typeface="Nunito" charset="0"/>
              <a:cs typeface="Nunito" charset="0"/>
            </a:endParaRPr>
          </a:p>
          <a:p>
            <a:pPr>
              <a:spcBef>
                <a:spcPts val="0"/>
              </a:spcBef>
            </a:pPr>
            <a:r>
              <a:rPr lang="en-US" sz="1400" b="1" dirty="0">
                <a:solidFill>
                  <a:schemeClr val="bg2"/>
                </a:solidFill>
                <a:ea typeface="Nunito" charset="0"/>
                <a:cs typeface="Nunito" charset="0"/>
              </a:rPr>
              <a:t>R4K has two components: </a:t>
            </a:r>
          </a:p>
          <a:p>
            <a:pPr>
              <a:spcBef>
                <a:spcPts val="0"/>
              </a:spcBef>
            </a:pPr>
            <a:endParaRPr lang="en-US" sz="800" dirty="0">
              <a:ea typeface="Nunito" charset="0"/>
              <a:cs typeface="Nunito" charset="0"/>
            </a:endParaRPr>
          </a:p>
          <a:p>
            <a:pPr marL="241300" indent="-241300">
              <a:spcBef>
                <a:spcPts val="0"/>
              </a:spcBef>
              <a:buClr>
                <a:schemeClr val="bg2"/>
              </a:buClr>
              <a:buFont typeface="Arial"/>
              <a:buChar char="•"/>
            </a:pPr>
            <a:r>
              <a:rPr lang="en-US" sz="1200" b="1" dirty="0">
                <a:solidFill>
                  <a:schemeClr val="bg2"/>
                </a:solidFill>
                <a:ea typeface="Nunito" charset="0"/>
                <a:cs typeface="Nunito" charset="0"/>
              </a:rPr>
              <a:t>The Early Learning Assessment (ELA) </a:t>
            </a:r>
            <a:r>
              <a:rPr lang="en-US" sz="1200" dirty="0">
                <a:solidFill>
                  <a:schemeClr val="bg2"/>
                </a:solidFill>
                <a:ea typeface="Nunito" charset="0"/>
                <a:cs typeface="Nunito" charset="0"/>
              </a:rPr>
              <a:t>measures the progress of learning in young children, 36 to 72 months (3 to 6 years), across nine levels in seven domains: language &amp; literacy, mathematics, science, social foundations, social studies, physical well-being and motor development, and the arts. </a:t>
            </a:r>
          </a:p>
          <a:p>
            <a:pPr marL="241300" indent="-241300">
              <a:spcBef>
                <a:spcPts val="0"/>
              </a:spcBef>
              <a:buClr>
                <a:schemeClr val="bg2"/>
              </a:buClr>
              <a:buFont typeface="Arial"/>
              <a:buChar char="•"/>
            </a:pPr>
            <a:endParaRPr lang="en-US" sz="1200" b="1" dirty="0">
              <a:solidFill>
                <a:schemeClr val="bg2"/>
              </a:solidFill>
              <a:ea typeface="Nunito" charset="0"/>
              <a:cs typeface="Nunito" charset="0"/>
            </a:endParaRPr>
          </a:p>
          <a:p>
            <a:pPr marL="241300" indent="-241300">
              <a:spcBef>
                <a:spcPts val="0"/>
              </a:spcBef>
              <a:buClr>
                <a:schemeClr val="bg2"/>
              </a:buClr>
              <a:buFont typeface="Arial"/>
              <a:buChar char="•"/>
            </a:pPr>
            <a:r>
              <a:rPr lang="en-US" sz="1200" b="1" dirty="0">
                <a:solidFill>
                  <a:schemeClr val="bg2"/>
                </a:solidFill>
                <a:ea typeface="Nunito" charset="0"/>
                <a:cs typeface="Nunito" charset="0"/>
              </a:rPr>
              <a:t>The Kindergarten Readiness Assessment (KRA)</a:t>
            </a:r>
            <a:r>
              <a:rPr lang="en-US" sz="1200" dirty="0">
                <a:solidFill>
                  <a:schemeClr val="bg2"/>
                </a:solidFill>
                <a:ea typeface="Nunito" charset="0"/>
                <a:cs typeface="Nunito" charset="0"/>
              </a:rPr>
              <a:t> looks at the knowledge, skills, and </a:t>
            </a:r>
            <a:r>
              <a:rPr lang="en-US" sz="1200" dirty="0">
                <a:ea typeface="Nunito" charset="0"/>
                <a:cs typeface="Nunito" charset="0"/>
              </a:rPr>
              <a:t>behaviors of kindergarteners across four domains: social foundations, language &amp; literacy, mathematics, and physical well-being and motor development. </a:t>
            </a:r>
          </a:p>
          <a:p>
            <a:endParaRPr lang="en-US" dirty="0"/>
          </a:p>
        </p:txBody>
      </p:sp>
      <p:sp>
        <p:nvSpPr>
          <p:cNvPr id="4" name="Slide Number Placeholder 3"/>
          <p:cNvSpPr>
            <a:spLocks noGrp="1"/>
          </p:cNvSpPr>
          <p:nvPr>
            <p:ph type="sldNum" sz="quarter" idx="10"/>
          </p:nvPr>
        </p:nvSpPr>
        <p:spPr/>
        <p:txBody>
          <a:bodyPr/>
          <a:lstStyle/>
          <a:p>
            <a:pPr>
              <a:defRPr/>
            </a:pPr>
            <a:fld id="{40DDF44D-A4CE-7A4E-8D47-B5108C5B5505}" type="slidenum">
              <a:rPr lang="en-US" smtClean="0"/>
              <a:pPr>
                <a:defRPr/>
              </a:pPr>
              <a:t>3</a:t>
            </a:fld>
            <a:endParaRPr lang="en-US"/>
          </a:p>
        </p:txBody>
      </p:sp>
    </p:spTree>
    <p:extLst>
      <p:ext uri="{BB962C8B-B14F-4D97-AF65-F5344CB8AC3E}">
        <p14:creationId xmlns:p14="http://schemas.microsoft.com/office/powerpoint/2010/main" val="31481927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dirty="0">
                <a:ea typeface="Nunito" charset="0"/>
                <a:cs typeface="Nunito" charset="0"/>
              </a:rPr>
              <a:t>Children whose readiness skills are “approaching” and/or “emerging” require differentiated instruction, targeted supports, or interventions to be successful in kindergarten.</a:t>
            </a:r>
          </a:p>
          <a:p>
            <a:endParaRPr lang="en-US" dirty="0"/>
          </a:p>
        </p:txBody>
      </p:sp>
      <p:sp>
        <p:nvSpPr>
          <p:cNvPr id="4" name="Slide Number Placeholder 3"/>
          <p:cNvSpPr>
            <a:spLocks noGrp="1"/>
          </p:cNvSpPr>
          <p:nvPr>
            <p:ph type="sldNum" sz="quarter" idx="10"/>
          </p:nvPr>
        </p:nvSpPr>
        <p:spPr/>
        <p:txBody>
          <a:bodyPr/>
          <a:lstStyle/>
          <a:p>
            <a:pPr>
              <a:defRPr/>
            </a:pPr>
            <a:fld id="{40DDF44D-A4CE-7A4E-8D47-B5108C5B5505}" type="slidenum">
              <a:rPr lang="en-US" smtClean="0"/>
              <a:pPr>
                <a:defRPr/>
              </a:pPr>
              <a:t>4</a:t>
            </a:fld>
            <a:endParaRPr lang="en-US"/>
          </a:p>
        </p:txBody>
      </p:sp>
    </p:spTree>
    <p:extLst>
      <p:ext uri="{BB962C8B-B14F-4D97-AF65-F5344CB8AC3E}">
        <p14:creationId xmlns:p14="http://schemas.microsoft.com/office/powerpoint/2010/main" val="11104113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eaLnBrk="1" hangingPunct="1">
              <a:lnSpc>
                <a:spcPct val="100000"/>
              </a:lnSpc>
              <a:spcBef>
                <a:spcPts val="600"/>
              </a:spcBef>
              <a:buClr>
                <a:schemeClr val="bg2"/>
              </a:buClr>
              <a:buFont typeface="Arial" charset="0"/>
              <a:buChar char="•"/>
            </a:pPr>
            <a:r>
              <a:rPr lang="en-US" sz="1200" dirty="0">
                <a:solidFill>
                  <a:schemeClr val="bg2"/>
                </a:solidFill>
                <a:ea typeface="Nunito" charset="0"/>
                <a:cs typeface="Nunito" charset="0"/>
              </a:rPr>
              <a:t>KRA looks at readiness across four domains.</a:t>
            </a:r>
          </a:p>
          <a:p>
            <a:pPr marL="285750" indent="-285750" eaLnBrk="1" hangingPunct="1">
              <a:lnSpc>
                <a:spcPct val="100000"/>
              </a:lnSpc>
              <a:spcBef>
                <a:spcPts val="600"/>
              </a:spcBef>
              <a:buClr>
                <a:schemeClr val="bg2"/>
              </a:buClr>
              <a:buFont typeface="Arial" charset="0"/>
              <a:buChar char="•"/>
            </a:pPr>
            <a:r>
              <a:rPr lang="en-US" sz="1200" dirty="0">
                <a:solidFill>
                  <a:schemeClr val="bg2"/>
                </a:solidFill>
                <a:ea typeface="Nunito" charset="0"/>
                <a:cs typeface="Nunito" charset="0"/>
              </a:rPr>
              <a:t>These domains are recognized as essential for school and long-term success.</a:t>
            </a:r>
          </a:p>
          <a:p>
            <a:endParaRPr lang="en-US" dirty="0"/>
          </a:p>
        </p:txBody>
      </p:sp>
      <p:sp>
        <p:nvSpPr>
          <p:cNvPr id="4" name="Slide Number Placeholder 3"/>
          <p:cNvSpPr>
            <a:spLocks noGrp="1"/>
          </p:cNvSpPr>
          <p:nvPr>
            <p:ph type="sldNum" sz="quarter" idx="10"/>
          </p:nvPr>
        </p:nvSpPr>
        <p:spPr/>
        <p:txBody>
          <a:bodyPr/>
          <a:lstStyle/>
          <a:p>
            <a:pPr>
              <a:defRPr/>
            </a:pPr>
            <a:fld id="{40DDF44D-A4CE-7A4E-8D47-B5108C5B5505}" type="slidenum">
              <a:rPr lang="en-US" smtClean="0"/>
              <a:pPr>
                <a:defRPr/>
              </a:pPr>
              <a:t>11</a:t>
            </a:fld>
            <a:endParaRPr lang="en-US"/>
          </a:p>
        </p:txBody>
      </p:sp>
    </p:spTree>
    <p:extLst>
      <p:ext uri="{BB962C8B-B14F-4D97-AF65-F5344CB8AC3E}">
        <p14:creationId xmlns:p14="http://schemas.microsoft.com/office/powerpoint/2010/main" val="22121028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000000"/>
        </a:solidFill>
        <a:effectLst/>
      </p:bgPr>
    </p:bg>
    <p:spTree>
      <p:nvGrpSpPr>
        <p:cNvPr id="1" name=""/>
        <p:cNvGrpSpPr/>
        <p:nvPr/>
      </p:nvGrpSpPr>
      <p:grpSpPr>
        <a:xfrm>
          <a:off x="0" y="0"/>
          <a:ext cx="0" cy="0"/>
          <a:chOff x="0" y="0"/>
          <a:chExt cx="0" cy="0"/>
        </a:xfrm>
      </p:grpSpPr>
      <p:sp>
        <p:nvSpPr>
          <p:cNvPr id="2" name="Rectangle 4"/>
          <p:cNvSpPr>
            <a:spLocks noChangeArrowheads="1"/>
          </p:cNvSpPr>
          <p:nvPr/>
        </p:nvSpPr>
        <p:spPr bwMode="auto">
          <a:xfrm>
            <a:off x="0" y="0"/>
            <a:ext cx="9144000" cy="685800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endParaRPr lang="en-US"/>
          </a:p>
        </p:txBody>
      </p:sp>
    </p:spTree>
    <p:extLst>
      <p:ext uri="{BB962C8B-B14F-4D97-AF65-F5344CB8AC3E}">
        <p14:creationId xmlns:p14="http://schemas.microsoft.com/office/powerpoint/2010/main" val="16936537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9832638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10363" y="200025"/>
            <a:ext cx="2082800" cy="559117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0025"/>
            <a:ext cx="6100763" cy="55911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548706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AndTx" preserve="1">
  <p:cSld name="Title, Ch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00025"/>
            <a:ext cx="8335963" cy="1036638"/>
          </a:xfrm>
        </p:spPr>
        <p:txBody>
          <a:bodyPr/>
          <a:lstStyle/>
          <a:p>
            <a:r>
              <a:rPr lang="en-US"/>
              <a:t>Click to edit Master title style</a:t>
            </a:r>
          </a:p>
        </p:txBody>
      </p:sp>
      <p:sp>
        <p:nvSpPr>
          <p:cNvPr id="3" name="Chart Placeholder 2"/>
          <p:cNvSpPr>
            <a:spLocks noGrp="1"/>
          </p:cNvSpPr>
          <p:nvPr>
            <p:ph type="chart" sz="half" idx="1"/>
          </p:nvPr>
        </p:nvSpPr>
        <p:spPr>
          <a:xfrm>
            <a:off x="457200" y="1295400"/>
            <a:ext cx="4081463" cy="4495800"/>
          </a:xfrm>
        </p:spPr>
        <p:txBody>
          <a:bodyPr/>
          <a:lstStyle/>
          <a:p>
            <a:pPr lvl="0"/>
            <a:endParaRPr lang="en-US" noProof="0"/>
          </a:p>
        </p:txBody>
      </p:sp>
      <p:sp>
        <p:nvSpPr>
          <p:cNvPr id="4" name="Text Placeholder 3"/>
          <p:cNvSpPr>
            <a:spLocks noGrp="1"/>
          </p:cNvSpPr>
          <p:nvPr>
            <p:ph type="body" sz="half" idx="2"/>
          </p:nvPr>
        </p:nvSpPr>
        <p:spPr>
          <a:xfrm>
            <a:off x="4691063" y="1295400"/>
            <a:ext cx="4083050" cy="4495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966373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4470490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25666666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95400"/>
            <a:ext cx="4081463"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91063" y="1295400"/>
            <a:ext cx="408305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368789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186879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pic>
        <p:nvPicPr>
          <p:cNvPr id="3" name="Picture 2" descr="tag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635896" y="3356992"/>
            <a:ext cx="8352432" cy="6264324"/>
          </a:xfrm>
          <a:prstGeom prst="rect">
            <a:avLst/>
          </a:prstGeom>
        </p:spPr>
      </p:pic>
    </p:spTree>
    <p:extLst>
      <p:ext uri="{BB962C8B-B14F-4D97-AF65-F5344CB8AC3E}">
        <p14:creationId xmlns:p14="http://schemas.microsoft.com/office/powerpoint/2010/main" val="1031362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284527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0096166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9821847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7"/>
          <p:cNvSpPr>
            <a:spLocks noGrp="1" noChangeArrowheads="1"/>
          </p:cNvSpPr>
          <p:nvPr>
            <p:ph type="title"/>
          </p:nvPr>
        </p:nvSpPr>
        <p:spPr bwMode="auto">
          <a:xfrm>
            <a:off x="457200" y="200025"/>
            <a:ext cx="8335963" cy="1036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p>
            <a:pPr lvl="0"/>
            <a:r>
              <a:rPr lang="de-CH" dirty="0"/>
              <a:t>Click </a:t>
            </a:r>
            <a:r>
              <a:rPr lang="de-CH" dirty="0" err="1"/>
              <a:t>to</a:t>
            </a:r>
            <a:r>
              <a:rPr lang="de-CH" dirty="0"/>
              <a:t> </a:t>
            </a:r>
            <a:r>
              <a:rPr lang="de-CH" dirty="0" err="1"/>
              <a:t>edit</a:t>
            </a:r>
            <a:r>
              <a:rPr lang="de-CH" dirty="0"/>
              <a:t> Master title style</a:t>
            </a:r>
          </a:p>
        </p:txBody>
      </p:sp>
      <p:sp>
        <p:nvSpPr>
          <p:cNvPr id="1027" name="Rectangle 3"/>
          <p:cNvSpPr>
            <a:spLocks noGrp="1" noChangeArrowheads="1"/>
          </p:cNvSpPr>
          <p:nvPr>
            <p:ph type="body" idx="1"/>
          </p:nvPr>
        </p:nvSpPr>
        <p:spPr bwMode="auto">
          <a:xfrm>
            <a:off x="457200" y="1295400"/>
            <a:ext cx="7162800" cy="449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p>
            <a:pPr lvl="0"/>
            <a:r>
              <a:rPr lang="de-CH" dirty="0"/>
              <a:t>Click </a:t>
            </a:r>
            <a:r>
              <a:rPr lang="de-CH" dirty="0" err="1"/>
              <a:t>to</a:t>
            </a:r>
            <a:r>
              <a:rPr lang="de-CH" dirty="0"/>
              <a:t> </a:t>
            </a:r>
            <a:r>
              <a:rPr lang="de-CH" dirty="0" err="1"/>
              <a:t>edit</a:t>
            </a:r>
            <a:r>
              <a:rPr lang="de-CH" dirty="0"/>
              <a:t> Master </a:t>
            </a:r>
            <a:r>
              <a:rPr lang="de-CH" dirty="0" err="1"/>
              <a:t>text</a:t>
            </a:r>
            <a:r>
              <a:rPr lang="de-CH" dirty="0"/>
              <a:t> </a:t>
            </a:r>
            <a:r>
              <a:rPr lang="de-CH" dirty="0" err="1"/>
              <a:t>styles</a:t>
            </a:r>
            <a:endParaRPr lang="de-CH" dirty="0"/>
          </a:p>
          <a:p>
            <a:pPr lvl="1"/>
            <a:r>
              <a:rPr lang="de-CH" dirty="0"/>
              <a:t>Second </a:t>
            </a:r>
            <a:r>
              <a:rPr lang="de-CH" dirty="0" err="1"/>
              <a:t>level</a:t>
            </a:r>
            <a:endParaRPr lang="de-CH" dirty="0"/>
          </a:p>
          <a:p>
            <a:pPr lvl="2"/>
            <a:r>
              <a:rPr lang="de-CH" dirty="0"/>
              <a:t>Third </a:t>
            </a:r>
            <a:r>
              <a:rPr lang="de-CH" dirty="0" err="1"/>
              <a:t>level</a:t>
            </a:r>
            <a:endParaRPr lang="de-CH" dirty="0"/>
          </a:p>
          <a:p>
            <a:pPr lvl="3"/>
            <a:r>
              <a:rPr lang="de-CH" dirty="0" err="1"/>
              <a:t>Fourth</a:t>
            </a:r>
            <a:r>
              <a:rPr lang="de-CH" dirty="0"/>
              <a:t> </a:t>
            </a:r>
            <a:r>
              <a:rPr lang="de-CH" dirty="0" err="1"/>
              <a:t>level</a:t>
            </a:r>
            <a:endParaRPr lang="de-CH" dirty="0"/>
          </a:p>
          <a:p>
            <a:pPr lvl="4"/>
            <a:r>
              <a:rPr lang="de-CH" dirty="0" err="1"/>
              <a:t>Fifth</a:t>
            </a:r>
            <a:r>
              <a:rPr lang="de-CH" dirty="0"/>
              <a:t> </a:t>
            </a:r>
            <a:r>
              <a:rPr lang="de-CH" dirty="0" err="1"/>
              <a:t>level</a:t>
            </a:r>
            <a:endParaRPr lang="de-CH" dirty="0"/>
          </a:p>
        </p:txBody>
      </p:sp>
      <p:pic>
        <p:nvPicPr>
          <p:cNvPr id="3" name="Picture 2" descr="powerpoint_Readinessmatters_inside.ai"/>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cSld>
  <p:clrMap bg1="dk2" tx1="lt1" bg2="dk1" tx2="lt2" accent1="accent1" accent2="accent2" accent3="accent3" accent4="accent4" accent5="accent5" accent6="accent6" hlink="hlink" folHlink="folHlink"/>
  <p:sldLayoutIdLst>
    <p:sldLayoutId id="2147483761" r:id="rId1"/>
    <p:sldLayoutId id="2147483750" r:id="rId2"/>
    <p:sldLayoutId id="2147483751" r:id="rId3"/>
    <p:sldLayoutId id="2147483752" r:id="rId4"/>
    <p:sldLayoutId id="2147483753" r:id="rId5"/>
    <p:sldLayoutId id="2147483754" r:id="rId6"/>
    <p:sldLayoutId id="2147483755" r:id="rId7"/>
    <p:sldLayoutId id="2147483756" r:id="rId8"/>
    <p:sldLayoutId id="2147483757" r:id="rId9"/>
    <p:sldLayoutId id="2147483758" r:id="rId10"/>
    <p:sldLayoutId id="2147483759" r:id="rId11"/>
    <p:sldLayoutId id="2147483760" r:id="rId12"/>
  </p:sldLayoutIdLst>
  <p:hf hdr="0" ftr="0" dt="0"/>
  <p:txStyles>
    <p:titleStyle>
      <a:lvl1pPr algn="l" rtl="0" eaLnBrk="0" fontAlgn="base" hangingPunct="0">
        <a:spcBef>
          <a:spcPct val="0"/>
        </a:spcBef>
        <a:spcAft>
          <a:spcPct val="0"/>
        </a:spcAft>
        <a:defRPr sz="2400" baseline="0">
          <a:solidFill>
            <a:srgbClr val="0088C0"/>
          </a:solidFill>
          <a:latin typeface="Verdana"/>
          <a:ea typeface="ヒラギノ角ゴ Pro W3" charset="-128"/>
          <a:cs typeface="Verdana"/>
        </a:defRPr>
      </a:lvl1pPr>
      <a:lvl2pPr algn="l" rtl="0" eaLnBrk="0" fontAlgn="base" hangingPunct="0">
        <a:spcBef>
          <a:spcPct val="0"/>
        </a:spcBef>
        <a:spcAft>
          <a:spcPct val="0"/>
        </a:spcAft>
        <a:defRPr sz="2400">
          <a:solidFill>
            <a:srgbClr val="FF6600"/>
          </a:solidFill>
          <a:latin typeface="Verdana" charset="0"/>
          <a:ea typeface="ヒラギノ角ゴ Pro W3" charset="-128"/>
          <a:cs typeface="ヒラギノ角ゴ Pro W3" charset="-128"/>
        </a:defRPr>
      </a:lvl2pPr>
      <a:lvl3pPr algn="l" rtl="0" eaLnBrk="0" fontAlgn="base" hangingPunct="0">
        <a:spcBef>
          <a:spcPct val="0"/>
        </a:spcBef>
        <a:spcAft>
          <a:spcPct val="0"/>
        </a:spcAft>
        <a:defRPr sz="2400">
          <a:solidFill>
            <a:srgbClr val="FF6600"/>
          </a:solidFill>
          <a:latin typeface="Verdana" charset="0"/>
          <a:ea typeface="ヒラギノ角ゴ Pro W3" charset="-128"/>
          <a:cs typeface="ヒラギノ角ゴ Pro W3" charset="-128"/>
        </a:defRPr>
      </a:lvl3pPr>
      <a:lvl4pPr algn="l" rtl="0" eaLnBrk="0" fontAlgn="base" hangingPunct="0">
        <a:spcBef>
          <a:spcPct val="0"/>
        </a:spcBef>
        <a:spcAft>
          <a:spcPct val="0"/>
        </a:spcAft>
        <a:defRPr sz="2400">
          <a:solidFill>
            <a:srgbClr val="FF6600"/>
          </a:solidFill>
          <a:latin typeface="Verdana" charset="0"/>
          <a:ea typeface="ヒラギノ角ゴ Pro W3" charset="-128"/>
          <a:cs typeface="ヒラギノ角ゴ Pro W3" charset="-128"/>
        </a:defRPr>
      </a:lvl4pPr>
      <a:lvl5pPr algn="l" rtl="0" eaLnBrk="0" fontAlgn="base" hangingPunct="0">
        <a:spcBef>
          <a:spcPct val="0"/>
        </a:spcBef>
        <a:spcAft>
          <a:spcPct val="0"/>
        </a:spcAft>
        <a:defRPr sz="2400">
          <a:solidFill>
            <a:srgbClr val="FF6600"/>
          </a:solidFill>
          <a:latin typeface="Verdana" charset="0"/>
          <a:ea typeface="ヒラギノ角ゴ Pro W3" charset="-128"/>
          <a:cs typeface="ヒラギノ角ゴ Pro W3" charset="-128"/>
        </a:defRPr>
      </a:lvl5pPr>
      <a:lvl6pPr marL="457200" algn="l" rtl="0" fontAlgn="base">
        <a:spcBef>
          <a:spcPct val="0"/>
        </a:spcBef>
        <a:spcAft>
          <a:spcPct val="0"/>
        </a:spcAft>
        <a:defRPr sz="3000">
          <a:solidFill>
            <a:schemeClr val="tx1"/>
          </a:solidFill>
          <a:latin typeface="AGaramond" charset="0"/>
        </a:defRPr>
      </a:lvl6pPr>
      <a:lvl7pPr marL="914400" algn="l" rtl="0" fontAlgn="base">
        <a:spcBef>
          <a:spcPct val="0"/>
        </a:spcBef>
        <a:spcAft>
          <a:spcPct val="0"/>
        </a:spcAft>
        <a:defRPr sz="3000">
          <a:solidFill>
            <a:schemeClr val="tx1"/>
          </a:solidFill>
          <a:latin typeface="AGaramond" charset="0"/>
        </a:defRPr>
      </a:lvl7pPr>
      <a:lvl8pPr marL="1371600" algn="l" rtl="0" fontAlgn="base">
        <a:spcBef>
          <a:spcPct val="0"/>
        </a:spcBef>
        <a:spcAft>
          <a:spcPct val="0"/>
        </a:spcAft>
        <a:defRPr sz="3000">
          <a:solidFill>
            <a:schemeClr val="tx1"/>
          </a:solidFill>
          <a:latin typeface="AGaramond" charset="0"/>
        </a:defRPr>
      </a:lvl8pPr>
      <a:lvl9pPr marL="1828800" algn="l" rtl="0" fontAlgn="base">
        <a:spcBef>
          <a:spcPct val="0"/>
        </a:spcBef>
        <a:spcAft>
          <a:spcPct val="0"/>
        </a:spcAft>
        <a:defRPr sz="3000">
          <a:solidFill>
            <a:schemeClr val="tx1"/>
          </a:solidFill>
          <a:latin typeface="AGaramond" charset="0"/>
        </a:defRPr>
      </a:lvl9pPr>
    </p:titleStyle>
    <p:bodyStyle>
      <a:lvl1pPr marL="342900" indent="-342900" algn="l" rtl="0" eaLnBrk="0" fontAlgn="base" hangingPunct="0">
        <a:lnSpc>
          <a:spcPct val="110000"/>
        </a:lnSpc>
        <a:spcBef>
          <a:spcPct val="80000"/>
        </a:spcBef>
        <a:spcAft>
          <a:spcPct val="0"/>
        </a:spcAft>
        <a:buClr>
          <a:srgbClr val="CCDDEE"/>
        </a:buClr>
        <a:defRPr sz="2000">
          <a:solidFill>
            <a:srgbClr val="000000"/>
          </a:solidFill>
          <a:latin typeface="+mn-lt"/>
          <a:ea typeface="ヒラギノ角ゴ Pro W3" charset="-128"/>
          <a:cs typeface="ヒラギノ角ゴ Pro W3" charset="-128"/>
        </a:defRPr>
      </a:lvl1pPr>
      <a:lvl2pPr marL="684213" indent="-168275" algn="l" rtl="0" eaLnBrk="0" fontAlgn="base" hangingPunct="0">
        <a:lnSpc>
          <a:spcPct val="110000"/>
        </a:lnSpc>
        <a:spcBef>
          <a:spcPct val="80000"/>
        </a:spcBef>
        <a:spcAft>
          <a:spcPct val="0"/>
        </a:spcAft>
        <a:buClr>
          <a:srgbClr val="660221"/>
        </a:buClr>
        <a:buFont typeface="Times" charset="0"/>
        <a:buChar char="•"/>
        <a:defRPr>
          <a:solidFill>
            <a:srgbClr val="000000"/>
          </a:solidFill>
          <a:latin typeface="+mn-lt"/>
          <a:ea typeface="ヒラギノ角ゴ Pro W3" charset="-128"/>
          <a:cs typeface="ヒラギノ角ゴ Pro W3" charset="0"/>
        </a:defRPr>
      </a:lvl2pPr>
      <a:lvl3pPr marL="973138" indent="-114300" algn="l" rtl="0" eaLnBrk="0" fontAlgn="base" hangingPunct="0">
        <a:lnSpc>
          <a:spcPct val="110000"/>
        </a:lnSpc>
        <a:spcBef>
          <a:spcPct val="80000"/>
        </a:spcBef>
        <a:spcAft>
          <a:spcPct val="0"/>
        </a:spcAft>
        <a:buClr>
          <a:srgbClr val="660221"/>
        </a:buClr>
        <a:buFont typeface="Times" charset="0"/>
        <a:buChar char="•"/>
        <a:defRPr>
          <a:solidFill>
            <a:srgbClr val="000000"/>
          </a:solidFill>
          <a:latin typeface="+mn-lt"/>
          <a:ea typeface="ヒラギノ角ゴ Pro W3" charset="-128"/>
          <a:cs typeface="ヒラギノ角ゴ Pro W3" charset="0"/>
        </a:defRPr>
      </a:lvl3pPr>
      <a:lvl4pPr marL="1489075" indent="-117475" algn="l" rtl="0" eaLnBrk="0" fontAlgn="base" hangingPunct="0">
        <a:lnSpc>
          <a:spcPct val="110000"/>
        </a:lnSpc>
        <a:spcBef>
          <a:spcPct val="80000"/>
        </a:spcBef>
        <a:spcAft>
          <a:spcPct val="0"/>
        </a:spcAft>
        <a:buClr>
          <a:srgbClr val="660221"/>
        </a:buClr>
        <a:buFont typeface="Times" charset="0"/>
        <a:buChar char="•"/>
        <a:defRPr>
          <a:solidFill>
            <a:srgbClr val="000000"/>
          </a:solidFill>
          <a:latin typeface="+mn-lt"/>
          <a:ea typeface="ヒラギノ角ゴ Pro W3" charset="-128"/>
          <a:cs typeface="ヒラギノ角ゴ Pro W3" charset="0"/>
        </a:defRPr>
      </a:lvl4pPr>
      <a:lvl5pPr marL="1944688" indent="-115888" algn="l" rtl="0" eaLnBrk="0" fontAlgn="base" hangingPunct="0">
        <a:lnSpc>
          <a:spcPct val="110000"/>
        </a:lnSpc>
        <a:spcBef>
          <a:spcPct val="80000"/>
        </a:spcBef>
        <a:spcAft>
          <a:spcPct val="0"/>
        </a:spcAft>
        <a:buClr>
          <a:srgbClr val="660221"/>
        </a:buClr>
        <a:buFont typeface="Times" charset="0"/>
        <a:buChar char="•"/>
        <a:defRPr>
          <a:solidFill>
            <a:srgbClr val="000000"/>
          </a:solidFill>
          <a:latin typeface="+mn-lt"/>
          <a:ea typeface="ヒラギノ角ゴ Pro W3" charset="-128"/>
          <a:cs typeface="ヒラギノ角ゴ Pro W3" charset="0"/>
        </a:defRPr>
      </a:lvl5pPr>
      <a:lvl6pPr marL="2401888" indent="-115888" algn="l" rtl="0" fontAlgn="base">
        <a:lnSpc>
          <a:spcPct val="110000"/>
        </a:lnSpc>
        <a:spcBef>
          <a:spcPct val="80000"/>
        </a:spcBef>
        <a:spcAft>
          <a:spcPct val="0"/>
        </a:spcAft>
        <a:buClr>
          <a:srgbClr val="FF6600"/>
        </a:buClr>
        <a:buFont typeface="Times" charset="0"/>
        <a:buChar char="•"/>
        <a:defRPr>
          <a:solidFill>
            <a:srgbClr val="000000"/>
          </a:solidFill>
          <a:latin typeface="+mn-lt"/>
          <a:ea typeface="ヒラギノ角ゴ Pro W3" charset="-128"/>
        </a:defRPr>
      </a:lvl6pPr>
      <a:lvl7pPr marL="2859088" indent="-115888" algn="l" rtl="0" fontAlgn="base">
        <a:lnSpc>
          <a:spcPct val="110000"/>
        </a:lnSpc>
        <a:spcBef>
          <a:spcPct val="80000"/>
        </a:spcBef>
        <a:spcAft>
          <a:spcPct val="0"/>
        </a:spcAft>
        <a:buClr>
          <a:srgbClr val="FF6600"/>
        </a:buClr>
        <a:buFont typeface="Times" charset="0"/>
        <a:buChar char="•"/>
        <a:defRPr>
          <a:solidFill>
            <a:srgbClr val="000000"/>
          </a:solidFill>
          <a:latin typeface="+mn-lt"/>
          <a:ea typeface="ヒラギノ角ゴ Pro W3" charset="-128"/>
        </a:defRPr>
      </a:lvl7pPr>
      <a:lvl8pPr marL="3316288" indent="-115888" algn="l" rtl="0" fontAlgn="base">
        <a:lnSpc>
          <a:spcPct val="110000"/>
        </a:lnSpc>
        <a:spcBef>
          <a:spcPct val="80000"/>
        </a:spcBef>
        <a:spcAft>
          <a:spcPct val="0"/>
        </a:spcAft>
        <a:buClr>
          <a:srgbClr val="FF6600"/>
        </a:buClr>
        <a:buFont typeface="Times" charset="0"/>
        <a:buChar char="•"/>
        <a:defRPr>
          <a:solidFill>
            <a:srgbClr val="000000"/>
          </a:solidFill>
          <a:latin typeface="+mn-lt"/>
          <a:ea typeface="ヒラギノ角ゴ Pro W3" charset="-128"/>
        </a:defRPr>
      </a:lvl8pPr>
      <a:lvl9pPr marL="3773488" indent="-115888" algn="l" rtl="0" fontAlgn="base">
        <a:lnSpc>
          <a:spcPct val="110000"/>
        </a:lnSpc>
        <a:spcBef>
          <a:spcPct val="80000"/>
        </a:spcBef>
        <a:spcAft>
          <a:spcPct val="0"/>
        </a:spcAft>
        <a:buClr>
          <a:srgbClr val="FF6600"/>
        </a:buClr>
        <a:buFont typeface="Times" charset="0"/>
        <a:buChar char="•"/>
        <a:defRPr>
          <a:solidFill>
            <a:srgbClr val="000000"/>
          </a:solidFill>
          <a:latin typeface="+mn-lt"/>
          <a:ea typeface="ヒラギノ角ゴ Pro W3"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tif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chart" Target="../charts/chart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chart" Target="../charts/chart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chart" Target="../charts/chart11.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3" Type="http://schemas.openxmlformats.org/officeDocument/2006/relationships/chart" Target="../charts/chart14.xml"/><Relationship Id="rId2" Type="http://schemas.openxmlformats.org/officeDocument/2006/relationships/chart" Target="../charts/chart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chart" Target="../charts/chart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chart" Target="../charts/chart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chart" Target="../charts/chart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www.nsba.org/-/media/NSBA/File/cpe-educational-equity-research-brief-january-2016.pdf?la=en&amp;hash=A0F139B97D13C589CE00F186E594BEF1C3396F93" TargetMode="External"/><Relationship Id="rId2" Type="http://schemas.openxmlformats.org/officeDocument/2006/relationships/hyperlink" Target="https://heckmanequation.org/www/assets/2013/07/F_HeckmanDeficitPieceCUSTOM-Generic_052714-3-1.pdf"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powerpoint_Readinessmatters.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extBox 1">
            <a:extLst>
              <a:ext uri="{FF2B5EF4-FFF2-40B4-BE49-F238E27FC236}">
                <a16:creationId xmlns:a16="http://schemas.microsoft.com/office/drawing/2014/main" xmlns="" id="{9E84894F-8C6E-AD4D-997F-2280F2BFC417}"/>
              </a:ext>
            </a:extLst>
          </p:cNvPr>
          <p:cNvSpPr txBox="1"/>
          <p:nvPr/>
        </p:nvSpPr>
        <p:spPr>
          <a:xfrm>
            <a:off x="8604448" y="5445224"/>
            <a:ext cx="432048" cy="246221"/>
          </a:xfrm>
          <a:prstGeom prst="rect">
            <a:avLst/>
          </a:prstGeom>
          <a:noFill/>
        </p:spPr>
        <p:txBody>
          <a:bodyPr wrap="square" rtlCol="0">
            <a:spAutoFit/>
          </a:bodyPr>
          <a:lstStyle/>
          <a:p>
            <a:r>
              <a:rPr lang="en-US" sz="1000" b="1" dirty="0">
                <a:solidFill>
                  <a:schemeClr val="bg2"/>
                </a:solidFill>
              </a:rPr>
              <a:t>TM</a:t>
            </a:r>
          </a:p>
        </p:txBody>
      </p:sp>
      <p:sp>
        <p:nvSpPr>
          <p:cNvPr id="3" name="Title 2" hidden="1">
            <a:extLst>
              <a:ext uri="{FF2B5EF4-FFF2-40B4-BE49-F238E27FC236}">
                <a16:creationId xmlns:a16="http://schemas.microsoft.com/office/drawing/2014/main" xmlns="" id="{D1565040-E0E1-EB4A-914A-D6251E4E1CB4}"/>
              </a:ext>
            </a:extLst>
          </p:cNvPr>
          <p:cNvSpPr>
            <a:spLocks noGrp="1"/>
          </p:cNvSpPr>
          <p:nvPr>
            <p:ph type="title"/>
          </p:nvPr>
        </p:nvSpPr>
        <p:spPr/>
        <p:txBody>
          <a:bodyPr/>
          <a:lstStyle/>
          <a:p>
            <a:r>
              <a:rPr lang="en-US" dirty="0"/>
              <a:t>Readiness Matters 2019-20</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9A92E14-6A38-0A47-893E-7CC37A8EF00E}"/>
              </a:ext>
            </a:extLst>
          </p:cNvPr>
          <p:cNvSpPr>
            <a:spLocks noGrp="1"/>
          </p:cNvSpPr>
          <p:nvPr>
            <p:ph type="title"/>
          </p:nvPr>
        </p:nvSpPr>
        <p:spPr/>
        <p:txBody>
          <a:bodyPr/>
          <a:lstStyle/>
          <a:p>
            <a:r>
              <a:rPr lang="en-US" dirty="0"/>
              <a:t>School Readiness in Garrett County </a:t>
            </a:r>
            <a:br>
              <a:rPr lang="en-US" dirty="0"/>
            </a:br>
            <a:r>
              <a:rPr lang="en-US" sz="2000" dirty="0"/>
              <a:t>READINESS OVER TIME</a:t>
            </a:r>
          </a:p>
        </p:txBody>
      </p:sp>
      <p:graphicFrame>
        <p:nvGraphicFramePr>
          <p:cNvPr id="8" name="Chart 7">
            <a:extLst>
              <a:ext uri="{FF2B5EF4-FFF2-40B4-BE49-F238E27FC236}">
                <a16:creationId xmlns:a16="http://schemas.microsoft.com/office/drawing/2014/main" xmlns="" id="{093DF510-B557-4DD0-AA4B-61937C619A12}"/>
              </a:ext>
            </a:extLst>
          </p:cNvPr>
          <p:cNvGraphicFramePr>
            <a:graphicFrameLocks/>
          </p:cNvGraphicFramePr>
          <p:nvPr>
            <p:extLst>
              <p:ext uri="{D42A27DB-BD31-4B8C-83A1-F6EECF244321}">
                <p14:modId xmlns:p14="http://schemas.microsoft.com/office/powerpoint/2010/main" val="919240568"/>
              </p:ext>
            </p:extLst>
          </p:nvPr>
        </p:nvGraphicFramePr>
        <p:xfrm>
          <a:off x="312965" y="1700808"/>
          <a:ext cx="7859435" cy="4464496"/>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Box 3">
            <a:extLst>
              <a:ext uri="{FF2B5EF4-FFF2-40B4-BE49-F238E27FC236}">
                <a16:creationId xmlns:a16="http://schemas.microsoft.com/office/drawing/2014/main" xmlns="" id="{B201566C-4E91-4543-BFF4-C9EB09D1FC23}"/>
              </a:ext>
            </a:extLst>
          </p:cNvPr>
          <p:cNvSpPr txBox="1"/>
          <p:nvPr/>
        </p:nvSpPr>
        <p:spPr>
          <a:xfrm>
            <a:off x="8316416" y="87840"/>
            <a:ext cx="543305" cy="369332"/>
          </a:xfrm>
          <a:prstGeom prst="rect">
            <a:avLst/>
          </a:prstGeom>
          <a:noFill/>
        </p:spPr>
        <p:txBody>
          <a:bodyPr wrap="square" rtlCol="0">
            <a:spAutoFit/>
          </a:bodyPr>
          <a:lstStyle/>
          <a:p>
            <a:fld id="{0530B5CB-5BFE-FF4D-B379-5BE9E5483982}" type="slidenum">
              <a:rPr lang="en-US" smtClean="0"/>
              <a:t>10</a:t>
            </a:fld>
            <a:endParaRPr lang="en-US" dirty="0"/>
          </a:p>
        </p:txBody>
      </p:sp>
    </p:spTree>
    <p:extLst>
      <p:ext uri="{BB962C8B-B14F-4D97-AF65-F5344CB8AC3E}">
        <p14:creationId xmlns:p14="http://schemas.microsoft.com/office/powerpoint/2010/main" val="33639563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xmlns="" id="{C4100AEC-297F-5244-90A2-F75EF7B6120C}"/>
              </a:ext>
            </a:extLst>
          </p:cNvPr>
          <p:cNvSpPr txBox="1"/>
          <p:nvPr/>
        </p:nvSpPr>
        <p:spPr>
          <a:xfrm>
            <a:off x="8316416" y="87840"/>
            <a:ext cx="543305" cy="369332"/>
          </a:xfrm>
          <a:prstGeom prst="rect">
            <a:avLst/>
          </a:prstGeom>
          <a:noFill/>
        </p:spPr>
        <p:txBody>
          <a:bodyPr wrap="square" rtlCol="0">
            <a:spAutoFit/>
          </a:bodyPr>
          <a:lstStyle/>
          <a:p>
            <a:fld id="{0530B5CB-5BFE-FF4D-B379-5BE9E5483982}" type="slidenum">
              <a:rPr lang="en-US" smtClean="0"/>
              <a:t>11</a:t>
            </a:fld>
            <a:endParaRPr lang="en-US" dirty="0"/>
          </a:p>
        </p:txBody>
      </p:sp>
      <p:pic>
        <p:nvPicPr>
          <p:cNvPr id="4" name="Picture 3" descr="Four Domains of School Readiness: &#10;Social Foundations, Language and Literacy, Mathematics, &amp; Physical Well-being &amp; Motor Development. ">
            <a:extLst>
              <a:ext uri="{FF2B5EF4-FFF2-40B4-BE49-F238E27FC236}">
                <a16:creationId xmlns:a16="http://schemas.microsoft.com/office/drawing/2014/main" xmlns="" id="{1C7F2EC9-147F-7446-90B4-8CBD9DD1404E}"/>
              </a:ext>
            </a:extLst>
          </p:cNvPr>
          <p:cNvPicPr>
            <a:picLocks noChangeAspect="1"/>
          </p:cNvPicPr>
          <p:nvPr/>
        </p:nvPicPr>
        <p:blipFill>
          <a:blip r:embed="rId3"/>
          <a:stretch>
            <a:fillRect/>
          </a:stretch>
        </p:blipFill>
        <p:spPr>
          <a:xfrm>
            <a:off x="258763" y="3068960"/>
            <a:ext cx="8534400" cy="1866900"/>
          </a:xfrm>
          <a:prstGeom prst="rect">
            <a:avLst/>
          </a:prstGeom>
        </p:spPr>
      </p:pic>
      <p:sp>
        <p:nvSpPr>
          <p:cNvPr id="5" name="Content Placeholder 4">
            <a:extLst>
              <a:ext uri="{FF2B5EF4-FFF2-40B4-BE49-F238E27FC236}">
                <a16:creationId xmlns:a16="http://schemas.microsoft.com/office/drawing/2014/main" xmlns="" id="{B19BA839-8724-4D2D-ADED-DDE2393AB912}"/>
              </a:ext>
            </a:extLst>
          </p:cNvPr>
          <p:cNvSpPr>
            <a:spLocks noGrp="1"/>
          </p:cNvSpPr>
          <p:nvPr>
            <p:ph idx="1"/>
          </p:nvPr>
        </p:nvSpPr>
        <p:spPr>
          <a:xfrm>
            <a:off x="457201" y="1885646"/>
            <a:ext cx="8335962" cy="2781672"/>
          </a:xfrm>
        </p:spPr>
        <p:txBody>
          <a:bodyPr/>
          <a:lstStyle/>
          <a:p>
            <a:pPr marL="0" indent="0" eaLnBrk="1" hangingPunct="1">
              <a:lnSpc>
                <a:spcPct val="100000"/>
              </a:lnSpc>
              <a:spcBef>
                <a:spcPts val="600"/>
              </a:spcBef>
              <a:buClr>
                <a:schemeClr val="bg2"/>
              </a:buClr>
            </a:pPr>
            <a:r>
              <a:rPr lang="en-US" b="1" dirty="0">
                <a:solidFill>
                  <a:schemeClr val="bg2"/>
                </a:solidFill>
                <a:ea typeface="Nunito" charset="0"/>
                <a:cs typeface="Nunito" charset="0"/>
              </a:rPr>
              <a:t>School success depends on a child’s readiness across multiple domains.</a:t>
            </a:r>
          </a:p>
        </p:txBody>
      </p:sp>
      <p:sp>
        <p:nvSpPr>
          <p:cNvPr id="2" name="Title 1">
            <a:extLst>
              <a:ext uri="{FF2B5EF4-FFF2-40B4-BE49-F238E27FC236}">
                <a16:creationId xmlns:a16="http://schemas.microsoft.com/office/drawing/2014/main" xmlns="" id="{A2BEF13D-4ABE-46D5-AA60-63D953AEBE71}"/>
              </a:ext>
            </a:extLst>
          </p:cNvPr>
          <p:cNvSpPr>
            <a:spLocks noGrp="1"/>
          </p:cNvSpPr>
          <p:nvPr>
            <p:ph type="title"/>
          </p:nvPr>
        </p:nvSpPr>
        <p:spPr/>
        <p:txBody>
          <a:bodyPr/>
          <a:lstStyle/>
          <a:p>
            <a:r>
              <a:rPr lang="en-US" sz="3200" dirty="0"/>
              <a:t>Performance By Domain</a:t>
            </a:r>
            <a:br>
              <a:rPr lang="en-US" sz="3200" dirty="0"/>
            </a:br>
            <a:r>
              <a:rPr lang="en-US" sz="2000" dirty="0"/>
              <a:t>A FOCUS ON STRENGTHS AND SKILLS</a:t>
            </a:r>
            <a:endParaRPr lang="en-US" sz="3200" dirty="0"/>
          </a:p>
        </p:txBody>
      </p:sp>
    </p:spTree>
    <p:extLst>
      <p:ext uri="{BB962C8B-B14F-4D97-AF65-F5344CB8AC3E}">
        <p14:creationId xmlns:p14="http://schemas.microsoft.com/office/powerpoint/2010/main" val="31941141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B2F58C2-08DA-F34B-84C8-FE506F41FEC4}"/>
              </a:ext>
            </a:extLst>
          </p:cNvPr>
          <p:cNvSpPr>
            <a:spLocks noGrp="1"/>
          </p:cNvSpPr>
          <p:nvPr>
            <p:ph type="title"/>
          </p:nvPr>
        </p:nvSpPr>
        <p:spPr/>
        <p:txBody>
          <a:bodyPr/>
          <a:lstStyle/>
          <a:p>
            <a:r>
              <a:rPr lang="en-US" sz="3600" dirty="0"/>
              <a:t>Performance By Domain</a:t>
            </a:r>
            <a:br>
              <a:rPr lang="en-US" sz="3600" dirty="0"/>
            </a:br>
            <a:r>
              <a:rPr lang="en-US" dirty="0"/>
              <a:t>Garrett County</a:t>
            </a:r>
          </a:p>
        </p:txBody>
      </p:sp>
      <p:sp>
        <p:nvSpPr>
          <p:cNvPr id="6" name="TextBox 5">
            <a:extLst>
              <a:ext uri="{FF2B5EF4-FFF2-40B4-BE49-F238E27FC236}">
                <a16:creationId xmlns:a16="http://schemas.microsoft.com/office/drawing/2014/main" xmlns="" id="{A12BE2FF-B32A-7048-8D87-34786C72212C}"/>
              </a:ext>
            </a:extLst>
          </p:cNvPr>
          <p:cNvSpPr txBox="1"/>
          <p:nvPr/>
        </p:nvSpPr>
        <p:spPr>
          <a:xfrm>
            <a:off x="470892" y="6134755"/>
            <a:ext cx="7283152" cy="523220"/>
          </a:xfrm>
          <a:prstGeom prst="rect">
            <a:avLst/>
          </a:prstGeom>
          <a:noFill/>
        </p:spPr>
        <p:txBody>
          <a:bodyPr wrap="square" rtlCol="0">
            <a:spAutoFit/>
          </a:bodyPr>
          <a:lstStyle/>
          <a:p>
            <a:pPr algn="l"/>
            <a:r>
              <a:rPr lang="en-US" sz="1400" i="1" dirty="0">
                <a:solidFill>
                  <a:schemeClr val="bg2"/>
                </a:solidFill>
              </a:rPr>
              <a:t>Note. </a:t>
            </a:r>
            <a:r>
              <a:rPr lang="en-US" sz="1400" dirty="0">
                <a:solidFill>
                  <a:schemeClr val="bg2"/>
                </a:solidFill>
              </a:rPr>
              <a:t>For social foundations, language and literacy, and mathematics, possible scores ranged from 200 – 298.  For physical well-being and motor development possible scores ranged from 200-293. </a:t>
            </a:r>
          </a:p>
        </p:txBody>
      </p:sp>
      <p:graphicFrame>
        <p:nvGraphicFramePr>
          <p:cNvPr id="10" name="Chart 9">
            <a:extLst>
              <a:ext uri="{FF2B5EF4-FFF2-40B4-BE49-F238E27FC236}">
                <a16:creationId xmlns:a16="http://schemas.microsoft.com/office/drawing/2014/main" xmlns="" id="{B07609D1-9D30-4162-8948-0A59484876AA}"/>
              </a:ext>
            </a:extLst>
          </p:cNvPr>
          <p:cNvGraphicFramePr>
            <a:graphicFrameLocks/>
          </p:cNvGraphicFramePr>
          <p:nvPr>
            <p:extLst>
              <p:ext uri="{D42A27DB-BD31-4B8C-83A1-F6EECF244321}">
                <p14:modId xmlns:p14="http://schemas.microsoft.com/office/powerpoint/2010/main" val="4080022743"/>
              </p:ext>
            </p:extLst>
          </p:nvPr>
        </p:nvGraphicFramePr>
        <p:xfrm>
          <a:off x="370929" y="1341987"/>
          <a:ext cx="7801472" cy="4792768"/>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a:extLst>
              <a:ext uri="{FF2B5EF4-FFF2-40B4-BE49-F238E27FC236}">
                <a16:creationId xmlns:a16="http://schemas.microsoft.com/office/drawing/2014/main" xmlns="" id="{5B111558-C712-4DB2-BE6B-EEDADAF95998}"/>
              </a:ext>
            </a:extLst>
          </p:cNvPr>
          <p:cNvSpPr txBox="1"/>
          <p:nvPr/>
        </p:nvSpPr>
        <p:spPr>
          <a:xfrm>
            <a:off x="8316416" y="87840"/>
            <a:ext cx="543305" cy="369332"/>
          </a:xfrm>
          <a:prstGeom prst="rect">
            <a:avLst/>
          </a:prstGeom>
          <a:noFill/>
        </p:spPr>
        <p:txBody>
          <a:bodyPr wrap="square" rtlCol="0">
            <a:spAutoFit/>
          </a:bodyPr>
          <a:lstStyle/>
          <a:p>
            <a:fld id="{0530B5CB-5BFE-FF4D-B379-5BE9E5483982}" type="slidenum">
              <a:rPr lang="en-US" smtClean="0"/>
              <a:t>12</a:t>
            </a:fld>
            <a:endParaRPr lang="en-US" dirty="0"/>
          </a:p>
        </p:txBody>
      </p:sp>
    </p:spTree>
    <p:extLst>
      <p:ext uri="{BB962C8B-B14F-4D97-AF65-F5344CB8AC3E}">
        <p14:creationId xmlns:p14="http://schemas.microsoft.com/office/powerpoint/2010/main" val="15180708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xmlns="" id="{757E421D-E358-974F-B48E-0CAAC2CF9ABA}"/>
              </a:ext>
            </a:extLst>
          </p:cNvPr>
          <p:cNvSpPr txBox="1"/>
          <p:nvPr/>
        </p:nvSpPr>
        <p:spPr>
          <a:xfrm>
            <a:off x="8316416" y="87840"/>
            <a:ext cx="543305" cy="369332"/>
          </a:xfrm>
          <a:prstGeom prst="rect">
            <a:avLst/>
          </a:prstGeom>
          <a:noFill/>
        </p:spPr>
        <p:txBody>
          <a:bodyPr wrap="square" rtlCol="0">
            <a:spAutoFit/>
          </a:bodyPr>
          <a:lstStyle/>
          <a:p>
            <a:fld id="{0530B5CB-5BFE-FF4D-B379-5BE9E5483982}" type="slidenum">
              <a:rPr lang="en-US" smtClean="0"/>
              <a:t>13</a:t>
            </a:fld>
            <a:endParaRPr lang="en-US" dirty="0"/>
          </a:p>
        </p:txBody>
      </p:sp>
      <p:sp>
        <p:nvSpPr>
          <p:cNvPr id="4" name="Rectangle 3">
            <a:extLst>
              <a:ext uri="{FF2B5EF4-FFF2-40B4-BE49-F238E27FC236}">
                <a16:creationId xmlns:a16="http://schemas.microsoft.com/office/drawing/2014/main" xmlns="" id="{9D48379F-85BB-4FFA-955E-3988FE163456}"/>
              </a:ext>
            </a:extLst>
          </p:cNvPr>
          <p:cNvSpPr/>
          <p:nvPr/>
        </p:nvSpPr>
        <p:spPr>
          <a:xfrm>
            <a:off x="251520" y="6169996"/>
            <a:ext cx="7845525" cy="461665"/>
          </a:xfrm>
          <a:prstGeom prst="rect">
            <a:avLst/>
          </a:prstGeom>
        </p:spPr>
        <p:txBody>
          <a:bodyPr wrap="square">
            <a:spAutoFit/>
          </a:bodyPr>
          <a:lstStyle/>
          <a:p>
            <a:pPr marL="342900" indent="-342900" algn="l">
              <a:buAutoNum type="arabicPlain"/>
            </a:pPr>
            <a:r>
              <a:rPr lang="en-US" sz="1200" dirty="0">
                <a:solidFill>
                  <a:srgbClr val="000000"/>
                </a:solidFill>
                <a:latin typeface="+mn-lt"/>
                <a:ea typeface="Nunito" charset="0"/>
                <a:cs typeface="Nunito" charset="0"/>
              </a:rPr>
              <a:t>American Indian, Asian, and Native Hawaiian/Pacific Islander ethnic backgrounds represented less than 1% of Kindergarteners.</a:t>
            </a:r>
            <a:endParaRPr lang="en-US" sz="1200" dirty="0">
              <a:solidFill>
                <a:srgbClr val="000000"/>
              </a:solidFill>
              <a:latin typeface="+mn-lt"/>
            </a:endParaRPr>
          </a:p>
        </p:txBody>
      </p:sp>
      <p:sp>
        <p:nvSpPr>
          <p:cNvPr id="2" name="Title 1">
            <a:extLst>
              <a:ext uri="{FF2B5EF4-FFF2-40B4-BE49-F238E27FC236}">
                <a16:creationId xmlns:a16="http://schemas.microsoft.com/office/drawing/2014/main" xmlns="" id="{6CD7A365-FF66-4FD3-9A1D-B0B035822906}"/>
              </a:ext>
            </a:extLst>
          </p:cNvPr>
          <p:cNvSpPr>
            <a:spLocks noGrp="1"/>
          </p:cNvSpPr>
          <p:nvPr>
            <p:ph type="title"/>
          </p:nvPr>
        </p:nvSpPr>
        <p:spPr>
          <a:xfrm>
            <a:off x="457200" y="200025"/>
            <a:ext cx="8335963" cy="1036638"/>
          </a:xfrm>
        </p:spPr>
        <p:txBody>
          <a:bodyPr/>
          <a:lstStyle/>
          <a:p>
            <a:pPr eaLnBrk="1" hangingPunct="1"/>
            <a:r>
              <a:rPr lang="en-US" sz="3200" dirty="0">
                <a:latin typeface="+mn-lt"/>
                <a:ea typeface="Nunito" charset="0"/>
                <a:cs typeface="Nunito" charset="0"/>
              </a:rPr>
              <a:t>Race and Ethnicity</a:t>
            </a:r>
            <a:r>
              <a:rPr lang="en-US" sz="4000" dirty="0">
                <a:latin typeface="+mn-lt"/>
                <a:ea typeface="Nunito" charset="0"/>
                <a:cs typeface="Nunito" charset="0"/>
              </a:rPr>
              <a:t/>
            </a:r>
            <a:br>
              <a:rPr lang="en-US" sz="4000" dirty="0">
                <a:latin typeface="+mn-lt"/>
                <a:ea typeface="Nunito" charset="0"/>
                <a:cs typeface="Nunito" charset="0"/>
              </a:rPr>
            </a:br>
            <a:r>
              <a:rPr lang="en-US" cap="small" dirty="0">
                <a:latin typeface="+mn-lt"/>
                <a:ea typeface="Nunito" charset="0"/>
                <a:cs typeface="Nunito" charset="0"/>
              </a:rPr>
              <a:t>demographics</a:t>
            </a:r>
            <a:r>
              <a:rPr lang="en-US" cap="small" baseline="30000" dirty="0">
                <a:latin typeface="+mn-lt"/>
                <a:ea typeface="Nunito" charset="0"/>
                <a:cs typeface="Nunito" charset="0"/>
              </a:rPr>
              <a:t>1</a:t>
            </a:r>
            <a:br>
              <a:rPr lang="en-US" cap="small" baseline="30000" dirty="0">
                <a:latin typeface="+mn-lt"/>
                <a:ea typeface="Nunito" charset="0"/>
                <a:cs typeface="Nunito" charset="0"/>
              </a:rPr>
            </a:br>
            <a:endParaRPr lang="en-US" dirty="0">
              <a:latin typeface="+mn-lt"/>
            </a:endParaRPr>
          </a:p>
        </p:txBody>
      </p:sp>
      <p:graphicFrame>
        <p:nvGraphicFramePr>
          <p:cNvPr id="11" name="Chart 10">
            <a:extLst>
              <a:ext uri="{FF2B5EF4-FFF2-40B4-BE49-F238E27FC236}">
                <a16:creationId xmlns:a16="http://schemas.microsoft.com/office/drawing/2014/main" xmlns="" id="{A097D36F-8614-46EF-AA5F-609F36B5CDFB}"/>
              </a:ext>
            </a:extLst>
          </p:cNvPr>
          <p:cNvGraphicFramePr>
            <a:graphicFrameLocks/>
          </p:cNvGraphicFramePr>
          <p:nvPr>
            <p:extLst>
              <p:ext uri="{D42A27DB-BD31-4B8C-83A1-F6EECF244321}">
                <p14:modId xmlns:p14="http://schemas.microsoft.com/office/powerpoint/2010/main" val="365810276"/>
              </p:ext>
            </p:extLst>
          </p:nvPr>
        </p:nvGraphicFramePr>
        <p:xfrm>
          <a:off x="216047" y="1284941"/>
          <a:ext cx="8711906" cy="428811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6641692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C453E26E-2837-764B-ABCB-2834F80FA821}"/>
              </a:ext>
            </a:extLst>
          </p:cNvPr>
          <p:cNvSpPr txBox="1"/>
          <p:nvPr/>
        </p:nvSpPr>
        <p:spPr>
          <a:xfrm>
            <a:off x="8316416" y="87840"/>
            <a:ext cx="543305" cy="369332"/>
          </a:xfrm>
          <a:prstGeom prst="rect">
            <a:avLst/>
          </a:prstGeom>
          <a:noFill/>
        </p:spPr>
        <p:txBody>
          <a:bodyPr wrap="square" rtlCol="0">
            <a:spAutoFit/>
          </a:bodyPr>
          <a:lstStyle/>
          <a:p>
            <a:fld id="{0530B5CB-5BFE-FF4D-B379-5BE9E5483982}" type="slidenum">
              <a:rPr lang="en-US" smtClean="0"/>
              <a:t>14</a:t>
            </a:fld>
            <a:endParaRPr lang="en-US" dirty="0"/>
          </a:p>
        </p:txBody>
      </p:sp>
      <p:sp>
        <p:nvSpPr>
          <p:cNvPr id="2" name="Title 1">
            <a:extLst>
              <a:ext uri="{FF2B5EF4-FFF2-40B4-BE49-F238E27FC236}">
                <a16:creationId xmlns:a16="http://schemas.microsoft.com/office/drawing/2014/main" xmlns="" id="{6CD7A365-FF66-4FD3-9A1D-B0B035822906}"/>
              </a:ext>
            </a:extLst>
          </p:cNvPr>
          <p:cNvSpPr>
            <a:spLocks noGrp="1"/>
          </p:cNvSpPr>
          <p:nvPr>
            <p:ph type="title"/>
          </p:nvPr>
        </p:nvSpPr>
        <p:spPr/>
        <p:txBody>
          <a:bodyPr/>
          <a:lstStyle/>
          <a:p>
            <a:pPr eaLnBrk="1" hangingPunct="1"/>
            <a:r>
              <a:rPr lang="en-US" sz="3200" dirty="0">
                <a:latin typeface="+mn-lt"/>
                <a:ea typeface="Nunito" charset="0"/>
                <a:cs typeface="Nunito" charset="0"/>
              </a:rPr>
              <a:t>Race and Ethnicity</a:t>
            </a:r>
            <a:r>
              <a:rPr lang="en-US" sz="4000" dirty="0">
                <a:latin typeface="+mn-lt"/>
                <a:ea typeface="Nunito" charset="0"/>
                <a:cs typeface="Nunito" charset="0"/>
              </a:rPr>
              <a:t/>
            </a:r>
            <a:br>
              <a:rPr lang="en-US" sz="4000" dirty="0">
                <a:latin typeface="+mn-lt"/>
                <a:ea typeface="Nunito" charset="0"/>
                <a:cs typeface="Nunito" charset="0"/>
              </a:rPr>
            </a:br>
            <a:r>
              <a:rPr lang="en-US" cap="small" dirty="0">
                <a:latin typeface="+mn-lt"/>
                <a:ea typeface="Nunito" charset="0"/>
                <a:cs typeface="Nunito" charset="0"/>
              </a:rPr>
              <a:t>demographics &amp; readiness</a:t>
            </a:r>
            <a:r>
              <a:rPr lang="en-US" cap="small" baseline="30000" dirty="0">
                <a:latin typeface="+mn-lt"/>
                <a:ea typeface="Nunito" charset="0"/>
                <a:cs typeface="Nunito" charset="0"/>
              </a:rPr>
              <a:t/>
            </a:r>
            <a:br>
              <a:rPr lang="en-US" cap="small" baseline="30000" dirty="0">
                <a:latin typeface="+mn-lt"/>
                <a:ea typeface="Nunito" charset="0"/>
                <a:cs typeface="Nunito" charset="0"/>
              </a:rPr>
            </a:br>
            <a:endParaRPr lang="en-US" dirty="0">
              <a:latin typeface="+mn-lt"/>
            </a:endParaRPr>
          </a:p>
        </p:txBody>
      </p:sp>
      <p:sp>
        <p:nvSpPr>
          <p:cNvPr id="6" name="Rectangle 5">
            <a:extLst>
              <a:ext uri="{FF2B5EF4-FFF2-40B4-BE49-F238E27FC236}">
                <a16:creationId xmlns:a16="http://schemas.microsoft.com/office/drawing/2014/main" xmlns="" id="{20981A6A-45EB-401D-ABA8-E538EA6E78F6}"/>
              </a:ext>
            </a:extLst>
          </p:cNvPr>
          <p:cNvSpPr/>
          <p:nvPr/>
        </p:nvSpPr>
        <p:spPr>
          <a:xfrm>
            <a:off x="251520" y="6380976"/>
            <a:ext cx="7845525" cy="276999"/>
          </a:xfrm>
          <a:prstGeom prst="rect">
            <a:avLst/>
          </a:prstGeom>
        </p:spPr>
        <p:txBody>
          <a:bodyPr wrap="square">
            <a:spAutoFit/>
          </a:bodyPr>
          <a:lstStyle/>
          <a:p>
            <a:pPr algn="l"/>
            <a:r>
              <a:rPr lang="en-US" sz="1200" dirty="0">
                <a:solidFill>
                  <a:srgbClr val="000000"/>
                </a:solidFill>
                <a:latin typeface="+mn-lt"/>
                <a:ea typeface="Nunito" charset="0"/>
                <a:cs typeface="Nunito" charset="0"/>
              </a:rPr>
              <a:t>* Too few kindergarteners assessed to report % demonstrating readiness. </a:t>
            </a:r>
            <a:endParaRPr lang="en-US" sz="1200" dirty="0">
              <a:solidFill>
                <a:srgbClr val="000000"/>
              </a:solidFill>
              <a:latin typeface="+mn-lt"/>
            </a:endParaRPr>
          </a:p>
        </p:txBody>
      </p:sp>
      <p:graphicFrame>
        <p:nvGraphicFramePr>
          <p:cNvPr id="11" name="Chart 10">
            <a:extLst>
              <a:ext uri="{FF2B5EF4-FFF2-40B4-BE49-F238E27FC236}">
                <a16:creationId xmlns:a16="http://schemas.microsoft.com/office/drawing/2014/main" xmlns="" id="{9A832E54-3F1D-4F7B-A3B4-2BCEBF24BD42}"/>
              </a:ext>
            </a:extLst>
          </p:cNvPr>
          <p:cNvGraphicFramePr>
            <a:graphicFrameLocks/>
          </p:cNvGraphicFramePr>
          <p:nvPr>
            <p:extLst>
              <p:ext uri="{D42A27DB-BD31-4B8C-83A1-F6EECF244321}">
                <p14:modId xmlns:p14="http://schemas.microsoft.com/office/powerpoint/2010/main" val="1898694684"/>
              </p:ext>
            </p:extLst>
          </p:nvPr>
        </p:nvGraphicFramePr>
        <p:xfrm>
          <a:off x="457200" y="1484784"/>
          <a:ext cx="7446149" cy="4255248"/>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4">
            <a:extLst>
              <a:ext uri="{FF2B5EF4-FFF2-40B4-BE49-F238E27FC236}">
                <a16:creationId xmlns:a16="http://schemas.microsoft.com/office/drawing/2014/main" xmlns="" id="{8BC5143D-B705-41F0-8D77-FA362161E208}"/>
              </a:ext>
            </a:extLst>
          </p:cNvPr>
          <p:cNvSpPr txBox="1"/>
          <p:nvPr/>
        </p:nvSpPr>
        <p:spPr>
          <a:xfrm>
            <a:off x="3610509" y="2060848"/>
            <a:ext cx="557728" cy="400110"/>
          </a:xfrm>
          <a:prstGeom prst="rect">
            <a:avLst/>
          </a:prstGeom>
          <a:noFill/>
        </p:spPr>
        <p:txBody>
          <a:bodyPr wrap="square" rtlCol="0">
            <a:spAutoFit/>
          </a:bodyPr>
          <a:lstStyle>
            <a:defPPr>
              <a:defRPr lang="de-CH"/>
            </a:defPPr>
            <a:lvl1pPr algn="ctr" rtl="0" fontAlgn="base">
              <a:spcBef>
                <a:spcPct val="0"/>
              </a:spcBef>
              <a:spcAft>
                <a:spcPct val="0"/>
              </a:spcAft>
              <a:defRPr kern="1200">
                <a:solidFill>
                  <a:schemeClr val="tx1"/>
                </a:solidFill>
                <a:latin typeface="Frutiger 55 Roman" charset="0"/>
                <a:ea typeface="ヒラギノ角ゴ Pro W3" charset="0"/>
                <a:cs typeface="ヒラギノ角ゴ Pro W3" charset="0"/>
              </a:defRPr>
            </a:lvl1pPr>
            <a:lvl2pPr marL="457200" algn="ctr" rtl="0" fontAlgn="base">
              <a:spcBef>
                <a:spcPct val="0"/>
              </a:spcBef>
              <a:spcAft>
                <a:spcPct val="0"/>
              </a:spcAft>
              <a:defRPr kern="1200">
                <a:solidFill>
                  <a:schemeClr val="tx1"/>
                </a:solidFill>
                <a:latin typeface="Frutiger 55 Roman" charset="0"/>
                <a:ea typeface="ヒラギノ角ゴ Pro W3" charset="0"/>
                <a:cs typeface="ヒラギノ角ゴ Pro W3" charset="0"/>
              </a:defRPr>
            </a:lvl2pPr>
            <a:lvl3pPr marL="914400" algn="ctr" rtl="0" fontAlgn="base">
              <a:spcBef>
                <a:spcPct val="0"/>
              </a:spcBef>
              <a:spcAft>
                <a:spcPct val="0"/>
              </a:spcAft>
              <a:defRPr kern="1200">
                <a:solidFill>
                  <a:schemeClr val="tx1"/>
                </a:solidFill>
                <a:latin typeface="Frutiger 55 Roman" charset="0"/>
                <a:ea typeface="ヒラギノ角ゴ Pro W3" charset="0"/>
                <a:cs typeface="ヒラギノ角ゴ Pro W3" charset="0"/>
              </a:defRPr>
            </a:lvl3pPr>
            <a:lvl4pPr marL="1371600" algn="ctr" rtl="0" fontAlgn="base">
              <a:spcBef>
                <a:spcPct val="0"/>
              </a:spcBef>
              <a:spcAft>
                <a:spcPct val="0"/>
              </a:spcAft>
              <a:defRPr kern="1200">
                <a:solidFill>
                  <a:schemeClr val="tx1"/>
                </a:solidFill>
                <a:latin typeface="Frutiger 55 Roman" charset="0"/>
                <a:ea typeface="ヒラギノ角ゴ Pro W3" charset="0"/>
                <a:cs typeface="ヒラギノ角ゴ Pro W3" charset="0"/>
              </a:defRPr>
            </a:lvl4pPr>
            <a:lvl5pPr marL="1828800" algn="ctr" rtl="0" fontAlgn="base">
              <a:spcBef>
                <a:spcPct val="0"/>
              </a:spcBef>
              <a:spcAft>
                <a:spcPct val="0"/>
              </a:spcAft>
              <a:defRPr kern="1200">
                <a:solidFill>
                  <a:schemeClr val="tx1"/>
                </a:solidFill>
                <a:latin typeface="Frutiger 55 Roman" charset="0"/>
                <a:ea typeface="ヒラギノ角ゴ Pro W3" charset="0"/>
                <a:cs typeface="ヒラギノ角ゴ Pro W3" charset="0"/>
              </a:defRPr>
            </a:lvl5pPr>
            <a:lvl6pPr marL="2286000" algn="l" defTabSz="457200" rtl="0" eaLnBrk="1" latinLnBrk="0" hangingPunct="1">
              <a:defRPr kern="1200">
                <a:solidFill>
                  <a:schemeClr val="tx1"/>
                </a:solidFill>
                <a:latin typeface="Frutiger 55 Roman" charset="0"/>
                <a:ea typeface="ヒラギノ角ゴ Pro W3" charset="0"/>
                <a:cs typeface="ヒラギノ角ゴ Pro W3" charset="0"/>
              </a:defRPr>
            </a:lvl6pPr>
            <a:lvl7pPr marL="2743200" algn="l" defTabSz="457200" rtl="0" eaLnBrk="1" latinLnBrk="0" hangingPunct="1">
              <a:defRPr kern="1200">
                <a:solidFill>
                  <a:schemeClr val="tx1"/>
                </a:solidFill>
                <a:latin typeface="Frutiger 55 Roman" charset="0"/>
                <a:ea typeface="ヒラギノ角ゴ Pro W3" charset="0"/>
                <a:cs typeface="ヒラギノ角ゴ Pro W3" charset="0"/>
              </a:defRPr>
            </a:lvl7pPr>
            <a:lvl8pPr marL="3200400" algn="l" defTabSz="457200" rtl="0" eaLnBrk="1" latinLnBrk="0" hangingPunct="1">
              <a:defRPr kern="1200">
                <a:solidFill>
                  <a:schemeClr val="tx1"/>
                </a:solidFill>
                <a:latin typeface="Frutiger 55 Roman" charset="0"/>
                <a:ea typeface="ヒラギノ角ゴ Pro W3" charset="0"/>
                <a:cs typeface="ヒラギノ角ゴ Pro W3" charset="0"/>
              </a:defRPr>
            </a:lvl8pPr>
            <a:lvl9pPr marL="3657600" algn="l" defTabSz="457200" rtl="0" eaLnBrk="1" latinLnBrk="0" hangingPunct="1">
              <a:defRPr kern="1200">
                <a:solidFill>
                  <a:schemeClr val="tx1"/>
                </a:solidFill>
                <a:latin typeface="Frutiger 55 Roman" charset="0"/>
                <a:ea typeface="ヒラギノ角ゴ Pro W3" charset="0"/>
                <a:cs typeface="ヒラギノ角ゴ Pro W3" charset="0"/>
              </a:defRPr>
            </a:lvl9pPr>
          </a:lstStyle>
          <a:p>
            <a:r>
              <a:rPr lang="en-US" sz="2000" dirty="0">
                <a:solidFill>
                  <a:schemeClr val="bg2"/>
                </a:solidFill>
              </a:rPr>
              <a:t>*</a:t>
            </a:r>
          </a:p>
        </p:txBody>
      </p:sp>
      <p:sp>
        <p:nvSpPr>
          <p:cNvPr id="8" name="TextBox 4">
            <a:extLst>
              <a:ext uri="{FF2B5EF4-FFF2-40B4-BE49-F238E27FC236}">
                <a16:creationId xmlns:a16="http://schemas.microsoft.com/office/drawing/2014/main" xmlns="" id="{699DFDF6-F148-4655-8750-C95E06905097}"/>
              </a:ext>
            </a:extLst>
          </p:cNvPr>
          <p:cNvSpPr txBox="1"/>
          <p:nvPr/>
        </p:nvSpPr>
        <p:spPr>
          <a:xfrm>
            <a:off x="3622546" y="2592653"/>
            <a:ext cx="557728" cy="400110"/>
          </a:xfrm>
          <a:prstGeom prst="rect">
            <a:avLst/>
          </a:prstGeom>
          <a:noFill/>
        </p:spPr>
        <p:txBody>
          <a:bodyPr wrap="square" rtlCol="0">
            <a:spAutoFit/>
          </a:bodyPr>
          <a:lstStyle>
            <a:defPPr>
              <a:defRPr lang="de-CH"/>
            </a:defPPr>
            <a:lvl1pPr algn="ctr" rtl="0" fontAlgn="base">
              <a:spcBef>
                <a:spcPct val="0"/>
              </a:spcBef>
              <a:spcAft>
                <a:spcPct val="0"/>
              </a:spcAft>
              <a:defRPr kern="1200">
                <a:solidFill>
                  <a:schemeClr val="tx1"/>
                </a:solidFill>
                <a:latin typeface="Frutiger 55 Roman" charset="0"/>
                <a:ea typeface="ヒラギノ角ゴ Pro W3" charset="0"/>
                <a:cs typeface="ヒラギノ角ゴ Pro W3" charset="0"/>
              </a:defRPr>
            </a:lvl1pPr>
            <a:lvl2pPr marL="457200" algn="ctr" rtl="0" fontAlgn="base">
              <a:spcBef>
                <a:spcPct val="0"/>
              </a:spcBef>
              <a:spcAft>
                <a:spcPct val="0"/>
              </a:spcAft>
              <a:defRPr kern="1200">
                <a:solidFill>
                  <a:schemeClr val="tx1"/>
                </a:solidFill>
                <a:latin typeface="Frutiger 55 Roman" charset="0"/>
                <a:ea typeface="ヒラギノ角ゴ Pro W3" charset="0"/>
                <a:cs typeface="ヒラギノ角ゴ Pro W3" charset="0"/>
              </a:defRPr>
            </a:lvl2pPr>
            <a:lvl3pPr marL="914400" algn="ctr" rtl="0" fontAlgn="base">
              <a:spcBef>
                <a:spcPct val="0"/>
              </a:spcBef>
              <a:spcAft>
                <a:spcPct val="0"/>
              </a:spcAft>
              <a:defRPr kern="1200">
                <a:solidFill>
                  <a:schemeClr val="tx1"/>
                </a:solidFill>
                <a:latin typeface="Frutiger 55 Roman" charset="0"/>
                <a:ea typeface="ヒラギノ角ゴ Pro W3" charset="0"/>
                <a:cs typeface="ヒラギノ角ゴ Pro W3" charset="0"/>
              </a:defRPr>
            </a:lvl3pPr>
            <a:lvl4pPr marL="1371600" algn="ctr" rtl="0" fontAlgn="base">
              <a:spcBef>
                <a:spcPct val="0"/>
              </a:spcBef>
              <a:spcAft>
                <a:spcPct val="0"/>
              </a:spcAft>
              <a:defRPr kern="1200">
                <a:solidFill>
                  <a:schemeClr val="tx1"/>
                </a:solidFill>
                <a:latin typeface="Frutiger 55 Roman" charset="0"/>
                <a:ea typeface="ヒラギノ角ゴ Pro W3" charset="0"/>
                <a:cs typeface="ヒラギノ角ゴ Pro W3" charset="0"/>
              </a:defRPr>
            </a:lvl4pPr>
            <a:lvl5pPr marL="1828800" algn="ctr" rtl="0" fontAlgn="base">
              <a:spcBef>
                <a:spcPct val="0"/>
              </a:spcBef>
              <a:spcAft>
                <a:spcPct val="0"/>
              </a:spcAft>
              <a:defRPr kern="1200">
                <a:solidFill>
                  <a:schemeClr val="tx1"/>
                </a:solidFill>
                <a:latin typeface="Frutiger 55 Roman" charset="0"/>
                <a:ea typeface="ヒラギノ角ゴ Pro W3" charset="0"/>
                <a:cs typeface="ヒラギノ角ゴ Pro W3" charset="0"/>
              </a:defRPr>
            </a:lvl5pPr>
            <a:lvl6pPr marL="2286000" algn="l" defTabSz="457200" rtl="0" eaLnBrk="1" latinLnBrk="0" hangingPunct="1">
              <a:defRPr kern="1200">
                <a:solidFill>
                  <a:schemeClr val="tx1"/>
                </a:solidFill>
                <a:latin typeface="Frutiger 55 Roman" charset="0"/>
                <a:ea typeface="ヒラギノ角ゴ Pro W3" charset="0"/>
                <a:cs typeface="ヒラギノ角ゴ Pro W3" charset="0"/>
              </a:defRPr>
            </a:lvl6pPr>
            <a:lvl7pPr marL="2743200" algn="l" defTabSz="457200" rtl="0" eaLnBrk="1" latinLnBrk="0" hangingPunct="1">
              <a:defRPr kern="1200">
                <a:solidFill>
                  <a:schemeClr val="tx1"/>
                </a:solidFill>
                <a:latin typeface="Frutiger 55 Roman" charset="0"/>
                <a:ea typeface="ヒラギノ角ゴ Pro W3" charset="0"/>
                <a:cs typeface="ヒラギノ角ゴ Pro W3" charset="0"/>
              </a:defRPr>
            </a:lvl7pPr>
            <a:lvl8pPr marL="3200400" algn="l" defTabSz="457200" rtl="0" eaLnBrk="1" latinLnBrk="0" hangingPunct="1">
              <a:defRPr kern="1200">
                <a:solidFill>
                  <a:schemeClr val="tx1"/>
                </a:solidFill>
                <a:latin typeface="Frutiger 55 Roman" charset="0"/>
                <a:ea typeface="ヒラギノ角ゴ Pro W3" charset="0"/>
                <a:cs typeface="ヒラギノ角ゴ Pro W3" charset="0"/>
              </a:defRPr>
            </a:lvl8pPr>
            <a:lvl9pPr marL="3657600" algn="l" defTabSz="457200" rtl="0" eaLnBrk="1" latinLnBrk="0" hangingPunct="1">
              <a:defRPr kern="1200">
                <a:solidFill>
                  <a:schemeClr val="tx1"/>
                </a:solidFill>
                <a:latin typeface="Frutiger 55 Roman" charset="0"/>
                <a:ea typeface="ヒラギノ角ゴ Pro W3" charset="0"/>
                <a:cs typeface="ヒラギノ角ゴ Pro W3" charset="0"/>
              </a:defRPr>
            </a:lvl9pPr>
          </a:lstStyle>
          <a:p>
            <a:r>
              <a:rPr lang="en-US" sz="2000" dirty="0">
                <a:solidFill>
                  <a:schemeClr val="bg2"/>
                </a:solidFill>
              </a:rPr>
              <a:t>*</a:t>
            </a:r>
          </a:p>
        </p:txBody>
      </p:sp>
      <p:sp>
        <p:nvSpPr>
          <p:cNvPr id="9" name="TextBox 4">
            <a:extLst>
              <a:ext uri="{FF2B5EF4-FFF2-40B4-BE49-F238E27FC236}">
                <a16:creationId xmlns:a16="http://schemas.microsoft.com/office/drawing/2014/main" xmlns="" id="{593FDA82-F5B7-4FA9-8240-C8100327519B}"/>
              </a:ext>
            </a:extLst>
          </p:cNvPr>
          <p:cNvSpPr txBox="1"/>
          <p:nvPr/>
        </p:nvSpPr>
        <p:spPr>
          <a:xfrm>
            <a:off x="3622546" y="3608764"/>
            <a:ext cx="557728" cy="400110"/>
          </a:xfrm>
          <a:prstGeom prst="rect">
            <a:avLst/>
          </a:prstGeom>
          <a:noFill/>
        </p:spPr>
        <p:txBody>
          <a:bodyPr wrap="square" rtlCol="0">
            <a:spAutoFit/>
          </a:bodyPr>
          <a:lstStyle>
            <a:defPPr>
              <a:defRPr lang="de-CH"/>
            </a:defPPr>
            <a:lvl1pPr algn="ctr" rtl="0" fontAlgn="base">
              <a:spcBef>
                <a:spcPct val="0"/>
              </a:spcBef>
              <a:spcAft>
                <a:spcPct val="0"/>
              </a:spcAft>
              <a:defRPr kern="1200">
                <a:solidFill>
                  <a:schemeClr val="tx1"/>
                </a:solidFill>
                <a:latin typeface="Frutiger 55 Roman" charset="0"/>
                <a:ea typeface="ヒラギノ角ゴ Pro W3" charset="0"/>
                <a:cs typeface="ヒラギノ角ゴ Pro W3" charset="0"/>
              </a:defRPr>
            </a:lvl1pPr>
            <a:lvl2pPr marL="457200" algn="ctr" rtl="0" fontAlgn="base">
              <a:spcBef>
                <a:spcPct val="0"/>
              </a:spcBef>
              <a:spcAft>
                <a:spcPct val="0"/>
              </a:spcAft>
              <a:defRPr kern="1200">
                <a:solidFill>
                  <a:schemeClr val="tx1"/>
                </a:solidFill>
                <a:latin typeface="Frutiger 55 Roman" charset="0"/>
                <a:ea typeface="ヒラギノ角ゴ Pro W3" charset="0"/>
                <a:cs typeface="ヒラギノ角ゴ Pro W3" charset="0"/>
              </a:defRPr>
            </a:lvl2pPr>
            <a:lvl3pPr marL="914400" algn="ctr" rtl="0" fontAlgn="base">
              <a:spcBef>
                <a:spcPct val="0"/>
              </a:spcBef>
              <a:spcAft>
                <a:spcPct val="0"/>
              </a:spcAft>
              <a:defRPr kern="1200">
                <a:solidFill>
                  <a:schemeClr val="tx1"/>
                </a:solidFill>
                <a:latin typeface="Frutiger 55 Roman" charset="0"/>
                <a:ea typeface="ヒラギノ角ゴ Pro W3" charset="0"/>
                <a:cs typeface="ヒラギノ角ゴ Pro W3" charset="0"/>
              </a:defRPr>
            </a:lvl3pPr>
            <a:lvl4pPr marL="1371600" algn="ctr" rtl="0" fontAlgn="base">
              <a:spcBef>
                <a:spcPct val="0"/>
              </a:spcBef>
              <a:spcAft>
                <a:spcPct val="0"/>
              </a:spcAft>
              <a:defRPr kern="1200">
                <a:solidFill>
                  <a:schemeClr val="tx1"/>
                </a:solidFill>
                <a:latin typeface="Frutiger 55 Roman" charset="0"/>
                <a:ea typeface="ヒラギノ角ゴ Pro W3" charset="0"/>
                <a:cs typeface="ヒラギノ角ゴ Pro W3" charset="0"/>
              </a:defRPr>
            </a:lvl4pPr>
            <a:lvl5pPr marL="1828800" algn="ctr" rtl="0" fontAlgn="base">
              <a:spcBef>
                <a:spcPct val="0"/>
              </a:spcBef>
              <a:spcAft>
                <a:spcPct val="0"/>
              </a:spcAft>
              <a:defRPr kern="1200">
                <a:solidFill>
                  <a:schemeClr val="tx1"/>
                </a:solidFill>
                <a:latin typeface="Frutiger 55 Roman" charset="0"/>
                <a:ea typeface="ヒラギノ角ゴ Pro W3" charset="0"/>
                <a:cs typeface="ヒラギノ角ゴ Pro W3" charset="0"/>
              </a:defRPr>
            </a:lvl5pPr>
            <a:lvl6pPr marL="2286000" algn="l" defTabSz="457200" rtl="0" eaLnBrk="1" latinLnBrk="0" hangingPunct="1">
              <a:defRPr kern="1200">
                <a:solidFill>
                  <a:schemeClr val="tx1"/>
                </a:solidFill>
                <a:latin typeface="Frutiger 55 Roman" charset="0"/>
                <a:ea typeface="ヒラギノ角ゴ Pro W3" charset="0"/>
                <a:cs typeface="ヒラギノ角ゴ Pro W3" charset="0"/>
              </a:defRPr>
            </a:lvl6pPr>
            <a:lvl7pPr marL="2743200" algn="l" defTabSz="457200" rtl="0" eaLnBrk="1" latinLnBrk="0" hangingPunct="1">
              <a:defRPr kern="1200">
                <a:solidFill>
                  <a:schemeClr val="tx1"/>
                </a:solidFill>
                <a:latin typeface="Frutiger 55 Roman" charset="0"/>
                <a:ea typeface="ヒラギノ角ゴ Pro W3" charset="0"/>
                <a:cs typeface="ヒラギノ角ゴ Pro W3" charset="0"/>
              </a:defRPr>
            </a:lvl7pPr>
            <a:lvl8pPr marL="3200400" algn="l" defTabSz="457200" rtl="0" eaLnBrk="1" latinLnBrk="0" hangingPunct="1">
              <a:defRPr kern="1200">
                <a:solidFill>
                  <a:schemeClr val="tx1"/>
                </a:solidFill>
                <a:latin typeface="Frutiger 55 Roman" charset="0"/>
                <a:ea typeface="ヒラギノ角ゴ Pro W3" charset="0"/>
                <a:cs typeface="ヒラギノ角ゴ Pro W3" charset="0"/>
              </a:defRPr>
            </a:lvl8pPr>
            <a:lvl9pPr marL="3657600" algn="l" defTabSz="457200" rtl="0" eaLnBrk="1" latinLnBrk="0" hangingPunct="1">
              <a:defRPr kern="1200">
                <a:solidFill>
                  <a:schemeClr val="tx1"/>
                </a:solidFill>
                <a:latin typeface="Frutiger 55 Roman" charset="0"/>
                <a:ea typeface="ヒラギノ角ゴ Pro W3" charset="0"/>
                <a:cs typeface="ヒラギノ角ゴ Pro W3" charset="0"/>
              </a:defRPr>
            </a:lvl9pPr>
          </a:lstStyle>
          <a:p>
            <a:r>
              <a:rPr lang="en-US" sz="2000" dirty="0">
                <a:solidFill>
                  <a:schemeClr val="bg2"/>
                </a:solidFill>
              </a:rPr>
              <a:t>*</a:t>
            </a:r>
          </a:p>
        </p:txBody>
      </p:sp>
      <p:sp>
        <p:nvSpPr>
          <p:cNvPr id="10" name="TextBox 4">
            <a:extLst>
              <a:ext uri="{FF2B5EF4-FFF2-40B4-BE49-F238E27FC236}">
                <a16:creationId xmlns:a16="http://schemas.microsoft.com/office/drawing/2014/main" xmlns="" id="{B09F78E3-97A0-4166-9DFD-7A689B5CC8E6}"/>
              </a:ext>
            </a:extLst>
          </p:cNvPr>
          <p:cNvSpPr txBox="1"/>
          <p:nvPr/>
        </p:nvSpPr>
        <p:spPr>
          <a:xfrm>
            <a:off x="3635896" y="5154892"/>
            <a:ext cx="557728" cy="400110"/>
          </a:xfrm>
          <a:prstGeom prst="rect">
            <a:avLst/>
          </a:prstGeom>
          <a:noFill/>
        </p:spPr>
        <p:txBody>
          <a:bodyPr wrap="square" rtlCol="0">
            <a:spAutoFit/>
          </a:bodyPr>
          <a:lstStyle>
            <a:defPPr>
              <a:defRPr lang="de-CH"/>
            </a:defPPr>
            <a:lvl1pPr algn="ctr" rtl="0" fontAlgn="base">
              <a:spcBef>
                <a:spcPct val="0"/>
              </a:spcBef>
              <a:spcAft>
                <a:spcPct val="0"/>
              </a:spcAft>
              <a:defRPr kern="1200">
                <a:solidFill>
                  <a:schemeClr val="tx1"/>
                </a:solidFill>
                <a:latin typeface="Frutiger 55 Roman" charset="0"/>
                <a:ea typeface="ヒラギノ角ゴ Pro W3" charset="0"/>
                <a:cs typeface="ヒラギノ角ゴ Pro W3" charset="0"/>
              </a:defRPr>
            </a:lvl1pPr>
            <a:lvl2pPr marL="457200" algn="ctr" rtl="0" fontAlgn="base">
              <a:spcBef>
                <a:spcPct val="0"/>
              </a:spcBef>
              <a:spcAft>
                <a:spcPct val="0"/>
              </a:spcAft>
              <a:defRPr kern="1200">
                <a:solidFill>
                  <a:schemeClr val="tx1"/>
                </a:solidFill>
                <a:latin typeface="Frutiger 55 Roman" charset="0"/>
                <a:ea typeface="ヒラギノ角ゴ Pro W3" charset="0"/>
                <a:cs typeface="ヒラギノ角ゴ Pro W3" charset="0"/>
              </a:defRPr>
            </a:lvl2pPr>
            <a:lvl3pPr marL="914400" algn="ctr" rtl="0" fontAlgn="base">
              <a:spcBef>
                <a:spcPct val="0"/>
              </a:spcBef>
              <a:spcAft>
                <a:spcPct val="0"/>
              </a:spcAft>
              <a:defRPr kern="1200">
                <a:solidFill>
                  <a:schemeClr val="tx1"/>
                </a:solidFill>
                <a:latin typeface="Frutiger 55 Roman" charset="0"/>
                <a:ea typeface="ヒラギノ角ゴ Pro W3" charset="0"/>
                <a:cs typeface="ヒラギノ角ゴ Pro W3" charset="0"/>
              </a:defRPr>
            </a:lvl3pPr>
            <a:lvl4pPr marL="1371600" algn="ctr" rtl="0" fontAlgn="base">
              <a:spcBef>
                <a:spcPct val="0"/>
              </a:spcBef>
              <a:spcAft>
                <a:spcPct val="0"/>
              </a:spcAft>
              <a:defRPr kern="1200">
                <a:solidFill>
                  <a:schemeClr val="tx1"/>
                </a:solidFill>
                <a:latin typeface="Frutiger 55 Roman" charset="0"/>
                <a:ea typeface="ヒラギノ角ゴ Pro W3" charset="0"/>
                <a:cs typeface="ヒラギノ角ゴ Pro W3" charset="0"/>
              </a:defRPr>
            </a:lvl4pPr>
            <a:lvl5pPr marL="1828800" algn="ctr" rtl="0" fontAlgn="base">
              <a:spcBef>
                <a:spcPct val="0"/>
              </a:spcBef>
              <a:spcAft>
                <a:spcPct val="0"/>
              </a:spcAft>
              <a:defRPr kern="1200">
                <a:solidFill>
                  <a:schemeClr val="tx1"/>
                </a:solidFill>
                <a:latin typeface="Frutiger 55 Roman" charset="0"/>
                <a:ea typeface="ヒラギノ角ゴ Pro W3" charset="0"/>
                <a:cs typeface="ヒラギノ角ゴ Pro W3" charset="0"/>
              </a:defRPr>
            </a:lvl5pPr>
            <a:lvl6pPr marL="2286000" algn="l" defTabSz="457200" rtl="0" eaLnBrk="1" latinLnBrk="0" hangingPunct="1">
              <a:defRPr kern="1200">
                <a:solidFill>
                  <a:schemeClr val="tx1"/>
                </a:solidFill>
                <a:latin typeface="Frutiger 55 Roman" charset="0"/>
                <a:ea typeface="ヒラギノ角ゴ Pro W3" charset="0"/>
                <a:cs typeface="ヒラギノ角ゴ Pro W3" charset="0"/>
              </a:defRPr>
            </a:lvl6pPr>
            <a:lvl7pPr marL="2743200" algn="l" defTabSz="457200" rtl="0" eaLnBrk="1" latinLnBrk="0" hangingPunct="1">
              <a:defRPr kern="1200">
                <a:solidFill>
                  <a:schemeClr val="tx1"/>
                </a:solidFill>
                <a:latin typeface="Frutiger 55 Roman" charset="0"/>
                <a:ea typeface="ヒラギノ角ゴ Pro W3" charset="0"/>
                <a:cs typeface="ヒラギノ角ゴ Pro W3" charset="0"/>
              </a:defRPr>
            </a:lvl7pPr>
            <a:lvl8pPr marL="3200400" algn="l" defTabSz="457200" rtl="0" eaLnBrk="1" latinLnBrk="0" hangingPunct="1">
              <a:defRPr kern="1200">
                <a:solidFill>
                  <a:schemeClr val="tx1"/>
                </a:solidFill>
                <a:latin typeface="Frutiger 55 Roman" charset="0"/>
                <a:ea typeface="ヒラギノ角ゴ Pro W3" charset="0"/>
                <a:cs typeface="ヒラギノ角ゴ Pro W3" charset="0"/>
              </a:defRPr>
            </a:lvl8pPr>
            <a:lvl9pPr marL="3657600" algn="l" defTabSz="457200" rtl="0" eaLnBrk="1" latinLnBrk="0" hangingPunct="1">
              <a:defRPr kern="1200">
                <a:solidFill>
                  <a:schemeClr val="tx1"/>
                </a:solidFill>
                <a:latin typeface="Frutiger 55 Roman" charset="0"/>
                <a:ea typeface="ヒラギノ角ゴ Pro W3" charset="0"/>
                <a:cs typeface="ヒラギノ角ゴ Pro W3" charset="0"/>
              </a:defRPr>
            </a:lvl9pPr>
          </a:lstStyle>
          <a:p>
            <a:r>
              <a:rPr lang="en-US" sz="2000" dirty="0">
                <a:solidFill>
                  <a:schemeClr val="bg2"/>
                </a:solidFill>
              </a:rPr>
              <a:t>*</a:t>
            </a:r>
          </a:p>
        </p:txBody>
      </p:sp>
      <p:sp>
        <p:nvSpPr>
          <p:cNvPr id="12" name="TextBox 4">
            <a:extLst>
              <a:ext uri="{FF2B5EF4-FFF2-40B4-BE49-F238E27FC236}">
                <a16:creationId xmlns:a16="http://schemas.microsoft.com/office/drawing/2014/main" xmlns="" id="{AF4183CE-BEA1-4A95-A3FF-9BCB300ECCC6}"/>
              </a:ext>
            </a:extLst>
          </p:cNvPr>
          <p:cNvSpPr txBox="1"/>
          <p:nvPr/>
        </p:nvSpPr>
        <p:spPr>
          <a:xfrm>
            <a:off x="3622546" y="3111179"/>
            <a:ext cx="557728" cy="400110"/>
          </a:xfrm>
          <a:prstGeom prst="rect">
            <a:avLst/>
          </a:prstGeom>
          <a:noFill/>
        </p:spPr>
        <p:txBody>
          <a:bodyPr wrap="square" rtlCol="0">
            <a:spAutoFit/>
          </a:bodyPr>
          <a:lstStyle>
            <a:defPPr>
              <a:defRPr lang="de-CH"/>
            </a:defPPr>
            <a:lvl1pPr algn="ctr" rtl="0" fontAlgn="base">
              <a:spcBef>
                <a:spcPct val="0"/>
              </a:spcBef>
              <a:spcAft>
                <a:spcPct val="0"/>
              </a:spcAft>
              <a:defRPr kern="1200">
                <a:solidFill>
                  <a:schemeClr val="tx1"/>
                </a:solidFill>
                <a:latin typeface="Frutiger 55 Roman" charset="0"/>
                <a:ea typeface="ヒラギノ角ゴ Pro W3" charset="0"/>
                <a:cs typeface="ヒラギノ角ゴ Pro W3" charset="0"/>
              </a:defRPr>
            </a:lvl1pPr>
            <a:lvl2pPr marL="457200" algn="ctr" rtl="0" fontAlgn="base">
              <a:spcBef>
                <a:spcPct val="0"/>
              </a:spcBef>
              <a:spcAft>
                <a:spcPct val="0"/>
              </a:spcAft>
              <a:defRPr kern="1200">
                <a:solidFill>
                  <a:schemeClr val="tx1"/>
                </a:solidFill>
                <a:latin typeface="Frutiger 55 Roman" charset="0"/>
                <a:ea typeface="ヒラギノ角ゴ Pro W3" charset="0"/>
                <a:cs typeface="ヒラギノ角ゴ Pro W3" charset="0"/>
              </a:defRPr>
            </a:lvl2pPr>
            <a:lvl3pPr marL="914400" algn="ctr" rtl="0" fontAlgn="base">
              <a:spcBef>
                <a:spcPct val="0"/>
              </a:spcBef>
              <a:spcAft>
                <a:spcPct val="0"/>
              </a:spcAft>
              <a:defRPr kern="1200">
                <a:solidFill>
                  <a:schemeClr val="tx1"/>
                </a:solidFill>
                <a:latin typeface="Frutiger 55 Roman" charset="0"/>
                <a:ea typeface="ヒラギノ角ゴ Pro W3" charset="0"/>
                <a:cs typeface="ヒラギノ角ゴ Pro W3" charset="0"/>
              </a:defRPr>
            </a:lvl3pPr>
            <a:lvl4pPr marL="1371600" algn="ctr" rtl="0" fontAlgn="base">
              <a:spcBef>
                <a:spcPct val="0"/>
              </a:spcBef>
              <a:spcAft>
                <a:spcPct val="0"/>
              </a:spcAft>
              <a:defRPr kern="1200">
                <a:solidFill>
                  <a:schemeClr val="tx1"/>
                </a:solidFill>
                <a:latin typeface="Frutiger 55 Roman" charset="0"/>
                <a:ea typeface="ヒラギノ角ゴ Pro W3" charset="0"/>
                <a:cs typeface="ヒラギノ角ゴ Pro W3" charset="0"/>
              </a:defRPr>
            </a:lvl4pPr>
            <a:lvl5pPr marL="1828800" algn="ctr" rtl="0" fontAlgn="base">
              <a:spcBef>
                <a:spcPct val="0"/>
              </a:spcBef>
              <a:spcAft>
                <a:spcPct val="0"/>
              </a:spcAft>
              <a:defRPr kern="1200">
                <a:solidFill>
                  <a:schemeClr val="tx1"/>
                </a:solidFill>
                <a:latin typeface="Frutiger 55 Roman" charset="0"/>
                <a:ea typeface="ヒラギノ角ゴ Pro W3" charset="0"/>
                <a:cs typeface="ヒラギノ角ゴ Pro W3" charset="0"/>
              </a:defRPr>
            </a:lvl5pPr>
            <a:lvl6pPr marL="2286000" algn="l" defTabSz="457200" rtl="0" eaLnBrk="1" latinLnBrk="0" hangingPunct="1">
              <a:defRPr kern="1200">
                <a:solidFill>
                  <a:schemeClr val="tx1"/>
                </a:solidFill>
                <a:latin typeface="Frutiger 55 Roman" charset="0"/>
                <a:ea typeface="ヒラギノ角ゴ Pro W3" charset="0"/>
                <a:cs typeface="ヒラギノ角ゴ Pro W3" charset="0"/>
              </a:defRPr>
            </a:lvl6pPr>
            <a:lvl7pPr marL="2743200" algn="l" defTabSz="457200" rtl="0" eaLnBrk="1" latinLnBrk="0" hangingPunct="1">
              <a:defRPr kern="1200">
                <a:solidFill>
                  <a:schemeClr val="tx1"/>
                </a:solidFill>
                <a:latin typeface="Frutiger 55 Roman" charset="0"/>
                <a:ea typeface="ヒラギノ角ゴ Pro W3" charset="0"/>
                <a:cs typeface="ヒラギノ角ゴ Pro W3" charset="0"/>
              </a:defRPr>
            </a:lvl7pPr>
            <a:lvl8pPr marL="3200400" algn="l" defTabSz="457200" rtl="0" eaLnBrk="1" latinLnBrk="0" hangingPunct="1">
              <a:defRPr kern="1200">
                <a:solidFill>
                  <a:schemeClr val="tx1"/>
                </a:solidFill>
                <a:latin typeface="Frutiger 55 Roman" charset="0"/>
                <a:ea typeface="ヒラギノ角ゴ Pro W3" charset="0"/>
                <a:cs typeface="ヒラギノ角ゴ Pro W3" charset="0"/>
              </a:defRPr>
            </a:lvl8pPr>
            <a:lvl9pPr marL="3657600" algn="l" defTabSz="457200" rtl="0" eaLnBrk="1" latinLnBrk="0" hangingPunct="1">
              <a:defRPr kern="1200">
                <a:solidFill>
                  <a:schemeClr val="tx1"/>
                </a:solidFill>
                <a:latin typeface="Frutiger 55 Roman" charset="0"/>
                <a:ea typeface="ヒラギノ角ゴ Pro W3" charset="0"/>
                <a:cs typeface="ヒラギノ角ゴ Pro W3" charset="0"/>
              </a:defRPr>
            </a:lvl9pPr>
          </a:lstStyle>
          <a:p>
            <a:r>
              <a:rPr lang="en-US" sz="2000" dirty="0">
                <a:solidFill>
                  <a:schemeClr val="bg2"/>
                </a:solidFill>
              </a:rPr>
              <a:t>*</a:t>
            </a:r>
          </a:p>
        </p:txBody>
      </p:sp>
    </p:spTree>
    <p:extLst>
      <p:ext uri="{BB962C8B-B14F-4D97-AF65-F5344CB8AC3E}">
        <p14:creationId xmlns:p14="http://schemas.microsoft.com/office/powerpoint/2010/main" val="37531754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xmlns="" id="{24D894F0-2B03-2742-BAE1-BAEBBCD6FCE9}"/>
              </a:ext>
            </a:extLst>
          </p:cNvPr>
          <p:cNvSpPr txBox="1"/>
          <p:nvPr/>
        </p:nvSpPr>
        <p:spPr>
          <a:xfrm>
            <a:off x="8316416" y="87840"/>
            <a:ext cx="543305" cy="369332"/>
          </a:xfrm>
          <a:prstGeom prst="rect">
            <a:avLst/>
          </a:prstGeom>
          <a:noFill/>
        </p:spPr>
        <p:txBody>
          <a:bodyPr wrap="square" rtlCol="0">
            <a:spAutoFit/>
          </a:bodyPr>
          <a:lstStyle/>
          <a:p>
            <a:fld id="{0530B5CB-5BFE-FF4D-B379-5BE9E5483982}" type="slidenum">
              <a:rPr lang="en-US" smtClean="0"/>
              <a:t>15</a:t>
            </a:fld>
            <a:endParaRPr lang="en-US" dirty="0"/>
          </a:p>
        </p:txBody>
      </p:sp>
      <p:sp>
        <p:nvSpPr>
          <p:cNvPr id="2" name="Title 1">
            <a:extLst>
              <a:ext uri="{FF2B5EF4-FFF2-40B4-BE49-F238E27FC236}">
                <a16:creationId xmlns:a16="http://schemas.microsoft.com/office/drawing/2014/main" xmlns="" id="{378E7FB8-73BB-4D86-841C-45293979DAC2}"/>
              </a:ext>
            </a:extLst>
          </p:cNvPr>
          <p:cNvSpPr>
            <a:spLocks noGrp="1"/>
          </p:cNvSpPr>
          <p:nvPr>
            <p:ph type="title"/>
          </p:nvPr>
        </p:nvSpPr>
        <p:spPr/>
        <p:txBody>
          <a:bodyPr/>
          <a:lstStyle/>
          <a:p>
            <a:pPr eaLnBrk="1" hangingPunct="1"/>
            <a:r>
              <a:rPr lang="en-US" sz="3200" dirty="0">
                <a:latin typeface="+mn-lt"/>
                <a:ea typeface="Nunito" charset="0"/>
                <a:cs typeface="Nunito" charset="0"/>
              </a:rPr>
              <a:t>Gender</a:t>
            </a:r>
            <a:r>
              <a:rPr lang="en-US" sz="4000" dirty="0">
                <a:latin typeface="+mn-lt"/>
                <a:ea typeface="Nunito" charset="0"/>
                <a:cs typeface="Nunito" charset="0"/>
              </a:rPr>
              <a:t/>
            </a:r>
            <a:br>
              <a:rPr lang="en-US" sz="4000" dirty="0">
                <a:latin typeface="+mn-lt"/>
                <a:ea typeface="Nunito" charset="0"/>
                <a:cs typeface="Nunito" charset="0"/>
              </a:rPr>
            </a:br>
            <a:r>
              <a:rPr lang="en-US" cap="small" dirty="0">
                <a:latin typeface="+mn-lt"/>
                <a:ea typeface="Nunito" charset="0"/>
                <a:cs typeface="Nunito" charset="0"/>
              </a:rPr>
              <a:t>Demographics &amp; Readiness</a:t>
            </a:r>
            <a:br>
              <a:rPr lang="en-US" cap="small" dirty="0">
                <a:latin typeface="+mn-lt"/>
                <a:ea typeface="Nunito" charset="0"/>
                <a:cs typeface="Nunito" charset="0"/>
              </a:rPr>
            </a:br>
            <a:endParaRPr lang="en-US" dirty="0">
              <a:latin typeface="+mn-lt"/>
            </a:endParaRPr>
          </a:p>
        </p:txBody>
      </p:sp>
      <p:graphicFrame>
        <p:nvGraphicFramePr>
          <p:cNvPr id="14" name="Chart 13">
            <a:extLst>
              <a:ext uri="{FF2B5EF4-FFF2-40B4-BE49-F238E27FC236}">
                <a16:creationId xmlns:a16="http://schemas.microsoft.com/office/drawing/2014/main" xmlns="" id="{5BBBA68F-141E-49F2-A2BC-F467009FFD9F}"/>
              </a:ext>
            </a:extLst>
          </p:cNvPr>
          <p:cNvGraphicFramePr>
            <a:graphicFrameLocks/>
          </p:cNvGraphicFramePr>
          <p:nvPr>
            <p:extLst>
              <p:ext uri="{D42A27DB-BD31-4B8C-83A1-F6EECF244321}">
                <p14:modId xmlns:p14="http://schemas.microsoft.com/office/powerpoint/2010/main" val="3588111232"/>
              </p:ext>
            </p:extLst>
          </p:nvPr>
        </p:nvGraphicFramePr>
        <p:xfrm>
          <a:off x="457200" y="1700808"/>
          <a:ext cx="4011728" cy="224336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5" name="Chart 14">
            <a:extLst>
              <a:ext uri="{FF2B5EF4-FFF2-40B4-BE49-F238E27FC236}">
                <a16:creationId xmlns:a16="http://schemas.microsoft.com/office/drawing/2014/main" xmlns="" id="{540A52AD-7137-4B8C-8820-F95499B09693}"/>
              </a:ext>
            </a:extLst>
          </p:cNvPr>
          <p:cNvGraphicFramePr>
            <a:graphicFrameLocks/>
          </p:cNvGraphicFramePr>
          <p:nvPr>
            <p:extLst>
              <p:ext uri="{D42A27DB-BD31-4B8C-83A1-F6EECF244321}">
                <p14:modId xmlns:p14="http://schemas.microsoft.com/office/powerpoint/2010/main" val="3270009621"/>
              </p:ext>
            </p:extLst>
          </p:nvPr>
        </p:nvGraphicFramePr>
        <p:xfrm>
          <a:off x="4179289" y="3746767"/>
          <a:ext cx="4408779" cy="236008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6346002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xmlns="" id="{30970B01-5960-514D-B7BF-CA69AEADD622}"/>
              </a:ext>
            </a:extLst>
          </p:cNvPr>
          <p:cNvSpPr txBox="1"/>
          <p:nvPr/>
        </p:nvSpPr>
        <p:spPr>
          <a:xfrm>
            <a:off x="8316416" y="87840"/>
            <a:ext cx="543305" cy="369332"/>
          </a:xfrm>
          <a:prstGeom prst="rect">
            <a:avLst/>
          </a:prstGeom>
          <a:noFill/>
        </p:spPr>
        <p:txBody>
          <a:bodyPr wrap="square" rtlCol="0">
            <a:spAutoFit/>
          </a:bodyPr>
          <a:lstStyle/>
          <a:p>
            <a:fld id="{0530B5CB-5BFE-FF4D-B379-5BE9E5483982}" type="slidenum">
              <a:rPr lang="en-US" smtClean="0"/>
              <a:t>16</a:t>
            </a:fld>
            <a:endParaRPr lang="en-US" dirty="0"/>
          </a:p>
        </p:txBody>
      </p:sp>
      <p:sp>
        <p:nvSpPr>
          <p:cNvPr id="2" name="Title 1">
            <a:extLst>
              <a:ext uri="{FF2B5EF4-FFF2-40B4-BE49-F238E27FC236}">
                <a16:creationId xmlns:a16="http://schemas.microsoft.com/office/drawing/2014/main" xmlns="" id="{7A8ACF0B-42FF-4B0A-AC3B-BB6251E44628}"/>
              </a:ext>
            </a:extLst>
          </p:cNvPr>
          <p:cNvSpPr>
            <a:spLocks noGrp="1"/>
          </p:cNvSpPr>
          <p:nvPr>
            <p:ph type="title"/>
          </p:nvPr>
        </p:nvSpPr>
        <p:spPr>
          <a:xfrm>
            <a:off x="323528" y="332656"/>
            <a:ext cx="8335963" cy="1095375"/>
          </a:xfrm>
        </p:spPr>
        <p:txBody>
          <a:bodyPr/>
          <a:lstStyle/>
          <a:p>
            <a:pPr eaLnBrk="1" hangingPunct="1"/>
            <a:r>
              <a:rPr lang="en-US" sz="3000" dirty="0">
                <a:latin typeface="+mn-lt"/>
                <a:ea typeface="Nunito" charset="0"/>
                <a:cs typeface="Nunito" charset="0"/>
              </a:rPr>
              <a:t>Children Receiving Special Services</a:t>
            </a:r>
            <a:r>
              <a:rPr lang="en-US" sz="2200" dirty="0">
                <a:latin typeface="+mn-lt"/>
                <a:ea typeface="Nunito" charset="0"/>
                <a:cs typeface="Nunito" charset="0"/>
              </a:rPr>
              <a:t/>
            </a:r>
            <a:br>
              <a:rPr lang="en-US" sz="2200" dirty="0">
                <a:latin typeface="+mn-lt"/>
                <a:ea typeface="Nunito" charset="0"/>
                <a:cs typeface="Nunito" charset="0"/>
              </a:rPr>
            </a:br>
            <a:r>
              <a:rPr lang="en-US" sz="1800" cap="small" dirty="0">
                <a:latin typeface="+mn-lt"/>
                <a:ea typeface="Nunito" charset="0"/>
                <a:cs typeface="Nunito" charset="0"/>
              </a:rPr>
              <a:t>READINESS BY INCOME</a:t>
            </a:r>
            <a:r>
              <a:rPr lang="en-US" sz="2200" cap="small" dirty="0">
                <a:latin typeface="+mn-lt"/>
                <a:ea typeface="Nunito" charset="0"/>
                <a:cs typeface="Nunito" charset="0"/>
              </a:rPr>
              <a:t/>
            </a:r>
            <a:br>
              <a:rPr lang="en-US" sz="2200" cap="small" dirty="0">
                <a:latin typeface="+mn-lt"/>
                <a:ea typeface="Nunito" charset="0"/>
                <a:cs typeface="Nunito" charset="0"/>
              </a:rPr>
            </a:br>
            <a:endParaRPr lang="en-US" sz="2200" dirty="0">
              <a:latin typeface="+mn-lt"/>
            </a:endParaRPr>
          </a:p>
        </p:txBody>
      </p:sp>
      <p:graphicFrame>
        <p:nvGraphicFramePr>
          <p:cNvPr id="14" name="Chart 13">
            <a:extLst>
              <a:ext uri="{FF2B5EF4-FFF2-40B4-BE49-F238E27FC236}">
                <a16:creationId xmlns:a16="http://schemas.microsoft.com/office/drawing/2014/main" xmlns="" id="{8EBB059B-A1A6-4C75-A84E-05220A633483}"/>
              </a:ext>
            </a:extLst>
          </p:cNvPr>
          <p:cNvGraphicFramePr>
            <a:graphicFrameLocks/>
          </p:cNvGraphicFramePr>
          <p:nvPr>
            <p:extLst>
              <p:ext uri="{D42A27DB-BD31-4B8C-83A1-F6EECF244321}">
                <p14:modId xmlns:p14="http://schemas.microsoft.com/office/powerpoint/2010/main" val="404032117"/>
              </p:ext>
            </p:extLst>
          </p:nvPr>
        </p:nvGraphicFramePr>
        <p:xfrm>
          <a:off x="295197" y="1672847"/>
          <a:ext cx="3986718" cy="414792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5" name="Chart 14">
            <a:extLst>
              <a:ext uri="{FF2B5EF4-FFF2-40B4-BE49-F238E27FC236}">
                <a16:creationId xmlns:a16="http://schemas.microsoft.com/office/drawing/2014/main" xmlns="" id="{0D33B3CA-C463-4A2E-A5AF-9A3188B8C53A}"/>
              </a:ext>
            </a:extLst>
          </p:cNvPr>
          <p:cNvGraphicFramePr>
            <a:graphicFrameLocks/>
          </p:cNvGraphicFramePr>
          <p:nvPr>
            <p:extLst>
              <p:ext uri="{D42A27DB-BD31-4B8C-83A1-F6EECF244321}">
                <p14:modId xmlns:p14="http://schemas.microsoft.com/office/powerpoint/2010/main" val="4130824548"/>
              </p:ext>
            </p:extLst>
          </p:nvPr>
        </p:nvGraphicFramePr>
        <p:xfrm>
          <a:off x="4459658" y="1795140"/>
          <a:ext cx="3986719" cy="3938117"/>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854901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xmlns="" id="{7C4E9C58-8993-524B-9D4E-DE60AF3D26DA}"/>
              </a:ext>
            </a:extLst>
          </p:cNvPr>
          <p:cNvSpPr txBox="1"/>
          <p:nvPr/>
        </p:nvSpPr>
        <p:spPr>
          <a:xfrm>
            <a:off x="8316416" y="87840"/>
            <a:ext cx="543305" cy="369332"/>
          </a:xfrm>
          <a:prstGeom prst="rect">
            <a:avLst/>
          </a:prstGeom>
          <a:noFill/>
        </p:spPr>
        <p:txBody>
          <a:bodyPr wrap="square" rtlCol="0">
            <a:spAutoFit/>
          </a:bodyPr>
          <a:lstStyle/>
          <a:p>
            <a:fld id="{0530B5CB-5BFE-FF4D-B379-5BE9E5483982}" type="slidenum">
              <a:rPr lang="en-US" smtClean="0"/>
              <a:t>17</a:t>
            </a:fld>
            <a:endParaRPr lang="en-US" dirty="0"/>
          </a:p>
        </p:txBody>
      </p:sp>
      <p:sp>
        <p:nvSpPr>
          <p:cNvPr id="2" name="Title 1">
            <a:extLst>
              <a:ext uri="{FF2B5EF4-FFF2-40B4-BE49-F238E27FC236}">
                <a16:creationId xmlns:a16="http://schemas.microsoft.com/office/drawing/2014/main" xmlns="" id="{F2BC15EE-9EBD-45F1-B0CF-545F171C37FB}"/>
              </a:ext>
            </a:extLst>
          </p:cNvPr>
          <p:cNvSpPr>
            <a:spLocks noGrp="1"/>
          </p:cNvSpPr>
          <p:nvPr>
            <p:ph type="title"/>
          </p:nvPr>
        </p:nvSpPr>
        <p:spPr>
          <a:xfrm>
            <a:off x="457200" y="404664"/>
            <a:ext cx="8335963" cy="1036638"/>
          </a:xfrm>
        </p:spPr>
        <p:txBody>
          <a:bodyPr/>
          <a:lstStyle/>
          <a:p>
            <a:pPr eaLnBrk="1" hangingPunct="1"/>
            <a:r>
              <a:rPr lang="en-US" sz="3000" dirty="0">
                <a:ea typeface="Nunito" charset="0"/>
                <a:cs typeface="Nunito" charset="0"/>
              </a:rPr>
              <a:t>Children Receiving Special Services</a:t>
            </a:r>
            <a:r>
              <a:rPr lang="en-US" sz="2000" dirty="0">
                <a:ea typeface="Nunito" charset="0"/>
                <a:cs typeface="Nunito" charset="0"/>
              </a:rPr>
              <a:t/>
            </a:r>
            <a:br>
              <a:rPr lang="en-US" sz="2000" dirty="0">
                <a:ea typeface="Nunito" charset="0"/>
                <a:cs typeface="Nunito" charset="0"/>
              </a:rPr>
            </a:br>
            <a:r>
              <a:rPr lang="en-US" sz="2000" dirty="0">
                <a:ea typeface="Nunito" charset="0"/>
                <a:cs typeface="Nunito" charset="0"/>
              </a:rPr>
              <a:t>READINESS BY LANGUAGE</a:t>
            </a:r>
            <a:r>
              <a:rPr lang="en-US" sz="2000" cap="small" dirty="0">
                <a:latin typeface="+mn-lt"/>
                <a:ea typeface="Nunito" charset="0"/>
                <a:cs typeface="Nunito" charset="0"/>
              </a:rPr>
              <a:t/>
            </a:r>
            <a:br>
              <a:rPr lang="en-US" sz="2000" cap="small" dirty="0">
                <a:latin typeface="+mn-lt"/>
                <a:ea typeface="Nunito" charset="0"/>
                <a:cs typeface="Nunito" charset="0"/>
              </a:rPr>
            </a:br>
            <a:endParaRPr lang="en-US" sz="2000" dirty="0">
              <a:latin typeface="+mn-lt"/>
            </a:endParaRPr>
          </a:p>
        </p:txBody>
      </p:sp>
      <p:graphicFrame>
        <p:nvGraphicFramePr>
          <p:cNvPr id="14" name="Chart 13">
            <a:extLst>
              <a:ext uri="{FF2B5EF4-FFF2-40B4-BE49-F238E27FC236}">
                <a16:creationId xmlns:a16="http://schemas.microsoft.com/office/drawing/2014/main" xmlns="" id="{9909328A-D863-4404-A447-913671119CE6}"/>
              </a:ext>
            </a:extLst>
          </p:cNvPr>
          <p:cNvGraphicFramePr>
            <a:graphicFrameLocks/>
          </p:cNvGraphicFramePr>
          <p:nvPr>
            <p:extLst>
              <p:ext uri="{D42A27DB-BD31-4B8C-83A1-F6EECF244321}">
                <p14:modId xmlns:p14="http://schemas.microsoft.com/office/powerpoint/2010/main" val="1765050268"/>
              </p:ext>
            </p:extLst>
          </p:nvPr>
        </p:nvGraphicFramePr>
        <p:xfrm>
          <a:off x="457200" y="1670879"/>
          <a:ext cx="3575030" cy="427840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5" name="Chart 14">
            <a:extLst>
              <a:ext uri="{FF2B5EF4-FFF2-40B4-BE49-F238E27FC236}">
                <a16:creationId xmlns:a16="http://schemas.microsoft.com/office/drawing/2014/main" xmlns="" id="{0D082316-914C-41C5-89F7-F708800BBC22}"/>
              </a:ext>
            </a:extLst>
          </p:cNvPr>
          <p:cNvGraphicFramePr>
            <a:graphicFrameLocks/>
          </p:cNvGraphicFramePr>
          <p:nvPr>
            <p:extLst>
              <p:ext uri="{D42A27DB-BD31-4B8C-83A1-F6EECF244321}">
                <p14:modId xmlns:p14="http://schemas.microsoft.com/office/powerpoint/2010/main" val="1464091545"/>
              </p:ext>
            </p:extLst>
          </p:nvPr>
        </p:nvGraphicFramePr>
        <p:xfrm>
          <a:off x="4453354" y="1744382"/>
          <a:ext cx="3575030" cy="4204898"/>
        </p:xfrm>
        <a:graphic>
          <a:graphicData uri="http://schemas.openxmlformats.org/drawingml/2006/chart">
            <c:chart xmlns:c="http://schemas.openxmlformats.org/drawingml/2006/chart" xmlns:r="http://schemas.openxmlformats.org/officeDocument/2006/relationships" r:id="rId3"/>
          </a:graphicData>
        </a:graphic>
      </p:graphicFrame>
      <p:pic>
        <p:nvPicPr>
          <p:cNvPr id="3" name="Picture 2">
            <a:extLst>
              <a:ext uri="{FF2B5EF4-FFF2-40B4-BE49-F238E27FC236}">
                <a16:creationId xmlns:a16="http://schemas.microsoft.com/office/drawing/2014/main" xmlns="" id="{5A7FDE16-E664-4AFF-806A-74F821B48B50}"/>
              </a:ext>
            </a:extLst>
          </p:cNvPr>
          <p:cNvPicPr>
            <a:picLocks noChangeAspect="1"/>
          </p:cNvPicPr>
          <p:nvPr/>
        </p:nvPicPr>
        <p:blipFill>
          <a:blip r:embed="rId4"/>
          <a:stretch>
            <a:fillRect/>
          </a:stretch>
        </p:blipFill>
        <p:spPr>
          <a:xfrm>
            <a:off x="5148064" y="5085184"/>
            <a:ext cx="560881" cy="536494"/>
          </a:xfrm>
          <a:prstGeom prst="rect">
            <a:avLst/>
          </a:prstGeom>
        </p:spPr>
      </p:pic>
      <p:pic>
        <p:nvPicPr>
          <p:cNvPr id="4" name="Picture 3">
            <a:extLst>
              <a:ext uri="{FF2B5EF4-FFF2-40B4-BE49-F238E27FC236}">
                <a16:creationId xmlns:a16="http://schemas.microsoft.com/office/drawing/2014/main" xmlns="" id="{59D2786D-CA2C-4A7F-8430-D2D89A1D2344}"/>
              </a:ext>
            </a:extLst>
          </p:cNvPr>
          <p:cNvPicPr>
            <a:picLocks noChangeAspect="1"/>
          </p:cNvPicPr>
          <p:nvPr/>
        </p:nvPicPr>
        <p:blipFill>
          <a:blip r:embed="rId5"/>
          <a:stretch>
            <a:fillRect/>
          </a:stretch>
        </p:blipFill>
        <p:spPr>
          <a:xfrm>
            <a:off x="493713" y="6288729"/>
            <a:ext cx="7846232" cy="329213"/>
          </a:xfrm>
          <a:prstGeom prst="rect">
            <a:avLst/>
          </a:prstGeom>
        </p:spPr>
      </p:pic>
    </p:spTree>
    <p:extLst>
      <p:ext uri="{BB962C8B-B14F-4D97-AF65-F5344CB8AC3E}">
        <p14:creationId xmlns:p14="http://schemas.microsoft.com/office/powerpoint/2010/main" val="26111106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xmlns="" id="{A799ECA1-8E25-514D-AC2B-1A055A28B966}"/>
              </a:ext>
            </a:extLst>
          </p:cNvPr>
          <p:cNvSpPr txBox="1"/>
          <p:nvPr/>
        </p:nvSpPr>
        <p:spPr>
          <a:xfrm>
            <a:off x="8316416" y="87840"/>
            <a:ext cx="543305" cy="369332"/>
          </a:xfrm>
          <a:prstGeom prst="rect">
            <a:avLst/>
          </a:prstGeom>
          <a:noFill/>
        </p:spPr>
        <p:txBody>
          <a:bodyPr wrap="square" rtlCol="0">
            <a:spAutoFit/>
          </a:bodyPr>
          <a:lstStyle/>
          <a:p>
            <a:fld id="{0530B5CB-5BFE-FF4D-B379-5BE9E5483982}" type="slidenum">
              <a:rPr lang="en-US" smtClean="0"/>
              <a:t>18</a:t>
            </a:fld>
            <a:endParaRPr lang="en-US" dirty="0"/>
          </a:p>
        </p:txBody>
      </p:sp>
      <p:sp>
        <p:nvSpPr>
          <p:cNvPr id="6" name="Title 1">
            <a:extLst>
              <a:ext uri="{FF2B5EF4-FFF2-40B4-BE49-F238E27FC236}">
                <a16:creationId xmlns:a16="http://schemas.microsoft.com/office/drawing/2014/main" xmlns="" id="{682DF1EB-12F1-431C-A269-F7A7FB78B2C3}"/>
              </a:ext>
            </a:extLst>
          </p:cNvPr>
          <p:cNvSpPr>
            <a:spLocks noGrp="1"/>
          </p:cNvSpPr>
          <p:nvPr>
            <p:ph type="title"/>
          </p:nvPr>
        </p:nvSpPr>
        <p:spPr>
          <a:xfrm>
            <a:off x="464180" y="332656"/>
            <a:ext cx="8335963" cy="1036638"/>
          </a:xfrm>
        </p:spPr>
        <p:txBody>
          <a:bodyPr/>
          <a:lstStyle/>
          <a:p>
            <a:pPr eaLnBrk="1" hangingPunct="1"/>
            <a:r>
              <a:rPr lang="en-US" sz="3000" dirty="0">
                <a:ea typeface="Nunito" charset="0"/>
                <a:cs typeface="Nunito" charset="0"/>
              </a:rPr>
              <a:t>Children Receiving Special Services</a:t>
            </a:r>
            <a:r>
              <a:rPr lang="en-US" sz="2000" dirty="0">
                <a:ea typeface="Nunito" charset="0"/>
                <a:cs typeface="Nunito" charset="0"/>
              </a:rPr>
              <a:t/>
            </a:r>
            <a:br>
              <a:rPr lang="en-US" sz="2000" dirty="0">
                <a:ea typeface="Nunito" charset="0"/>
                <a:cs typeface="Nunito" charset="0"/>
              </a:rPr>
            </a:br>
            <a:r>
              <a:rPr lang="en-US" sz="2000" dirty="0">
                <a:ea typeface="Nunito" charset="0"/>
                <a:cs typeface="Nunito" charset="0"/>
              </a:rPr>
              <a:t>READINESS BY DISABILITY STATUS</a:t>
            </a:r>
            <a:r>
              <a:rPr lang="en-US" sz="2000" cap="small" dirty="0">
                <a:latin typeface="+mn-lt"/>
                <a:ea typeface="Nunito" charset="0"/>
                <a:cs typeface="Nunito" charset="0"/>
              </a:rPr>
              <a:t/>
            </a:r>
            <a:br>
              <a:rPr lang="en-US" sz="2000" cap="small" dirty="0">
                <a:latin typeface="+mn-lt"/>
                <a:ea typeface="Nunito" charset="0"/>
                <a:cs typeface="Nunito" charset="0"/>
              </a:rPr>
            </a:br>
            <a:endParaRPr lang="en-US" sz="2000" dirty="0">
              <a:latin typeface="+mn-lt"/>
            </a:endParaRPr>
          </a:p>
        </p:txBody>
      </p:sp>
      <p:graphicFrame>
        <p:nvGraphicFramePr>
          <p:cNvPr id="15" name="Chart 14">
            <a:extLst>
              <a:ext uri="{FF2B5EF4-FFF2-40B4-BE49-F238E27FC236}">
                <a16:creationId xmlns:a16="http://schemas.microsoft.com/office/drawing/2014/main" xmlns="" id="{DA761C43-825B-4FAB-A973-92F2A34A9784}"/>
              </a:ext>
            </a:extLst>
          </p:cNvPr>
          <p:cNvGraphicFramePr>
            <a:graphicFrameLocks/>
          </p:cNvGraphicFramePr>
          <p:nvPr>
            <p:extLst>
              <p:ext uri="{D42A27DB-BD31-4B8C-83A1-F6EECF244321}">
                <p14:modId xmlns:p14="http://schemas.microsoft.com/office/powerpoint/2010/main" val="3222392842"/>
              </p:ext>
            </p:extLst>
          </p:nvPr>
        </p:nvGraphicFramePr>
        <p:xfrm>
          <a:off x="464180" y="1479328"/>
          <a:ext cx="3531756" cy="424893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6" name="Chart 15">
            <a:extLst>
              <a:ext uri="{FF2B5EF4-FFF2-40B4-BE49-F238E27FC236}">
                <a16:creationId xmlns:a16="http://schemas.microsoft.com/office/drawing/2014/main" xmlns="" id="{A79F5E05-033A-4B10-B398-DAFF2C833526}"/>
              </a:ext>
            </a:extLst>
          </p:cNvPr>
          <p:cNvGraphicFramePr>
            <a:graphicFrameLocks/>
          </p:cNvGraphicFramePr>
          <p:nvPr>
            <p:extLst>
              <p:ext uri="{D42A27DB-BD31-4B8C-83A1-F6EECF244321}">
                <p14:modId xmlns:p14="http://schemas.microsoft.com/office/powerpoint/2010/main" val="857884138"/>
              </p:ext>
            </p:extLst>
          </p:nvPr>
        </p:nvGraphicFramePr>
        <p:xfrm>
          <a:off x="4139952" y="1772816"/>
          <a:ext cx="4075839" cy="389718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2875086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xmlns="" id="{FE9DE44F-A1D3-234F-B158-58BE28C9ED8A}"/>
              </a:ext>
            </a:extLst>
          </p:cNvPr>
          <p:cNvSpPr txBox="1"/>
          <p:nvPr/>
        </p:nvSpPr>
        <p:spPr>
          <a:xfrm>
            <a:off x="8316416" y="87840"/>
            <a:ext cx="543305" cy="369332"/>
          </a:xfrm>
          <a:prstGeom prst="rect">
            <a:avLst/>
          </a:prstGeom>
          <a:noFill/>
        </p:spPr>
        <p:txBody>
          <a:bodyPr wrap="square" rtlCol="0">
            <a:spAutoFit/>
          </a:bodyPr>
          <a:lstStyle/>
          <a:p>
            <a:fld id="{0530B5CB-5BFE-FF4D-B379-5BE9E5483982}" type="slidenum">
              <a:rPr lang="en-US" smtClean="0"/>
              <a:t>19</a:t>
            </a:fld>
            <a:endParaRPr lang="en-US" dirty="0"/>
          </a:p>
        </p:txBody>
      </p:sp>
      <p:sp>
        <p:nvSpPr>
          <p:cNvPr id="5" name="TextBox 4">
            <a:extLst>
              <a:ext uri="{FF2B5EF4-FFF2-40B4-BE49-F238E27FC236}">
                <a16:creationId xmlns:a16="http://schemas.microsoft.com/office/drawing/2014/main" xmlns="" id="{331C8E0E-BDFA-4CCA-ABFF-5820D00F9E7B}"/>
              </a:ext>
            </a:extLst>
          </p:cNvPr>
          <p:cNvSpPr txBox="1"/>
          <p:nvPr/>
        </p:nvSpPr>
        <p:spPr>
          <a:xfrm>
            <a:off x="251520" y="6404059"/>
            <a:ext cx="8352928" cy="297517"/>
          </a:xfrm>
          <a:prstGeom prst="rect">
            <a:avLst/>
          </a:prstGeom>
          <a:noFill/>
        </p:spPr>
        <p:txBody>
          <a:bodyPr wrap="square" rtlCol="0">
            <a:spAutoFit/>
          </a:bodyPr>
          <a:lstStyle/>
          <a:p>
            <a:pPr marL="88900" indent="-88900" algn="l"/>
            <a:r>
              <a:rPr lang="en-US" sz="1600" baseline="30000" dirty="0">
                <a:solidFill>
                  <a:schemeClr val="bg2"/>
                </a:solidFill>
                <a:latin typeface="+mn-lt"/>
                <a:ea typeface="Nunito" charset="0"/>
                <a:cs typeface="Nunito" charset="0"/>
              </a:rPr>
              <a:t>1 </a:t>
            </a:r>
            <a:r>
              <a:rPr lang="en-US" sz="2000" baseline="30000" dirty="0">
                <a:solidFill>
                  <a:schemeClr val="bg2"/>
                </a:solidFill>
                <a:latin typeface="+mn-lt"/>
                <a:ea typeface="Nunito" charset="0"/>
                <a:cs typeface="Nunito" charset="0"/>
              </a:rPr>
              <a:t> </a:t>
            </a:r>
            <a:r>
              <a:rPr lang="en-US" sz="1200" dirty="0">
                <a:solidFill>
                  <a:schemeClr val="bg2"/>
                </a:solidFill>
                <a:latin typeface="+mn-lt"/>
                <a:ea typeface="Nunito" charset="0"/>
                <a:cs typeface="Nunito" charset="0"/>
              </a:rPr>
              <a:t>Caregivers reported the type of care children received prior to kindergarten entry</a:t>
            </a:r>
          </a:p>
        </p:txBody>
      </p:sp>
      <p:graphicFrame>
        <p:nvGraphicFramePr>
          <p:cNvPr id="11" name="Chart 10">
            <a:extLst>
              <a:ext uri="{FF2B5EF4-FFF2-40B4-BE49-F238E27FC236}">
                <a16:creationId xmlns:a16="http://schemas.microsoft.com/office/drawing/2014/main" xmlns="" id="{205CF6D2-7040-42D5-94D7-F054CC83B680}"/>
              </a:ext>
            </a:extLst>
          </p:cNvPr>
          <p:cNvGraphicFramePr>
            <a:graphicFrameLocks/>
          </p:cNvGraphicFramePr>
          <p:nvPr>
            <p:extLst>
              <p:ext uri="{D42A27DB-BD31-4B8C-83A1-F6EECF244321}">
                <p14:modId xmlns:p14="http://schemas.microsoft.com/office/powerpoint/2010/main" val="4188224712"/>
              </p:ext>
            </p:extLst>
          </p:nvPr>
        </p:nvGraphicFramePr>
        <p:xfrm>
          <a:off x="457199" y="1484784"/>
          <a:ext cx="7571185" cy="4626240"/>
        </p:xfrm>
        <a:graphic>
          <a:graphicData uri="http://schemas.openxmlformats.org/drawingml/2006/chart">
            <c:chart xmlns:c="http://schemas.openxmlformats.org/drawingml/2006/chart" xmlns:r="http://schemas.openxmlformats.org/officeDocument/2006/relationships" r:id="rId2"/>
          </a:graphicData>
        </a:graphic>
      </p:graphicFrame>
      <p:sp>
        <p:nvSpPr>
          <p:cNvPr id="9" name="Title 1">
            <a:extLst>
              <a:ext uri="{FF2B5EF4-FFF2-40B4-BE49-F238E27FC236}">
                <a16:creationId xmlns:a16="http://schemas.microsoft.com/office/drawing/2014/main" xmlns="" id="{F01DA328-A7FE-C64F-95F0-3E8E9EB6F480}"/>
              </a:ext>
            </a:extLst>
          </p:cNvPr>
          <p:cNvSpPr>
            <a:spLocks noGrp="1"/>
          </p:cNvSpPr>
          <p:nvPr>
            <p:ph type="title"/>
          </p:nvPr>
        </p:nvSpPr>
        <p:spPr>
          <a:xfrm>
            <a:off x="241177" y="304130"/>
            <a:ext cx="7139135" cy="1036638"/>
          </a:xfrm>
        </p:spPr>
        <p:txBody>
          <a:bodyPr/>
          <a:lstStyle/>
          <a:p>
            <a:pPr eaLnBrk="1" hangingPunct="1"/>
            <a:r>
              <a:rPr lang="en-US" sz="2800" dirty="0">
                <a:latin typeface="Verdana" charset="0"/>
                <a:ea typeface="ヒラギノ角ゴ Pro W3" charset="0"/>
                <a:cs typeface="ヒラギノ角ゴ Pro W3" charset="0"/>
              </a:rPr>
              <a:t>Parent Reported Prior Care Experience</a:t>
            </a:r>
            <a:r>
              <a:rPr lang="en-US" sz="2800" baseline="30000" dirty="0">
                <a:latin typeface="Verdana" charset="0"/>
                <a:ea typeface="ヒラギノ角ゴ Pro W3" charset="0"/>
                <a:cs typeface="ヒラギノ角ゴ Pro W3" charset="0"/>
              </a:rPr>
              <a:t>1</a:t>
            </a:r>
            <a:r>
              <a:rPr lang="en-US" sz="3600" dirty="0">
                <a:latin typeface="Verdana" charset="0"/>
                <a:ea typeface="ヒラギノ角ゴ Pro W3" charset="0"/>
                <a:cs typeface="ヒラギノ角ゴ Pro W3" charset="0"/>
              </a:rPr>
              <a:t/>
            </a:r>
            <a:br>
              <a:rPr lang="en-US" sz="3600" dirty="0">
                <a:latin typeface="Verdana" charset="0"/>
                <a:ea typeface="ヒラギノ角ゴ Pro W3" charset="0"/>
                <a:cs typeface="ヒラギノ角ゴ Pro W3" charset="0"/>
              </a:rPr>
            </a:br>
            <a:r>
              <a:rPr lang="en-US" sz="2000" cap="small" dirty="0">
                <a:latin typeface="Verdana" charset="0"/>
                <a:ea typeface="ヒラギノ角ゴ Pro W3" charset="0"/>
                <a:cs typeface="ヒラギノ角ゴ Pro W3" charset="0"/>
              </a:rPr>
              <a:t>FULL DAY</a:t>
            </a:r>
            <a:br>
              <a:rPr lang="en-US" sz="2000" cap="small" dirty="0">
                <a:latin typeface="Verdana" charset="0"/>
                <a:ea typeface="ヒラギノ角ゴ Pro W3" charset="0"/>
                <a:cs typeface="ヒラギノ角ゴ Pro W3" charset="0"/>
              </a:rPr>
            </a:br>
            <a:endParaRPr lang="en-US" sz="2000" dirty="0"/>
          </a:p>
        </p:txBody>
      </p:sp>
    </p:spTree>
    <p:extLst>
      <p:ext uri="{BB962C8B-B14F-4D97-AF65-F5344CB8AC3E}">
        <p14:creationId xmlns:p14="http://schemas.microsoft.com/office/powerpoint/2010/main" val="5331076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xmlns="" id="{10E71CFE-5BB9-7345-9B78-5ECC5FD287D9}"/>
              </a:ext>
            </a:extLst>
          </p:cNvPr>
          <p:cNvSpPr txBox="1"/>
          <p:nvPr/>
        </p:nvSpPr>
        <p:spPr>
          <a:xfrm>
            <a:off x="8493191" y="87840"/>
            <a:ext cx="288032" cy="369332"/>
          </a:xfrm>
          <a:prstGeom prst="rect">
            <a:avLst/>
          </a:prstGeom>
          <a:noFill/>
        </p:spPr>
        <p:txBody>
          <a:bodyPr wrap="square" rtlCol="0">
            <a:spAutoFit/>
          </a:bodyPr>
          <a:lstStyle/>
          <a:p>
            <a:fld id="{0530B5CB-5BFE-FF4D-B379-5BE9E5483982}" type="slidenum">
              <a:rPr lang="en-US" smtClean="0"/>
              <a:t>2</a:t>
            </a:fld>
            <a:endParaRPr lang="en-US" dirty="0"/>
          </a:p>
        </p:txBody>
      </p:sp>
      <p:pic>
        <p:nvPicPr>
          <p:cNvPr id="1028" name="Picture 4">
            <a:extLst>
              <a:ext uri="{C183D7F6-B498-43B3-948B-1728B52AA6E4}">
                <adec:decorative xmlns:adec="http://schemas.microsoft.com/office/drawing/2017/decorative" xmlns="" val="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4509" y="3747758"/>
            <a:ext cx="3223395" cy="2417546"/>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xmlns="" id="{C0AEAC20-FDD6-0840-98E9-33BFC65F3040}"/>
              </a:ext>
            </a:extLst>
          </p:cNvPr>
          <p:cNvSpPr txBox="1"/>
          <p:nvPr/>
        </p:nvSpPr>
        <p:spPr>
          <a:xfrm>
            <a:off x="3858614" y="3717028"/>
            <a:ext cx="4857295" cy="2554545"/>
          </a:xfrm>
          <a:prstGeom prst="rect">
            <a:avLst/>
          </a:prstGeom>
          <a:noFill/>
        </p:spPr>
        <p:txBody>
          <a:bodyPr wrap="square" rtlCol="0">
            <a:spAutoFit/>
          </a:bodyPr>
          <a:lstStyle/>
          <a:p>
            <a:pPr marL="342900" indent="-342900" algn="l">
              <a:buFont typeface="Arial" panose="020B0604020202020204" pitchFamily="34" charset="0"/>
              <a:buChar char="•"/>
            </a:pPr>
            <a:r>
              <a:rPr lang="en-US" sz="2000" dirty="0">
                <a:solidFill>
                  <a:schemeClr val="bg2"/>
                </a:solidFill>
                <a:latin typeface="+mn-lt"/>
                <a:ea typeface="Nunito" charset="0"/>
                <a:cs typeface="Nunito" charset="0"/>
              </a:rPr>
              <a:t>Children who enter kindergarten not demonstrating the social-emotional, cognitive, and physical skills needed for success may continue to struggle academically throughout their school years. </a:t>
            </a:r>
            <a:endParaRPr lang="en-US" sz="2000" baseline="30000" dirty="0">
              <a:solidFill>
                <a:schemeClr val="bg2"/>
              </a:solidFill>
              <a:latin typeface="+mn-lt"/>
              <a:ea typeface="Nunito" charset="0"/>
              <a:cs typeface="Nunito" charset="0"/>
            </a:endParaRPr>
          </a:p>
          <a:p>
            <a:pPr marL="342900" indent="-342900" algn="l">
              <a:buFont typeface="Arial" panose="020B0604020202020204" pitchFamily="34" charset="0"/>
              <a:buChar char="•"/>
            </a:pPr>
            <a:endParaRPr lang="en-US" sz="2000" dirty="0">
              <a:solidFill>
                <a:schemeClr val="bg1"/>
              </a:solidFill>
              <a:latin typeface="+mn-lt"/>
            </a:endParaRPr>
          </a:p>
        </p:txBody>
      </p:sp>
      <p:sp>
        <p:nvSpPr>
          <p:cNvPr id="3" name="Content Placeholder 2">
            <a:extLst>
              <a:ext uri="{FF2B5EF4-FFF2-40B4-BE49-F238E27FC236}">
                <a16:creationId xmlns:a16="http://schemas.microsoft.com/office/drawing/2014/main" xmlns="" id="{9C2745D9-0E30-4967-88BF-D668B7A3ACB3}"/>
              </a:ext>
            </a:extLst>
          </p:cNvPr>
          <p:cNvSpPr>
            <a:spLocks noGrp="1"/>
          </p:cNvSpPr>
          <p:nvPr>
            <p:ph sz="half" idx="1"/>
          </p:nvPr>
        </p:nvSpPr>
        <p:spPr>
          <a:xfrm>
            <a:off x="412502" y="1628800"/>
            <a:ext cx="8080690" cy="2088232"/>
          </a:xfrm>
        </p:spPr>
        <p:txBody>
          <a:bodyPr/>
          <a:lstStyle/>
          <a:p>
            <a:pPr>
              <a:spcBef>
                <a:spcPts val="1500"/>
              </a:spcBef>
            </a:pPr>
            <a:r>
              <a:rPr lang="en-US" sz="2000" b="1" dirty="0"/>
              <a:t>Kindergarten readiness is critical. </a:t>
            </a:r>
          </a:p>
          <a:p>
            <a:pPr>
              <a:spcBef>
                <a:spcPts val="1500"/>
              </a:spcBef>
              <a:buClr>
                <a:schemeClr val="bg2"/>
              </a:buClr>
              <a:buFont typeface="Arial" charset="0"/>
              <a:buChar char="•"/>
            </a:pPr>
            <a:r>
              <a:rPr lang="en-US" sz="2000" dirty="0">
                <a:solidFill>
                  <a:schemeClr val="bg2"/>
                </a:solidFill>
                <a:ea typeface="Nunito" charset="0"/>
                <a:cs typeface="Nunito" charset="0"/>
              </a:rPr>
              <a:t>Early experiences lay the groundwork for a child’s lifelong success. </a:t>
            </a:r>
          </a:p>
          <a:p>
            <a:pPr>
              <a:spcBef>
                <a:spcPts val="1500"/>
              </a:spcBef>
              <a:buClr>
                <a:schemeClr val="bg2"/>
              </a:buClr>
              <a:buFont typeface="Arial" charset="0"/>
              <a:buChar char="•"/>
            </a:pPr>
            <a:r>
              <a:rPr lang="en-US" sz="2000" dirty="0">
                <a:solidFill>
                  <a:schemeClr val="accent1">
                    <a:lumMod val="75000"/>
                  </a:schemeClr>
                </a:solidFill>
                <a:ea typeface="Nunito" charset="0"/>
                <a:cs typeface="Nunito" charset="0"/>
              </a:rPr>
              <a:t>Community support impacts the whole family.</a:t>
            </a:r>
          </a:p>
          <a:p>
            <a:pPr>
              <a:spcBef>
                <a:spcPts val="1500"/>
              </a:spcBef>
            </a:pPr>
            <a:endParaRPr lang="en-US" sz="2000" dirty="0"/>
          </a:p>
        </p:txBody>
      </p:sp>
      <p:sp>
        <p:nvSpPr>
          <p:cNvPr id="6145" name="Rectangle 91"/>
          <p:cNvSpPr>
            <a:spLocks noGrp="1" noChangeArrowheads="1"/>
          </p:cNvSpPr>
          <p:nvPr>
            <p:ph type="title"/>
          </p:nvPr>
        </p:nvSpPr>
        <p:spPr>
          <a:xfrm>
            <a:off x="412501" y="448146"/>
            <a:ext cx="8335963" cy="604590"/>
          </a:xfrm>
        </p:spPr>
        <p:txBody>
          <a:bodyPr/>
          <a:lstStyle/>
          <a:p>
            <a:pPr eaLnBrk="1" hangingPunct="1"/>
            <a:r>
              <a:rPr lang="en-US" sz="3200" dirty="0">
                <a:latin typeface="Verdana" charset="0"/>
                <a:ea typeface="ヒラギノ角ゴ Pro W3" charset="0"/>
                <a:cs typeface="ヒラギノ角ゴ Pro W3" charset="0"/>
              </a:rPr>
              <a:t>Supporting Families</a:t>
            </a:r>
          </a:p>
        </p:txBody>
      </p:sp>
    </p:spTree>
    <p:extLst>
      <p:ext uri="{BB962C8B-B14F-4D97-AF65-F5344CB8AC3E}">
        <p14:creationId xmlns:p14="http://schemas.microsoft.com/office/powerpoint/2010/main" val="224354369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xmlns="" id="{D3558AEE-B38A-C344-AACE-B0075FF626F6}"/>
              </a:ext>
            </a:extLst>
          </p:cNvPr>
          <p:cNvSpPr txBox="1"/>
          <p:nvPr/>
        </p:nvSpPr>
        <p:spPr>
          <a:xfrm>
            <a:off x="8316416" y="87840"/>
            <a:ext cx="543305" cy="369332"/>
          </a:xfrm>
          <a:prstGeom prst="rect">
            <a:avLst/>
          </a:prstGeom>
          <a:noFill/>
        </p:spPr>
        <p:txBody>
          <a:bodyPr wrap="square" rtlCol="0">
            <a:spAutoFit/>
          </a:bodyPr>
          <a:lstStyle/>
          <a:p>
            <a:fld id="{0530B5CB-5BFE-FF4D-B379-5BE9E5483982}" type="slidenum">
              <a:rPr lang="en-US" smtClean="0"/>
              <a:t>20</a:t>
            </a:fld>
            <a:endParaRPr lang="en-US" dirty="0"/>
          </a:p>
        </p:txBody>
      </p:sp>
      <p:sp>
        <p:nvSpPr>
          <p:cNvPr id="5" name="TextBox 4">
            <a:extLst>
              <a:ext uri="{FF2B5EF4-FFF2-40B4-BE49-F238E27FC236}">
                <a16:creationId xmlns:a16="http://schemas.microsoft.com/office/drawing/2014/main" xmlns="" id="{331C8E0E-BDFA-4CCA-ABFF-5820D00F9E7B}"/>
              </a:ext>
            </a:extLst>
          </p:cNvPr>
          <p:cNvSpPr txBox="1"/>
          <p:nvPr/>
        </p:nvSpPr>
        <p:spPr>
          <a:xfrm>
            <a:off x="179512" y="5733256"/>
            <a:ext cx="7776864" cy="1015663"/>
          </a:xfrm>
          <a:prstGeom prst="rect">
            <a:avLst/>
          </a:prstGeom>
          <a:noFill/>
        </p:spPr>
        <p:txBody>
          <a:bodyPr wrap="square" rtlCol="0">
            <a:spAutoFit/>
          </a:bodyPr>
          <a:lstStyle/>
          <a:p>
            <a:pPr marL="228600" indent="-228600" algn="l">
              <a:buAutoNum type="arabicPlain" startAt="2"/>
            </a:pPr>
            <a:r>
              <a:rPr lang="en-US" sz="1200" dirty="0">
                <a:solidFill>
                  <a:schemeClr val="bg2"/>
                </a:solidFill>
                <a:latin typeface="Verdana" panose="020B0604030504040204" pitchFamily="34" charset="0"/>
                <a:ea typeface="Verdana" panose="020B0604030504040204" pitchFamily="34" charset="0"/>
                <a:cs typeface="Verdana" panose="020B0604030504040204" pitchFamily="34" charset="0"/>
              </a:rPr>
              <a:t>Caregivers reported the type of care children received prior to kindergarten entry. </a:t>
            </a:r>
          </a:p>
          <a:p>
            <a:pPr marL="228600" indent="-228600" algn="l">
              <a:buAutoNum type="arabicPlain" startAt="2"/>
            </a:pPr>
            <a:r>
              <a:rPr lang="en-US" sz="1200" dirty="0">
                <a:solidFill>
                  <a:schemeClr val="bg2"/>
                </a:solidFill>
                <a:latin typeface="Verdana" panose="020B0604030504040204" pitchFamily="34" charset="0"/>
                <a:ea typeface="Verdana" panose="020B0604030504040204" pitchFamily="34" charset="0"/>
                <a:cs typeface="Verdana" panose="020B0604030504040204" pitchFamily="34" charset="0"/>
              </a:rPr>
              <a:t>These estimates are only for children who are in half day informal care in addition to half day in the prior care setting indicated. For example, the Head Start statistic is only for children  who were in Head Start half the day and informal care the other half. </a:t>
            </a:r>
            <a:r>
              <a:rPr lang="en-US" sz="1200">
                <a:solidFill>
                  <a:schemeClr val="bg2"/>
                </a:solidFill>
                <a:latin typeface="Verdana" panose="020B0604030504040204" pitchFamily="34" charset="0"/>
                <a:ea typeface="Verdana" panose="020B0604030504040204" pitchFamily="34" charset="0"/>
                <a:cs typeface="Verdana" panose="020B0604030504040204" pitchFamily="34" charset="0"/>
              </a:rPr>
              <a:t>**Half </a:t>
            </a:r>
            <a:r>
              <a:rPr lang="en-US" sz="1200" dirty="0">
                <a:solidFill>
                  <a:schemeClr val="bg2"/>
                </a:solidFill>
                <a:latin typeface="Verdana" panose="020B0604030504040204" pitchFamily="34" charset="0"/>
                <a:ea typeface="Verdana" panose="020B0604030504040204" pitchFamily="34" charset="0"/>
                <a:cs typeface="Verdana" panose="020B0604030504040204" pitchFamily="34" charset="0"/>
              </a:rPr>
              <a:t>Day Informal care is excluded. </a:t>
            </a:r>
          </a:p>
        </p:txBody>
      </p:sp>
      <p:graphicFrame>
        <p:nvGraphicFramePr>
          <p:cNvPr id="11" name="Chart 10">
            <a:extLst>
              <a:ext uri="{FF2B5EF4-FFF2-40B4-BE49-F238E27FC236}">
                <a16:creationId xmlns:a16="http://schemas.microsoft.com/office/drawing/2014/main" xmlns="" id="{8A31989B-DF3A-4468-BA4B-CC9047AB4F73}"/>
              </a:ext>
            </a:extLst>
          </p:cNvPr>
          <p:cNvGraphicFramePr>
            <a:graphicFrameLocks/>
          </p:cNvGraphicFramePr>
          <p:nvPr>
            <p:extLst>
              <p:ext uri="{D42A27DB-BD31-4B8C-83A1-F6EECF244321}">
                <p14:modId xmlns:p14="http://schemas.microsoft.com/office/powerpoint/2010/main" val="2017734206"/>
              </p:ext>
            </p:extLst>
          </p:nvPr>
        </p:nvGraphicFramePr>
        <p:xfrm>
          <a:off x="755576" y="1628800"/>
          <a:ext cx="7056784" cy="3816424"/>
        </p:xfrm>
        <a:graphic>
          <a:graphicData uri="http://schemas.openxmlformats.org/drawingml/2006/chart">
            <c:chart xmlns:c="http://schemas.openxmlformats.org/drawingml/2006/chart" xmlns:r="http://schemas.openxmlformats.org/officeDocument/2006/relationships" r:id="rId2"/>
          </a:graphicData>
        </a:graphic>
      </p:graphicFrame>
      <p:sp>
        <p:nvSpPr>
          <p:cNvPr id="8" name="Title 1">
            <a:extLst>
              <a:ext uri="{FF2B5EF4-FFF2-40B4-BE49-F238E27FC236}">
                <a16:creationId xmlns:a16="http://schemas.microsoft.com/office/drawing/2014/main" xmlns="" id="{1E96D860-80B6-FA42-975F-B60AEB8097AA}"/>
              </a:ext>
            </a:extLst>
          </p:cNvPr>
          <p:cNvSpPr>
            <a:spLocks noGrp="1"/>
          </p:cNvSpPr>
          <p:nvPr>
            <p:ph type="title"/>
          </p:nvPr>
        </p:nvSpPr>
        <p:spPr>
          <a:xfrm>
            <a:off x="251520" y="304130"/>
            <a:ext cx="7139135" cy="1036638"/>
          </a:xfrm>
        </p:spPr>
        <p:txBody>
          <a:bodyPr/>
          <a:lstStyle/>
          <a:p>
            <a:pPr eaLnBrk="1" hangingPunct="1"/>
            <a:r>
              <a:rPr lang="en-US" sz="2700" dirty="0">
                <a:latin typeface="Verdana" charset="0"/>
                <a:ea typeface="ヒラギノ角ゴ Pro W3" charset="0"/>
                <a:cs typeface="ヒラギノ角ゴ Pro W3" charset="0"/>
              </a:rPr>
              <a:t>Parent Reported Prior Care Experience</a:t>
            </a:r>
            <a:r>
              <a:rPr lang="en-US" sz="2700" baseline="30000" dirty="0">
                <a:latin typeface="Verdana" charset="0"/>
                <a:ea typeface="ヒラギノ角ゴ Pro W3" charset="0"/>
                <a:cs typeface="ヒラギノ角ゴ Pro W3" charset="0"/>
              </a:rPr>
              <a:t>2,3</a:t>
            </a:r>
            <a:r>
              <a:rPr lang="en-US" sz="2700" dirty="0">
                <a:latin typeface="Verdana" charset="0"/>
                <a:ea typeface="ヒラギノ角ゴ Pro W3" charset="0"/>
                <a:cs typeface="ヒラギノ角ゴ Pro W3" charset="0"/>
              </a:rPr>
              <a:t/>
            </a:r>
            <a:br>
              <a:rPr lang="en-US" sz="2700" dirty="0">
                <a:latin typeface="Verdana" charset="0"/>
                <a:ea typeface="ヒラギノ角ゴ Pro W3" charset="0"/>
                <a:cs typeface="ヒラギノ角ゴ Pro W3" charset="0"/>
              </a:rPr>
            </a:br>
            <a:r>
              <a:rPr lang="en-US" cap="small" dirty="0">
                <a:latin typeface="Verdana" charset="0"/>
                <a:ea typeface="ヒラギノ角ゴ Pro W3" charset="0"/>
                <a:cs typeface="ヒラギノ角ゴ Pro W3" charset="0"/>
              </a:rPr>
              <a:t>HALF DAY ONLY</a:t>
            </a:r>
            <a:r>
              <a:rPr lang="en-US" sz="2700" cap="small" dirty="0">
                <a:latin typeface="Verdana" charset="0"/>
                <a:ea typeface="ヒラギノ角ゴ Pro W3" charset="0"/>
                <a:cs typeface="ヒラギノ角ゴ Pro W3" charset="0"/>
              </a:rPr>
              <a:t/>
            </a:r>
            <a:br>
              <a:rPr lang="en-US" sz="2700" cap="small" dirty="0">
                <a:latin typeface="Verdana" charset="0"/>
                <a:ea typeface="ヒラギノ角ゴ Pro W3" charset="0"/>
                <a:cs typeface="ヒラギノ角ゴ Pro W3" charset="0"/>
              </a:rPr>
            </a:br>
            <a:endParaRPr lang="en-US" sz="2700" dirty="0"/>
          </a:p>
        </p:txBody>
      </p:sp>
    </p:spTree>
    <p:extLst>
      <p:ext uri="{BB962C8B-B14F-4D97-AF65-F5344CB8AC3E}">
        <p14:creationId xmlns:p14="http://schemas.microsoft.com/office/powerpoint/2010/main" val="195790857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xmlns="" id="{EC0532D6-E114-3242-B9B2-02406B2474F9}"/>
              </a:ext>
            </a:extLst>
          </p:cNvPr>
          <p:cNvSpPr txBox="1"/>
          <p:nvPr/>
        </p:nvSpPr>
        <p:spPr>
          <a:xfrm>
            <a:off x="8316416" y="87840"/>
            <a:ext cx="543305" cy="369332"/>
          </a:xfrm>
          <a:prstGeom prst="rect">
            <a:avLst/>
          </a:prstGeom>
          <a:noFill/>
        </p:spPr>
        <p:txBody>
          <a:bodyPr wrap="square" rtlCol="0">
            <a:spAutoFit/>
          </a:bodyPr>
          <a:lstStyle/>
          <a:p>
            <a:fld id="{0530B5CB-5BFE-FF4D-B379-5BE9E5483982}" type="slidenum">
              <a:rPr lang="en-US" smtClean="0"/>
              <a:t>21</a:t>
            </a:fld>
            <a:endParaRPr lang="en-US" dirty="0"/>
          </a:p>
        </p:txBody>
      </p:sp>
      <p:sp>
        <p:nvSpPr>
          <p:cNvPr id="9" name="Content Placeholder 3">
            <a:extLst>
              <a:ext uri="{FF2B5EF4-FFF2-40B4-BE49-F238E27FC236}">
                <a16:creationId xmlns:a16="http://schemas.microsoft.com/office/drawing/2014/main" xmlns="" id="{9925F5C7-488E-094B-9F04-E616541D0EEC}"/>
              </a:ext>
            </a:extLst>
          </p:cNvPr>
          <p:cNvSpPr txBox="1">
            <a:spLocks/>
          </p:cNvSpPr>
          <p:nvPr/>
        </p:nvSpPr>
        <p:spPr bwMode="auto">
          <a:xfrm>
            <a:off x="322983" y="1556792"/>
            <a:ext cx="8234873" cy="536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marL="342900" indent="-342900" algn="l" rtl="0" eaLnBrk="0" fontAlgn="base" hangingPunct="0">
              <a:lnSpc>
                <a:spcPct val="110000"/>
              </a:lnSpc>
              <a:spcBef>
                <a:spcPct val="80000"/>
              </a:spcBef>
              <a:spcAft>
                <a:spcPct val="0"/>
              </a:spcAft>
              <a:buClr>
                <a:srgbClr val="CCDDEE"/>
              </a:buClr>
              <a:defRPr sz="2000">
                <a:solidFill>
                  <a:srgbClr val="000000"/>
                </a:solidFill>
                <a:latin typeface="+mn-lt"/>
                <a:ea typeface="ヒラギノ角ゴ Pro W3" charset="-128"/>
                <a:cs typeface="ヒラギノ角ゴ Pro W3" charset="-128"/>
              </a:defRPr>
            </a:lvl1pPr>
            <a:lvl2pPr marL="684213" indent="-168275" algn="l" rtl="0" eaLnBrk="0" fontAlgn="base" hangingPunct="0">
              <a:lnSpc>
                <a:spcPct val="110000"/>
              </a:lnSpc>
              <a:spcBef>
                <a:spcPct val="80000"/>
              </a:spcBef>
              <a:spcAft>
                <a:spcPct val="0"/>
              </a:spcAft>
              <a:buClr>
                <a:srgbClr val="660221"/>
              </a:buClr>
              <a:buFont typeface="Times" charset="0"/>
              <a:buChar char="•"/>
              <a:defRPr>
                <a:solidFill>
                  <a:srgbClr val="000000"/>
                </a:solidFill>
                <a:latin typeface="+mn-lt"/>
                <a:ea typeface="ヒラギノ角ゴ Pro W3" charset="-128"/>
                <a:cs typeface="ヒラギノ角ゴ Pro W3" charset="0"/>
              </a:defRPr>
            </a:lvl2pPr>
            <a:lvl3pPr marL="973138" indent="-114300" algn="l" rtl="0" eaLnBrk="0" fontAlgn="base" hangingPunct="0">
              <a:lnSpc>
                <a:spcPct val="110000"/>
              </a:lnSpc>
              <a:spcBef>
                <a:spcPct val="80000"/>
              </a:spcBef>
              <a:spcAft>
                <a:spcPct val="0"/>
              </a:spcAft>
              <a:buClr>
                <a:srgbClr val="660221"/>
              </a:buClr>
              <a:buFont typeface="Times" charset="0"/>
              <a:buChar char="•"/>
              <a:defRPr>
                <a:solidFill>
                  <a:srgbClr val="000000"/>
                </a:solidFill>
                <a:latin typeface="+mn-lt"/>
                <a:ea typeface="ヒラギノ角ゴ Pro W3" charset="-128"/>
                <a:cs typeface="ヒラギノ角ゴ Pro W3" charset="0"/>
              </a:defRPr>
            </a:lvl3pPr>
            <a:lvl4pPr marL="1489075" indent="-117475" algn="l" rtl="0" eaLnBrk="0" fontAlgn="base" hangingPunct="0">
              <a:lnSpc>
                <a:spcPct val="110000"/>
              </a:lnSpc>
              <a:spcBef>
                <a:spcPct val="80000"/>
              </a:spcBef>
              <a:spcAft>
                <a:spcPct val="0"/>
              </a:spcAft>
              <a:buClr>
                <a:srgbClr val="660221"/>
              </a:buClr>
              <a:buFont typeface="Times" charset="0"/>
              <a:buChar char="•"/>
              <a:defRPr>
                <a:solidFill>
                  <a:srgbClr val="000000"/>
                </a:solidFill>
                <a:latin typeface="+mn-lt"/>
                <a:ea typeface="ヒラギノ角ゴ Pro W3" charset="-128"/>
                <a:cs typeface="ヒラギノ角ゴ Pro W3" charset="0"/>
              </a:defRPr>
            </a:lvl4pPr>
            <a:lvl5pPr marL="1944688" indent="-115888" algn="l" rtl="0" eaLnBrk="0" fontAlgn="base" hangingPunct="0">
              <a:lnSpc>
                <a:spcPct val="110000"/>
              </a:lnSpc>
              <a:spcBef>
                <a:spcPct val="80000"/>
              </a:spcBef>
              <a:spcAft>
                <a:spcPct val="0"/>
              </a:spcAft>
              <a:buClr>
                <a:srgbClr val="660221"/>
              </a:buClr>
              <a:buFont typeface="Times" charset="0"/>
              <a:buChar char="•"/>
              <a:defRPr>
                <a:solidFill>
                  <a:srgbClr val="000000"/>
                </a:solidFill>
                <a:latin typeface="+mn-lt"/>
                <a:ea typeface="ヒラギノ角ゴ Pro W3" charset="-128"/>
                <a:cs typeface="ヒラギノ角ゴ Pro W3" charset="0"/>
              </a:defRPr>
            </a:lvl5pPr>
            <a:lvl6pPr marL="2401888" indent="-115888" algn="l" rtl="0" fontAlgn="base">
              <a:lnSpc>
                <a:spcPct val="110000"/>
              </a:lnSpc>
              <a:spcBef>
                <a:spcPct val="80000"/>
              </a:spcBef>
              <a:spcAft>
                <a:spcPct val="0"/>
              </a:spcAft>
              <a:buClr>
                <a:srgbClr val="FF6600"/>
              </a:buClr>
              <a:buFont typeface="Times" charset="0"/>
              <a:buChar char="•"/>
              <a:defRPr>
                <a:solidFill>
                  <a:srgbClr val="000000"/>
                </a:solidFill>
                <a:latin typeface="+mn-lt"/>
                <a:ea typeface="ヒラギノ角ゴ Pro W3" charset="-128"/>
              </a:defRPr>
            </a:lvl6pPr>
            <a:lvl7pPr marL="2859088" indent="-115888" algn="l" rtl="0" fontAlgn="base">
              <a:lnSpc>
                <a:spcPct val="110000"/>
              </a:lnSpc>
              <a:spcBef>
                <a:spcPct val="80000"/>
              </a:spcBef>
              <a:spcAft>
                <a:spcPct val="0"/>
              </a:spcAft>
              <a:buClr>
                <a:srgbClr val="FF6600"/>
              </a:buClr>
              <a:buFont typeface="Times" charset="0"/>
              <a:buChar char="•"/>
              <a:defRPr>
                <a:solidFill>
                  <a:srgbClr val="000000"/>
                </a:solidFill>
                <a:latin typeface="+mn-lt"/>
                <a:ea typeface="ヒラギノ角ゴ Pro W3" charset="-128"/>
              </a:defRPr>
            </a:lvl7pPr>
            <a:lvl8pPr marL="3316288" indent="-115888" algn="l" rtl="0" fontAlgn="base">
              <a:lnSpc>
                <a:spcPct val="110000"/>
              </a:lnSpc>
              <a:spcBef>
                <a:spcPct val="80000"/>
              </a:spcBef>
              <a:spcAft>
                <a:spcPct val="0"/>
              </a:spcAft>
              <a:buClr>
                <a:srgbClr val="FF6600"/>
              </a:buClr>
              <a:buFont typeface="Times" charset="0"/>
              <a:buChar char="•"/>
              <a:defRPr>
                <a:solidFill>
                  <a:srgbClr val="000000"/>
                </a:solidFill>
                <a:latin typeface="+mn-lt"/>
                <a:ea typeface="ヒラギノ角ゴ Pro W3" charset="-128"/>
              </a:defRPr>
            </a:lvl8pPr>
            <a:lvl9pPr marL="3773488" indent="-115888" algn="l" rtl="0" fontAlgn="base">
              <a:lnSpc>
                <a:spcPct val="110000"/>
              </a:lnSpc>
              <a:spcBef>
                <a:spcPct val="80000"/>
              </a:spcBef>
              <a:spcAft>
                <a:spcPct val="0"/>
              </a:spcAft>
              <a:buClr>
                <a:srgbClr val="FF6600"/>
              </a:buClr>
              <a:buFont typeface="Times" charset="0"/>
              <a:buChar char="•"/>
              <a:defRPr>
                <a:solidFill>
                  <a:srgbClr val="000000"/>
                </a:solidFill>
                <a:latin typeface="+mn-lt"/>
                <a:ea typeface="ヒラギノ角ゴ Pro W3" charset="-128"/>
              </a:defRPr>
            </a:lvl9pPr>
          </a:lstStyle>
          <a:p>
            <a:pPr>
              <a:buClr>
                <a:schemeClr val="bg2"/>
              </a:buClr>
              <a:buFont typeface="Arial" panose="020B0604020202020204" pitchFamily="34" charset="0"/>
              <a:buChar char="•"/>
            </a:pPr>
            <a:r>
              <a:rPr lang="en-US" sz="1600" kern="0" dirty="0">
                <a:solidFill>
                  <a:schemeClr val="bg2"/>
                </a:solidFill>
              </a:rPr>
              <a:t>An estimated 66% of current Kindergarteners were enrolled in publicly funded PreK programs last school year. </a:t>
            </a:r>
            <a:endParaRPr lang="en-US" sz="1600" kern="0" baseline="30000" dirty="0">
              <a:solidFill>
                <a:schemeClr val="bg2"/>
              </a:solidFill>
            </a:endParaRPr>
          </a:p>
        </p:txBody>
      </p:sp>
      <p:graphicFrame>
        <p:nvGraphicFramePr>
          <p:cNvPr id="12" name="Chart 11">
            <a:extLst>
              <a:ext uri="{FF2B5EF4-FFF2-40B4-BE49-F238E27FC236}">
                <a16:creationId xmlns:a16="http://schemas.microsoft.com/office/drawing/2014/main" xmlns="" id="{C9E776C3-80CC-4C04-B542-980660E81B92}"/>
              </a:ext>
            </a:extLst>
          </p:cNvPr>
          <p:cNvGraphicFramePr>
            <a:graphicFrameLocks/>
          </p:cNvGraphicFramePr>
          <p:nvPr>
            <p:extLst>
              <p:ext uri="{D42A27DB-BD31-4B8C-83A1-F6EECF244321}">
                <p14:modId xmlns:p14="http://schemas.microsoft.com/office/powerpoint/2010/main" val="986116574"/>
              </p:ext>
            </p:extLst>
          </p:nvPr>
        </p:nvGraphicFramePr>
        <p:xfrm>
          <a:off x="2123728" y="2273179"/>
          <a:ext cx="4911618" cy="3100037"/>
        </p:xfrm>
        <a:graphic>
          <a:graphicData uri="http://schemas.openxmlformats.org/drawingml/2006/chart">
            <c:chart xmlns:c="http://schemas.openxmlformats.org/drawingml/2006/chart" xmlns:r="http://schemas.openxmlformats.org/officeDocument/2006/relationships" r:id="rId2"/>
          </a:graphicData>
        </a:graphic>
      </p:graphicFrame>
      <p:sp>
        <p:nvSpPr>
          <p:cNvPr id="10" name="Title 1">
            <a:extLst>
              <a:ext uri="{FF2B5EF4-FFF2-40B4-BE49-F238E27FC236}">
                <a16:creationId xmlns:a16="http://schemas.microsoft.com/office/drawing/2014/main" xmlns="" id="{5CE0825B-8F80-CB4A-89C3-83F4771CE3A8}"/>
              </a:ext>
            </a:extLst>
          </p:cNvPr>
          <p:cNvSpPr>
            <a:spLocks noGrp="1"/>
          </p:cNvSpPr>
          <p:nvPr>
            <p:ph type="title"/>
          </p:nvPr>
        </p:nvSpPr>
        <p:spPr>
          <a:xfrm>
            <a:off x="457200" y="200025"/>
            <a:ext cx="8335963" cy="1036638"/>
          </a:xfrm>
        </p:spPr>
        <p:txBody>
          <a:bodyPr/>
          <a:lstStyle/>
          <a:p>
            <a:pPr eaLnBrk="1" hangingPunct="1"/>
            <a:r>
              <a:rPr lang="en-US" sz="3200" dirty="0"/>
              <a:t>Public PreK Experience</a:t>
            </a:r>
            <a:r>
              <a:rPr lang="en-US" sz="3200" baseline="30000" dirty="0"/>
              <a:t>4</a:t>
            </a:r>
            <a:r>
              <a:rPr lang="en-US" sz="2800" cap="small" dirty="0">
                <a:latin typeface="Verdana" charset="0"/>
                <a:ea typeface="ヒラギノ角ゴ Pro W3" charset="0"/>
                <a:cs typeface="ヒラギノ角ゴ Pro W3" charset="0"/>
              </a:rPr>
              <a:t/>
            </a:r>
            <a:br>
              <a:rPr lang="en-US" sz="2800" cap="small" dirty="0">
                <a:latin typeface="Verdana" charset="0"/>
                <a:ea typeface="ヒラギノ角ゴ Pro W3" charset="0"/>
                <a:cs typeface="ヒラギノ角ゴ Pro W3" charset="0"/>
              </a:rPr>
            </a:br>
            <a:r>
              <a:rPr lang="en-US" sz="2800" cap="small" dirty="0">
                <a:latin typeface="Verdana" charset="0"/>
                <a:ea typeface="ヒラギノ角ゴ Pro W3" charset="0"/>
                <a:cs typeface="ヒラギノ角ゴ Pro W3" charset="0"/>
              </a:rPr>
              <a:t> </a:t>
            </a:r>
            <a:endParaRPr lang="en-US" sz="2800" dirty="0"/>
          </a:p>
        </p:txBody>
      </p:sp>
      <p:sp>
        <p:nvSpPr>
          <p:cNvPr id="11" name="TextBox 10">
            <a:extLst>
              <a:ext uri="{FF2B5EF4-FFF2-40B4-BE49-F238E27FC236}">
                <a16:creationId xmlns:a16="http://schemas.microsoft.com/office/drawing/2014/main" xmlns="" id="{82ECB6A8-3405-3849-8AB9-337EE6B1A409}"/>
              </a:ext>
            </a:extLst>
          </p:cNvPr>
          <p:cNvSpPr txBox="1"/>
          <p:nvPr/>
        </p:nvSpPr>
        <p:spPr>
          <a:xfrm>
            <a:off x="179512" y="6011644"/>
            <a:ext cx="7848872" cy="646331"/>
          </a:xfrm>
          <a:prstGeom prst="rect">
            <a:avLst/>
          </a:prstGeom>
          <a:noFill/>
        </p:spPr>
        <p:txBody>
          <a:bodyPr wrap="square" rtlCol="0">
            <a:spAutoFit/>
          </a:bodyPr>
          <a:lstStyle/>
          <a:p>
            <a:pPr marL="241300" indent="-228600" algn="l"/>
            <a:r>
              <a:rPr lang="en-US" sz="1200" dirty="0">
                <a:solidFill>
                  <a:schemeClr val="bg2"/>
                </a:solidFill>
                <a:latin typeface="+mn-lt"/>
                <a:ea typeface="Nunito" charset="0"/>
                <a:cs typeface="Nunito" charset="0"/>
              </a:rPr>
              <a:t>4  Publicly funded PreK refers to programs serving children in public school PreK classrooms, as well as those serving children in community-based PreK classrooms funded through the Federal Preschool Development Grants program. Percentages above are from September 30</a:t>
            </a:r>
            <a:r>
              <a:rPr lang="en-US" sz="1200" baseline="30000" dirty="0">
                <a:solidFill>
                  <a:schemeClr val="bg2"/>
                </a:solidFill>
                <a:latin typeface="+mn-lt"/>
                <a:ea typeface="Nunito" charset="0"/>
                <a:cs typeface="Nunito" charset="0"/>
              </a:rPr>
              <a:t>th</a:t>
            </a:r>
            <a:r>
              <a:rPr lang="en-US" sz="1200" dirty="0">
                <a:solidFill>
                  <a:schemeClr val="bg2"/>
                </a:solidFill>
                <a:latin typeface="+mn-lt"/>
                <a:ea typeface="Nunito" charset="0"/>
                <a:cs typeface="Nunito" charset="0"/>
              </a:rPr>
              <a:t>, 2019.</a:t>
            </a:r>
          </a:p>
        </p:txBody>
      </p:sp>
    </p:spTree>
    <p:extLst>
      <p:ext uri="{BB962C8B-B14F-4D97-AF65-F5344CB8AC3E}">
        <p14:creationId xmlns:p14="http://schemas.microsoft.com/office/powerpoint/2010/main" val="69940697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xmlns="" id="{E067701C-EBF5-A348-AB07-37681917923D}"/>
              </a:ext>
            </a:extLst>
          </p:cNvPr>
          <p:cNvSpPr txBox="1"/>
          <p:nvPr/>
        </p:nvSpPr>
        <p:spPr>
          <a:xfrm>
            <a:off x="8316416" y="87840"/>
            <a:ext cx="543305" cy="369332"/>
          </a:xfrm>
          <a:prstGeom prst="rect">
            <a:avLst/>
          </a:prstGeom>
          <a:noFill/>
        </p:spPr>
        <p:txBody>
          <a:bodyPr wrap="square" rtlCol="0">
            <a:spAutoFit/>
          </a:bodyPr>
          <a:lstStyle/>
          <a:p>
            <a:fld id="{0530B5CB-5BFE-FF4D-B379-5BE9E5483982}" type="slidenum">
              <a:rPr lang="en-US" smtClean="0"/>
              <a:t>22</a:t>
            </a:fld>
            <a:endParaRPr lang="en-US" dirty="0"/>
          </a:p>
        </p:txBody>
      </p:sp>
      <p:sp>
        <p:nvSpPr>
          <p:cNvPr id="3" name="Content Placeholder 2">
            <a:extLst>
              <a:ext uri="{FF2B5EF4-FFF2-40B4-BE49-F238E27FC236}">
                <a16:creationId xmlns:a16="http://schemas.microsoft.com/office/drawing/2014/main" xmlns="" id="{77D31EF2-D338-47ED-A7D8-1925C6D7FFB7}"/>
              </a:ext>
            </a:extLst>
          </p:cNvPr>
          <p:cNvSpPr>
            <a:spLocks noGrp="1"/>
          </p:cNvSpPr>
          <p:nvPr>
            <p:ph idx="1"/>
          </p:nvPr>
        </p:nvSpPr>
        <p:spPr>
          <a:xfrm>
            <a:off x="457199" y="1469935"/>
            <a:ext cx="8335963" cy="3339815"/>
          </a:xfrm>
        </p:spPr>
        <p:txBody>
          <a:bodyPr/>
          <a:lstStyle/>
          <a:p>
            <a:pPr marL="0" indent="0">
              <a:spcBef>
                <a:spcPts val="0"/>
              </a:spcBef>
              <a:spcAft>
                <a:spcPts val="1200"/>
              </a:spcAft>
              <a:buClr>
                <a:schemeClr val="bg2"/>
              </a:buClr>
            </a:pPr>
            <a:r>
              <a:rPr lang="en-US" b="1" dirty="0">
                <a:latin typeface="Nunito" charset="0"/>
                <a:ea typeface="Nunito" charset="0"/>
                <a:cs typeface="Nunito" charset="0"/>
              </a:rPr>
              <a:t>Educational Inequity Impacts School Readiness</a:t>
            </a:r>
          </a:p>
          <a:p>
            <a:pPr marL="285750" indent="-285750">
              <a:spcBef>
                <a:spcPts val="0"/>
              </a:spcBef>
              <a:spcAft>
                <a:spcPts val="1200"/>
              </a:spcAft>
              <a:buClr>
                <a:schemeClr val="bg2"/>
              </a:buClr>
              <a:buFont typeface="Arial" charset="0"/>
              <a:buChar char="•"/>
            </a:pPr>
            <a:r>
              <a:rPr lang="en-US" dirty="0">
                <a:latin typeface="Nunito" charset="0"/>
                <a:ea typeface="Nunito" charset="0"/>
                <a:cs typeface="Nunito" charset="0"/>
              </a:rPr>
              <a:t>Many children live in communities with significant barriers that can prevent them from reaching their full potential. </a:t>
            </a:r>
          </a:p>
          <a:p>
            <a:pPr marL="285750" indent="-285750">
              <a:spcBef>
                <a:spcPts val="0"/>
              </a:spcBef>
              <a:spcAft>
                <a:spcPts val="1200"/>
              </a:spcAft>
              <a:buClr>
                <a:schemeClr val="bg2"/>
              </a:buClr>
              <a:buFont typeface="Arial" charset="0"/>
              <a:buChar char="•"/>
            </a:pPr>
            <a:r>
              <a:rPr lang="en-US" dirty="0">
                <a:solidFill>
                  <a:schemeClr val="accent1">
                    <a:lumMod val="75000"/>
                  </a:schemeClr>
                </a:solidFill>
                <a:latin typeface="Nunito" charset="0"/>
                <a:ea typeface="Nunito" charset="0"/>
                <a:cs typeface="Nunito" charset="0"/>
              </a:rPr>
              <a:t>Children from disadvantaged environments are often the least likely to get the supports they need.</a:t>
            </a:r>
            <a:r>
              <a:rPr lang="en-US" baseline="30000" dirty="0">
                <a:solidFill>
                  <a:schemeClr val="accent1">
                    <a:lumMod val="75000"/>
                  </a:schemeClr>
                </a:solidFill>
                <a:latin typeface="Nunito" charset="0"/>
                <a:ea typeface="Nunito" charset="0"/>
                <a:cs typeface="Nunito" charset="0"/>
              </a:rPr>
              <a:t>5</a:t>
            </a:r>
            <a:endParaRPr lang="en-US" dirty="0">
              <a:solidFill>
                <a:schemeClr val="accent1">
                  <a:lumMod val="75000"/>
                </a:schemeClr>
              </a:solidFill>
              <a:latin typeface="Nunito" charset="0"/>
              <a:ea typeface="Nunito" charset="0"/>
              <a:cs typeface="Nunito" charset="0"/>
            </a:endParaRPr>
          </a:p>
          <a:p>
            <a:pPr marL="285750" indent="-285750">
              <a:spcBef>
                <a:spcPts val="0"/>
              </a:spcBef>
              <a:spcAft>
                <a:spcPts val="1200"/>
              </a:spcAft>
              <a:buClr>
                <a:schemeClr val="bg2"/>
              </a:buClr>
              <a:buFont typeface="Arial" charset="0"/>
              <a:buChar char="•"/>
            </a:pPr>
            <a:r>
              <a:rPr lang="en-US" dirty="0">
                <a:latin typeface="Nunito" charset="0"/>
                <a:ea typeface="Nunito" charset="0"/>
                <a:cs typeface="Nunito" charset="0"/>
              </a:rPr>
              <a:t>Factors such as immigration status, ethnic background, socioeconomic status, English proficiency, or disability must not be obstacles to academic success.</a:t>
            </a:r>
            <a:r>
              <a:rPr lang="en-US" baseline="30000" dirty="0">
                <a:latin typeface="Nunito" charset="0"/>
                <a:ea typeface="Nunito" charset="0"/>
                <a:cs typeface="Nunito" charset="0"/>
              </a:rPr>
              <a:t>6</a:t>
            </a:r>
            <a:r>
              <a:rPr lang="en-US" dirty="0">
                <a:latin typeface="Nunito" charset="0"/>
                <a:ea typeface="Nunito" charset="0"/>
                <a:cs typeface="Nunito" charset="0"/>
              </a:rPr>
              <a:t> </a:t>
            </a:r>
          </a:p>
          <a:p>
            <a:endParaRPr lang="en-US" dirty="0"/>
          </a:p>
        </p:txBody>
      </p:sp>
      <p:sp>
        <p:nvSpPr>
          <p:cNvPr id="2" name="Title 1">
            <a:extLst>
              <a:ext uri="{FF2B5EF4-FFF2-40B4-BE49-F238E27FC236}">
                <a16:creationId xmlns:a16="http://schemas.microsoft.com/office/drawing/2014/main" xmlns="" id="{0690C249-AD04-4601-AD03-CDBF4EF7A54C}"/>
              </a:ext>
            </a:extLst>
          </p:cNvPr>
          <p:cNvSpPr>
            <a:spLocks noGrp="1"/>
          </p:cNvSpPr>
          <p:nvPr>
            <p:ph type="title"/>
          </p:nvPr>
        </p:nvSpPr>
        <p:spPr>
          <a:xfrm>
            <a:off x="457200" y="404663"/>
            <a:ext cx="8335963" cy="831999"/>
          </a:xfrm>
        </p:spPr>
        <p:txBody>
          <a:bodyPr/>
          <a:lstStyle/>
          <a:p>
            <a:pPr eaLnBrk="1" hangingPunct="1"/>
            <a:r>
              <a:rPr lang="en-US" sz="3200" dirty="0">
                <a:latin typeface="Verdana" charset="0"/>
                <a:ea typeface="ヒラギノ角ゴ Pro W3" charset="0"/>
                <a:cs typeface="ヒラギノ角ゴ Pro W3" charset="0"/>
              </a:rPr>
              <a:t>Communities Matter</a:t>
            </a:r>
            <a:endParaRPr lang="en-US" sz="3200" dirty="0"/>
          </a:p>
        </p:txBody>
      </p:sp>
      <p:sp>
        <p:nvSpPr>
          <p:cNvPr id="7" name="TextBox 4">
            <a:extLst>
              <a:ext uri="{FF2B5EF4-FFF2-40B4-BE49-F238E27FC236}">
                <a16:creationId xmlns:a16="http://schemas.microsoft.com/office/drawing/2014/main" xmlns="" id="{32AD193F-B629-47BD-BDB8-736F1F91A0E7}"/>
              </a:ext>
            </a:extLst>
          </p:cNvPr>
          <p:cNvSpPr txBox="1"/>
          <p:nvPr/>
        </p:nvSpPr>
        <p:spPr>
          <a:xfrm>
            <a:off x="457199" y="4653136"/>
            <a:ext cx="7920880" cy="1938992"/>
          </a:xfrm>
          <a:prstGeom prst="rect">
            <a:avLst/>
          </a:prstGeom>
          <a:noFill/>
        </p:spPr>
        <p:txBody>
          <a:bodyPr wrap="square" rtlCol="0">
            <a:spAutoFit/>
          </a:bodyPr>
          <a:lstStyle>
            <a:defPPr>
              <a:defRPr lang="de-CH"/>
            </a:defPPr>
            <a:lvl1pPr algn="ctr" rtl="0" fontAlgn="base">
              <a:spcBef>
                <a:spcPct val="0"/>
              </a:spcBef>
              <a:spcAft>
                <a:spcPct val="0"/>
              </a:spcAft>
              <a:defRPr kern="1200">
                <a:solidFill>
                  <a:schemeClr val="tx1"/>
                </a:solidFill>
                <a:latin typeface="Frutiger 55 Roman" charset="0"/>
                <a:ea typeface="ヒラギノ角ゴ Pro W3" charset="0"/>
                <a:cs typeface="ヒラギノ角ゴ Pro W3" charset="0"/>
              </a:defRPr>
            </a:lvl1pPr>
            <a:lvl2pPr marL="457200" algn="ctr" rtl="0" fontAlgn="base">
              <a:spcBef>
                <a:spcPct val="0"/>
              </a:spcBef>
              <a:spcAft>
                <a:spcPct val="0"/>
              </a:spcAft>
              <a:defRPr kern="1200">
                <a:solidFill>
                  <a:schemeClr val="tx1"/>
                </a:solidFill>
                <a:latin typeface="Frutiger 55 Roman" charset="0"/>
                <a:ea typeface="ヒラギノ角ゴ Pro W3" charset="0"/>
                <a:cs typeface="ヒラギノ角ゴ Pro W3" charset="0"/>
              </a:defRPr>
            </a:lvl2pPr>
            <a:lvl3pPr marL="914400" algn="ctr" rtl="0" fontAlgn="base">
              <a:spcBef>
                <a:spcPct val="0"/>
              </a:spcBef>
              <a:spcAft>
                <a:spcPct val="0"/>
              </a:spcAft>
              <a:defRPr kern="1200">
                <a:solidFill>
                  <a:schemeClr val="tx1"/>
                </a:solidFill>
                <a:latin typeface="Frutiger 55 Roman" charset="0"/>
                <a:ea typeface="ヒラギノ角ゴ Pro W3" charset="0"/>
                <a:cs typeface="ヒラギノ角ゴ Pro W3" charset="0"/>
              </a:defRPr>
            </a:lvl3pPr>
            <a:lvl4pPr marL="1371600" algn="ctr" rtl="0" fontAlgn="base">
              <a:spcBef>
                <a:spcPct val="0"/>
              </a:spcBef>
              <a:spcAft>
                <a:spcPct val="0"/>
              </a:spcAft>
              <a:defRPr kern="1200">
                <a:solidFill>
                  <a:schemeClr val="tx1"/>
                </a:solidFill>
                <a:latin typeface="Frutiger 55 Roman" charset="0"/>
                <a:ea typeface="ヒラギノ角ゴ Pro W3" charset="0"/>
                <a:cs typeface="ヒラギノ角ゴ Pro W3" charset="0"/>
              </a:defRPr>
            </a:lvl4pPr>
            <a:lvl5pPr marL="1828800" algn="ctr" rtl="0" fontAlgn="base">
              <a:spcBef>
                <a:spcPct val="0"/>
              </a:spcBef>
              <a:spcAft>
                <a:spcPct val="0"/>
              </a:spcAft>
              <a:defRPr kern="1200">
                <a:solidFill>
                  <a:schemeClr val="tx1"/>
                </a:solidFill>
                <a:latin typeface="Frutiger 55 Roman" charset="0"/>
                <a:ea typeface="ヒラギノ角ゴ Pro W3" charset="0"/>
                <a:cs typeface="ヒラギノ角ゴ Pro W3" charset="0"/>
              </a:defRPr>
            </a:lvl5pPr>
            <a:lvl6pPr marL="2286000" algn="l" defTabSz="457200" rtl="0" eaLnBrk="1" latinLnBrk="0" hangingPunct="1">
              <a:defRPr kern="1200">
                <a:solidFill>
                  <a:schemeClr val="tx1"/>
                </a:solidFill>
                <a:latin typeface="Frutiger 55 Roman" charset="0"/>
                <a:ea typeface="ヒラギノ角ゴ Pro W3" charset="0"/>
                <a:cs typeface="ヒラギノ角ゴ Pro W3" charset="0"/>
              </a:defRPr>
            </a:lvl6pPr>
            <a:lvl7pPr marL="2743200" algn="l" defTabSz="457200" rtl="0" eaLnBrk="1" latinLnBrk="0" hangingPunct="1">
              <a:defRPr kern="1200">
                <a:solidFill>
                  <a:schemeClr val="tx1"/>
                </a:solidFill>
                <a:latin typeface="Frutiger 55 Roman" charset="0"/>
                <a:ea typeface="ヒラギノ角ゴ Pro W3" charset="0"/>
                <a:cs typeface="ヒラギノ角ゴ Pro W3" charset="0"/>
              </a:defRPr>
            </a:lvl7pPr>
            <a:lvl8pPr marL="3200400" algn="l" defTabSz="457200" rtl="0" eaLnBrk="1" latinLnBrk="0" hangingPunct="1">
              <a:defRPr kern="1200">
                <a:solidFill>
                  <a:schemeClr val="tx1"/>
                </a:solidFill>
                <a:latin typeface="Frutiger 55 Roman" charset="0"/>
                <a:ea typeface="ヒラギノ角ゴ Pro W3" charset="0"/>
                <a:cs typeface="ヒラギノ角ゴ Pro W3" charset="0"/>
              </a:defRPr>
            </a:lvl8pPr>
            <a:lvl9pPr marL="3657600" algn="l" defTabSz="457200" rtl="0" eaLnBrk="1" latinLnBrk="0" hangingPunct="1">
              <a:defRPr kern="1200">
                <a:solidFill>
                  <a:schemeClr val="tx1"/>
                </a:solidFill>
                <a:latin typeface="Frutiger 55 Roman" charset="0"/>
                <a:ea typeface="ヒラギノ角ゴ Pro W3" charset="0"/>
                <a:cs typeface="ヒラギノ角ゴ Pro W3" charset="0"/>
              </a:defRPr>
            </a:lvl9pPr>
          </a:lstStyle>
          <a:p>
            <a:pPr marL="228600" indent="-228600" algn="l"/>
            <a:r>
              <a:rPr lang="en-US" sz="1200" baseline="30000" dirty="0">
                <a:solidFill>
                  <a:schemeClr val="bg2"/>
                </a:solidFill>
                <a:latin typeface="+mn-lt"/>
                <a:ea typeface="Nunito" charset="0"/>
                <a:cs typeface="Nunito" charset="0"/>
              </a:rPr>
              <a:t>5</a:t>
            </a:r>
            <a:r>
              <a:rPr lang="en-US" sz="1200" dirty="0">
                <a:solidFill>
                  <a:schemeClr val="bg2"/>
                </a:solidFill>
                <a:latin typeface="+mn-lt"/>
                <a:ea typeface="Nunito" charset="0"/>
                <a:cs typeface="Nunito" charset="0"/>
              </a:rPr>
              <a:t> Heckman, J. (2013). Invest in early childhood development: Reduce deficits, strengthen the economy. Retrieved from: </a:t>
            </a:r>
            <a:r>
              <a:rPr lang="en-US" sz="1200" dirty="0">
                <a:solidFill>
                  <a:schemeClr val="bg2"/>
                </a:solidFill>
                <a:latin typeface="+mn-lt"/>
                <a:ea typeface="Nunito" charset="0"/>
                <a:cs typeface="Nunito" charset="0"/>
                <a:hlinkClick r:id="rId2"/>
              </a:rPr>
              <a:t>https://heckmanequation.org/www/assets/2013/07/F_HeckmanDeficitPieceCUSTOM-Generic_052714-3-1.pdf</a:t>
            </a:r>
            <a:endParaRPr lang="en-US" sz="1200" dirty="0">
              <a:solidFill>
                <a:schemeClr val="bg2"/>
              </a:solidFill>
              <a:latin typeface="+mn-lt"/>
              <a:ea typeface="Nunito" charset="0"/>
              <a:cs typeface="Nunito" charset="0"/>
            </a:endParaRPr>
          </a:p>
          <a:p>
            <a:pPr marL="228600" indent="-228600" algn="l"/>
            <a:endParaRPr lang="en-US" sz="1200" dirty="0">
              <a:solidFill>
                <a:schemeClr val="bg2"/>
              </a:solidFill>
              <a:latin typeface="+mn-lt"/>
              <a:ea typeface="Nunito" charset="0"/>
              <a:cs typeface="Nunito" charset="0"/>
            </a:endParaRPr>
          </a:p>
          <a:p>
            <a:pPr marL="228600" indent="-228600" algn="l"/>
            <a:r>
              <a:rPr lang="en-US" sz="1200" baseline="30000" dirty="0">
                <a:solidFill>
                  <a:schemeClr val="bg2"/>
                </a:solidFill>
                <a:latin typeface="+mn-lt"/>
                <a:ea typeface="Nunito" charset="0"/>
                <a:cs typeface="Nunito" charset="0"/>
              </a:rPr>
              <a:t>6 </a:t>
            </a:r>
            <a:r>
              <a:rPr lang="en-US" sz="1200" dirty="0">
                <a:solidFill>
                  <a:schemeClr val="bg2"/>
                </a:solidFill>
                <a:latin typeface="+mn-lt"/>
                <a:ea typeface="Nunito" charset="0"/>
                <a:cs typeface="Nunito" charset="0"/>
              </a:rPr>
              <a:t>Center for Public Education (2016). Educational Equity. What Does It Mean? How Do We Know When We Reach It? Retrieved from: </a:t>
            </a:r>
          </a:p>
          <a:p>
            <a:pPr marL="228600" indent="-228600" algn="l"/>
            <a:r>
              <a:rPr lang="en-US" sz="1200" dirty="0">
                <a:solidFill>
                  <a:schemeClr val="bg2"/>
                </a:solidFill>
                <a:latin typeface="+mn-lt"/>
                <a:ea typeface="Nunito" charset="0"/>
                <a:cs typeface="Nunito" charset="0"/>
              </a:rPr>
              <a:t>	</a:t>
            </a:r>
            <a:r>
              <a:rPr lang="en-US" sz="1200" dirty="0">
                <a:solidFill>
                  <a:schemeClr val="bg2"/>
                </a:solidFill>
                <a:latin typeface="+mn-lt"/>
                <a:ea typeface="Nunito" charset="0"/>
                <a:cs typeface="Nunito" charset="0"/>
                <a:hlinkClick r:id="rId3"/>
              </a:rPr>
              <a:t>https://www.nsba.org/-/media/NSBA/File/cpe-educational-equity-research-brief-january-2016.pdf?la=en&amp;hash=A0F139B97D13C589CE00F186E594BEF1C3396F93</a:t>
            </a:r>
            <a:endParaRPr lang="en-US" sz="1200" dirty="0">
              <a:solidFill>
                <a:schemeClr val="bg2"/>
              </a:solidFill>
              <a:latin typeface="+mn-lt"/>
              <a:ea typeface="Nunito" charset="0"/>
              <a:cs typeface="Nunito" charset="0"/>
            </a:endParaRPr>
          </a:p>
          <a:p>
            <a:pPr marL="228600" indent="-228600" algn="l"/>
            <a:endParaRPr lang="en-US" sz="1200" dirty="0">
              <a:solidFill>
                <a:schemeClr val="bg2"/>
              </a:solidFill>
              <a:latin typeface="+mn-lt"/>
              <a:ea typeface="Nunito" charset="0"/>
              <a:cs typeface="Nunito" charset="0"/>
            </a:endParaRPr>
          </a:p>
        </p:txBody>
      </p:sp>
    </p:spTree>
    <p:extLst>
      <p:ext uri="{BB962C8B-B14F-4D97-AF65-F5344CB8AC3E}">
        <p14:creationId xmlns:p14="http://schemas.microsoft.com/office/powerpoint/2010/main" val="366504634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8C7E5A62-948C-F24C-A1A0-3F49FF6E49C4}"/>
              </a:ext>
            </a:extLst>
          </p:cNvPr>
          <p:cNvSpPr txBox="1"/>
          <p:nvPr/>
        </p:nvSpPr>
        <p:spPr>
          <a:xfrm>
            <a:off x="8316416" y="87840"/>
            <a:ext cx="543305" cy="369332"/>
          </a:xfrm>
          <a:prstGeom prst="rect">
            <a:avLst/>
          </a:prstGeom>
          <a:noFill/>
        </p:spPr>
        <p:txBody>
          <a:bodyPr wrap="square" rtlCol="0">
            <a:spAutoFit/>
          </a:bodyPr>
          <a:lstStyle/>
          <a:p>
            <a:fld id="{0530B5CB-5BFE-FF4D-B379-5BE9E5483982}" type="slidenum">
              <a:rPr lang="en-US" smtClean="0"/>
              <a:t>23</a:t>
            </a:fld>
            <a:endParaRPr lang="en-US" dirty="0"/>
          </a:p>
        </p:txBody>
      </p:sp>
      <p:sp>
        <p:nvSpPr>
          <p:cNvPr id="3" name="Content Placeholder 2">
            <a:extLst>
              <a:ext uri="{FF2B5EF4-FFF2-40B4-BE49-F238E27FC236}">
                <a16:creationId xmlns:a16="http://schemas.microsoft.com/office/drawing/2014/main" xmlns="" id="{02A4B973-AE74-4990-BE89-391364922813}"/>
              </a:ext>
            </a:extLst>
          </p:cNvPr>
          <p:cNvSpPr>
            <a:spLocks noGrp="1"/>
          </p:cNvSpPr>
          <p:nvPr>
            <p:ph idx="1"/>
          </p:nvPr>
        </p:nvSpPr>
        <p:spPr>
          <a:xfrm>
            <a:off x="457200" y="1772816"/>
            <a:ext cx="8435280" cy="4063752"/>
          </a:xfrm>
        </p:spPr>
        <p:txBody>
          <a:bodyPr/>
          <a:lstStyle/>
          <a:p>
            <a:pPr marL="0" indent="0">
              <a:spcBef>
                <a:spcPts val="0"/>
              </a:spcBef>
              <a:buClr>
                <a:schemeClr val="bg2"/>
              </a:buClr>
            </a:pPr>
            <a:r>
              <a:rPr lang="en-US" dirty="0">
                <a:latin typeface="Nunito" charset="0"/>
                <a:ea typeface="Nunito" charset="0"/>
                <a:cs typeface="Nunito" charset="0"/>
              </a:rPr>
              <a:t>We must ensure that all communities have the resources they need to support children and families.</a:t>
            </a:r>
          </a:p>
          <a:p>
            <a:pPr marL="0" indent="0">
              <a:spcBef>
                <a:spcPts val="0"/>
              </a:spcBef>
              <a:buClr>
                <a:schemeClr val="bg2"/>
              </a:buClr>
            </a:pPr>
            <a:endParaRPr lang="en-US" dirty="0">
              <a:latin typeface="Nunito" charset="0"/>
              <a:ea typeface="Nunito" charset="0"/>
              <a:cs typeface="Nunito" charset="0"/>
            </a:endParaRPr>
          </a:p>
          <a:p>
            <a:pPr marL="0" indent="0">
              <a:lnSpc>
                <a:spcPct val="150000"/>
              </a:lnSpc>
              <a:spcBef>
                <a:spcPts val="0"/>
              </a:spcBef>
              <a:buClr>
                <a:schemeClr val="bg2"/>
              </a:buClr>
            </a:pPr>
            <a:r>
              <a:rPr lang="en-US" b="1" dirty="0">
                <a:latin typeface="Nunito" charset="0"/>
                <a:ea typeface="Nunito" charset="0"/>
                <a:cs typeface="Nunito" charset="0"/>
              </a:rPr>
              <a:t>The Solution Must be Multi-faceted:</a:t>
            </a:r>
          </a:p>
          <a:p>
            <a:pPr>
              <a:lnSpc>
                <a:spcPct val="150000"/>
              </a:lnSpc>
              <a:spcBef>
                <a:spcPts val="0"/>
              </a:spcBef>
              <a:buClr>
                <a:schemeClr val="bg2"/>
              </a:buClr>
              <a:buFont typeface="Arial"/>
              <a:buChar char="•"/>
            </a:pPr>
            <a:r>
              <a:rPr lang="en-US" dirty="0">
                <a:solidFill>
                  <a:schemeClr val="accent1">
                    <a:lumMod val="75000"/>
                  </a:schemeClr>
                </a:solidFill>
                <a:latin typeface="Nunito" charset="0"/>
                <a:ea typeface="Nunito" charset="0"/>
                <a:cs typeface="Nunito" charset="0"/>
              </a:rPr>
              <a:t>Support “PreK for All” or “Voluntary Universal PreK” </a:t>
            </a:r>
          </a:p>
          <a:p>
            <a:pPr>
              <a:lnSpc>
                <a:spcPct val="150000"/>
              </a:lnSpc>
              <a:spcBef>
                <a:spcPts val="0"/>
              </a:spcBef>
              <a:buClr>
                <a:schemeClr val="bg2"/>
              </a:buClr>
              <a:buFont typeface="Arial"/>
              <a:buChar char="•"/>
            </a:pPr>
            <a:r>
              <a:rPr lang="en-US" dirty="0">
                <a:latin typeface="Nunito" charset="0"/>
                <a:ea typeface="Nunito" charset="0"/>
                <a:cs typeface="Nunito" charset="0"/>
              </a:rPr>
              <a:t>Use the KRA data to guide decision making</a:t>
            </a:r>
          </a:p>
          <a:p>
            <a:pPr>
              <a:lnSpc>
                <a:spcPct val="150000"/>
              </a:lnSpc>
              <a:spcBef>
                <a:spcPts val="0"/>
              </a:spcBef>
              <a:buClr>
                <a:schemeClr val="bg2"/>
              </a:buClr>
              <a:buFont typeface="Arial"/>
              <a:buChar char="•"/>
            </a:pPr>
            <a:r>
              <a:rPr lang="en-US" dirty="0">
                <a:solidFill>
                  <a:schemeClr val="accent1">
                    <a:lumMod val="75000"/>
                  </a:schemeClr>
                </a:solidFill>
                <a:latin typeface="Nunito" charset="0"/>
                <a:ea typeface="Nunito" charset="0"/>
                <a:cs typeface="Nunito" charset="0"/>
              </a:rPr>
              <a:t>Incorporate culturally &amp; linguistically competent practices</a:t>
            </a:r>
          </a:p>
          <a:p>
            <a:pPr>
              <a:lnSpc>
                <a:spcPct val="150000"/>
              </a:lnSpc>
              <a:spcBef>
                <a:spcPts val="0"/>
              </a:spcBef>
              <a:buClr>
                <a:schemeClr val="bg2"/>
              </a:buClr>
              <a:buFont typeface="Arial"/>
              <a:buChar char="•"/>
            </a:pPr>
            <a:r>
              <a:rPr lang="en-US" dirty="0">
                <a:latin typeface="Nunito" charset="0"/>
                <a:ea typeface="Nunito" charset="0"/>
                <a:cs typeface="Nunito" charset="0"/>
              </a:rPr>
              <a:t>Support quality across prior care settings</a:t>
            </a:r>
          </a:p>
          <a:p>
            <a:pPr>
              <a:lnSpc>
                <a:spcPct val="150000"/>
              </a:lnSpc>
              <a:spcBef>
                <a:spcPts val="0"/>
              </a:spcBef>
              <a:buClr>
                <a:schemeClr val="bg2"/>
              </a:buClr>
              <a:buFont typeface="Arial"/>
              <a:buChar char="•"/>
            </a:pPr>
            <a:r>
              <a:rPr lang="en-US" dirty="0">
                <a:solidFill>
                  <a:schemeClr val="accent1">
                    <a:lumMod val="75000"/>
                  </a:schemeClr>
                </a:solidFill>
                <a:latin typeface="Nunito" charset="0"/>
                <a:ea typeface="Nunito" charset="0"/>
                <a:cs typeface="Nunito" charset="0"/>
              </a:rPr>
              <a:t>Engage &amp; empower families</a:t>
            </a:r>
          </a:p>
          <a:p>
            <a:endParaRPr lang="en-US" sz="1800" dirty="0"/>
          </a:p>
        </p:txBody>
      </p:sp>
      <p:sp>
        <p:nvSpPr>
          <p:cNvPr id="2" name="Title 1">
            <a:extLst>
              <a:ext uri="{FF2B5EF4-FFF2-40B4-BE49-F238E27FC236}">
                <a16:creationId xmlns:a16="http://schemas.microsoft.com/office/drawing/2014/main" xmlns="" id="{83840B17-8012-4AE2-9844-BA9CA7161A06}"/>
              </a:ext>
            </a:extLst>
          </p:cNvPr>
          <p:cNvSpPr>
            <a:spLocks noGrp="1"/>
          </p:cNvSpPr>
          <p:nvPr>
            <p:ph type="title"/>
          </p:nvPr>
        </p:nvSpPr>
        <p:spPr/>
        <p:txBody>
          <a:bodyPr/>
          <a:lstStyle/>
          <a:p>
            <a:pPr eaLnBrk="1" hangingPunct="1"/>
            <a:r>
              <a:rPr lang="en-US" sz="3200" dirty="0">
                <a:latin typeface="Nunito" charset="0"/>
                <a:ea typeface="Nunito" charset="0"/>
                <a:cs typeface="Nunito" charset="0"/>
              </a:rPr>
              <a:t>Success Is Within Our Reach</a:t>
            </a:r>
            <a:r>
              <a:rPr lang="en-US" sz="4000" dirty="0">
                <a:latin typeface="Nunito" charset="0"/>
                <a:ea typeface="Nunito" charset="0"/>
                <a:cs typeface="Nunito" charset="0"/>
              </a:rPr>
              <a:t/>
            </a:r>
            <a:br>
              <a:rPr lang="en-US" sz="4000" dirty="0">
                <a:latin typeface="Nunito" charset="0"/>
                <a:ea typeface="Nunito" charset="0"/>
                <a:cs typeface="Nunito" charset="0"/>
              </a:rPr>
            </a:br>
            <a:r>
              <a:rPr lang="en-US" cap="small" dirty="0">
                <a:latin typeface="Nunito" charset="0"/>
                <a:ea typeface="Nunito" charset="0"/>
                <a:cs typeface="Nunito" charset="0"/>
              </a:rPr>
              <a:t>COMMUNITIES MATTER</a:t>
            </a:r>
            <a:r>
              <a:rPr lang="en-US" sz="1400" cap="small" dirty="0">
                <a:latin typeface="Nunito" charset="0"/>
                <a:ea typeface="Nunito" charset="0"/>
                <a:cs typeface="Nunito" charset="0"/>
              </a:rPr>
              <a:t/>
            </a:r>
            <a:br>
              <a:rPr lang="en-US" sz="1400" cap="small" dirty="0">
                <a:latin typeface="Nunito" charset="0"/>
                <a:ea typeface="Nunito" charset="0"/>
                <a:cs typeface="Nunito" charset="0"/>
              </a:rPr>
            </a:br>
            <a:endParaRPr lang="en-US" dirty="0"/>
          </a:p>
        </p:txBody>
      </p:sp>
    </p:spTree>
    <p:extLst>
      <p:ext uri="{BB962C8B-B14F-4D97-AF65-F5344CB8AC3E}">
        <p14:creationId xmlns:p14="http://schemas.microsoft.com/office/powerpoint/2010/main" val="112284315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xmlns="" id="{2A6981F2-252E-1645-AC1A-C6909AED46A0}"/>
              </a:ext>
            </a:extLst>
          </p:cNvPr>
          <p:cNvSpPr txBox="1"/>
          <p:nvPr/>
        </p:nvSpPr>
        <p:spPr>
          <a:xfrm>
            <a:off x="8316416" y="87840"/>
            <a:ext cx="543305" cy="369332"/>
          </a:xfrm>
          <a:prstGeom prst="rect">
            <a:avLst/>
          </a:prstGeom>
          <a:noFill/>
        </p:spPr>
        <p:txBody>
          <a:bodyPr wrap="square" rtlCol="0">
            <a:spAutoFit/>
          </a:bodyPr>
          <a:lstStyle/>
          <a:p>
            <a:fld id="{0530B5CB-5BFE-FF4D-B379-5BE9E5483982}" type="slidenum">
              <a:rPr lang="en-US" smtClean="0"/>
              <a:t>24</a:t>
            </a:fld>
            <a:endParaRPr lang="en-US" dirty="0"/>
          </a:p>
        </p:txBody>
      </p:sp>
      <p:pic>
        <p:nvPicPr>
          <p:cNvPr id="9" name="Content Placeholder 8">
            <a:extLst>
              <a:ext uri="{FF2B5EF4-FFF2-40B4-BE49-F238E27FC236}">
                <a16:creationId xmlns:a16="http://schemas.microsoft.com/office/drawing/2014/main" xmlns="" id="{A308C8C5-4B4C-4449-AD92-34DD5A470BB5}"/>
              </a:ext>
              <a:ext uri="{C183D7F6-B498-43B3-948B-1728B52AA6E4}">
                <adec:decorative xmlns:adec="http://schemas.microsoft.com/office/drawing/2017/decorative" xmlns="" val="1"/>
              </a:ext>
            </a:extLst>
          </p:cNvPr>
          <p:cNvPicPr>
            <a:picLocks noGrp="1" noChangeAspect="1"/>
          </p:cNvPicPr>
          <p:nvPr>
            <p:ph sz="half" idx="2"/>
          </p:nvPr>
        </p:nvPicPr>
        <p:blipFill rotWithShape="1">
          <a:blip r:embed="rId2">
            <a:extLst>
              <a:ext uri="{28A0092B-C50C-407E-A947-70E740481C1C}">
                <a14:useLocalDpi xmlns:a14="http://schemas.microsoft.com/office/drawing/2010/main" val="0"/>
              </a:ext>
            </a:extLst>
          </a:blip>
          <a:srcRect r="3776" b="2978"/>
          <a:stretch/>
        </p:blipFill>
        <p:spPr>
          <a:xfrm>
            <a:off x="473402" y="1854994"/>
            <a:ext cx="2874462" cy="4454326"/>
          </a:xfrm>
          <a:prstGeom prst="rect">
            <a:avLst/>
          </a:prstGeom>
        </p:spPr>
      </p:pic>
      <p:sp>
        <p:nvSpPr>
          <p:cNvPr id="8" name="Content Placeholder 7">
            <a:extLst>
              <a:ext uri="{FF2B5EF4-FFF2-40B4-BE49-F238E27FC236}">
                <a16:creationId xmlns:a16="http://schemas.microsoft.com/office/drawing/2014/main" xmlns="" id="{D844229C-CEBA-446D-8F8D-FD03DBB587FE}"/>
              </a:ext>
            </a:extLst>
          </p:cNvPr>
          <p:cNvSpPr>
            <a:spLocks noGrp="1"/>
          </p:cNvSpPr>
          <p:nvPr>
            <p:ph sz="quarter" idx="4"/>
          </p:nvPr>
        </p:nvSpPr>
        <p:spPr>
          <a:xfrm>
            <a:off x="3897204" y="1939200"/>
            <a:ext cx="4690864" cy="4422477"/>
          </a:xfrm>
        </p:spPr>
        <p:txBody>
          <a:bodyPr/>
          <a:lstStyle/>
          <a:p>
            <a:pPr marL="188913" indent="0" eaLnBrk="1" hangingPunct="1">
              <a:spcBef>
                <a:spcPts val="0"/>
              </a:spcBef>
            </a:pPr>
            <a:r>
              <a:rPr lang="en-US" sz="1800" dirty="0">
                <a:latin typeface="Nunito" charset="0"/>
                <a:ea typeface="Nunito" charset="0"/>
                <a:cs typeface="Nunito" charset="0"/>
              </a:rPr>
              <a:t>The following materials are available to help jurisdictional leaders and key stakeholders use the KRA data:</a:t>
            </a:r>
          </a:p>
          <a:p>
            <a:pPr marL="0" indent="0" eaLnBrk="1" hangingPunct="1">
              <a:spcBef>
                <a:spcPts val="0"/>
              </a:spcBef>
            </a:pPr>
            <a:endParaRPr lang="en-US" sz="1800" dirty="0">
              <a:latin typeface="Nunito" charset="0"/>
              <a:ea typeface="Nunito" charset="0"/>
              <a:cs typeface="Nunito" charset="0"/>
            </a:endParaRPr>
          </a:p>
          <a:p>
            <a:pPr marL="473075" lvl="1" indent="-219075" eaLnBrk="1" hangingPunct="1">
              <a:lnSpc>
                <a:spcPct val="100000"/>
              </a:lnSpc>
              <a:spcBef>
                <a:spcPts val="0"/>
              </a:spcBef>
              <a:buClr>
                <a:schemeClr val="bg2"/>
              </a:buClr>
            </a:pPr>
            <a:r>
              <a:rPr lang="en-US" sz="1800" b="1" dirty="0">
                <a:solidFill>
                  <a:schemeClr val="bg2"/>
                </a:solidFill>
                <a:latin typeface="Nunito" charset="0"/>
                <a:ea typeface="Nunito" charset="0"/>
                <a:cs typeface="Nunito" charset="0"/>
              </a:rPr>
              <a:t>Resources</a:t>
            </a:r>
          </a:p>
          <a:p>
            <a:pPr marL="758825" lvl="2" indent="-285750" eaLnBrk="1" hangingPunct="1">
              <a:lnSpc>
                <a:spcPct val="100000"/>
              </a:lnSpc>
              <a:spcBef>
                <a:spcPts val="0"/>
              </a:spcBef>
              <a:buClr>
                <a:schemeClr val="bg2"/>
              </a:buClr>
              <a:buFont typeface="Wingdings" charset="2"/>
              <a:buChar char="Ø"/>
            </a:pPr>
            <a:r>
              <a:rPr lang="en-US" dirty="0">
                <a:latin typeface="Nunito" charset="0"/>
                <a:ea typeface="Nunito" charset="0"/>
                <a:cs typeface="Nunito" charset="0"/>
              </a:rPr>
              <a:t>Statewide Report</a:t>
            </a:r>
          </a:p>
          <a:p>
            <a:pPr marL="758825" lvl="2" indent="-285750" eaLnBrk="1" hangingPunct="1">
              <a:lnSpc>
                <a:spcPct val="100000"/>
              </a:lnSpc>
              <a:spcBef>
                <a:spcPts val="0"/>
              </a:spcBef>
              <a:buClr>
                <a:schemeClr val="bg2"/>
              </a:buClr>
              <a:buFont typeface="Wingdings" charset="2"/>
              <a:buChar char="Ø"/>
            </a:pPr>
            <a:r>
              <a:rPr lang="en-US" dirty="0">
                <a:solidFill>
                  <a:schemeClr val="accent1">
                    <a:lumMod val="75000"/>
                  </a:schemeClr>
                </a:solidFill>
                <a:latin typeface="Nunito" charset="0"/>
                <a:ea typeface="Nunito" charset="0"/>
                <a:cs typeface="Nunito" charset="0"/>
              </a:rPr>
              <a:t>Technical Report</a:t>
            </a:r>
          </a:p>
          <a:p>
            <a:pPr marL="758825" lvl="2" indent="-285750" eaLnBrk="1" hangingPunct="1">
              <a:lnSpc>
                <a:spcPct val="100000"/>
              </a:lnSpc>
              <a:spcBef>
                <a:spcPts val="0"/>
              </a:spcBef>
              <a:buClr>
                <a:schemeClr val="bg2"/>
              </a:buClr>
              <a:buFont typeface="Wingdings" charset="2"/>
              <a:buChar char="Ø"/>
            </a:pPr>
            <a:r>
              <a:rPr lang="en-US" dirty="0">
                <a:latin typeface="Nunito" charset="0"/>
                <a:ea typeface="Nunito" charset="0"/>
                <a:cs typeface="Nunito" charset="0"/>
              </a:rPr>
              <a:t>Statewide Infographic</a:t>
            </a:r>
          </a:p>
          <a:p>
            <a:pPr marL="758825" lvl="2" indent="-285750" eaLnBrk="1" hangingPunct="1">
              <a:lnSpc>
                <a:spcPct val="100000"/>
              </a:lnSpc>
              <a:spcBef>
                <a:spcPts val="0"/>
              </a:spcBef>
              <a:buClr>
                <a:schemeClr val="bg2"/>
              </a:buClr>
              <a:buFont typeface="Wingdings" charset="2"/>
              <a:buChar char="Ø"/>
            </a:pPr>
            <a:r>
              <a:rPr lang="en-US" dirty="0">
                <a:solidFill>
                  <a:schemeClr val="accent1">
                    <a:lumMod val="75000"/>
                  </a:schemeClr>
                </a:solidFill>
                <a:latin typeface="Nunito" charset="0"/>
                <a:ea typeface="Nunito" charset="0"/>
                <a:cs typeface="Nunito" charset="0"/>
              </a:rPr>
              <a:t>Statewide PowerPoint Presentation</a:t>
            </a:r>
          </a:p>
          <a:p>
            <a:pPr marL="758825" lvl="2" indent="-285750" eaLnBrk="1" hangingPunct="1">
              <a:lnSpc>
                <a:spcPct val="100000"/>
              </a:lnSpc>
              <a:spcBef>
                <a:spcPts val="0"/>
              </a:spcBef>
              <a:buClr>
                <a:schemeClr val="bg2"/>
              </a:buClr>
              <a:buFont typeface="Wingdings" charset="2"/>
              <a:buChar char="Ø"/>
            </a:pPr>
            <a:r>
              <a:rPr lang="en-US" dirty="0">
                <a:latin typeface="Nunito" charset="0"/>
                <a:ea typeface="Nunito" charset="0"/>
                <a:cs typeface="Nunito" charset="0"/>
              </a:rPr>
              <a:t>Jurisdiction-specific Issue Briefs</a:t>
            </a:r>
          </a:p>
          <a:p>
            <a:pPr marL="758825" lvl="2" indent="-285750" eaLnBrk="1" hangingPunct="1">
              <a:lnSpc>
                <a:spcPct val="100000"/>
              </a:lnSpc>
              <a:spcBef>
                <a:spcPts val="0"/>
              </a:spcBef>
              <a:buClr>
                <a:schemeClr val="bg2"/>
              </a:buClr>
              <a:buFont typeface="Wingdings" charset="2"/>
              <a:buChar char="Ø"/>
            </a:pPr>
            <a:r>
              <a:rPr lang="en-US" dirty="0">
                <a:solidFill>
                  <a:schemeClr val="accent1">
                    <a:lumMod val="75000"/>
                  </a:schemeClr>
                </a:solidFill>
                <a:latin typeface="Nunito" charset="0"/>
                <a:ea typeface="Nunito" charset="0"/>
                <a:cs typeface="Nunito" charset="0"/>
              </a:rPr>
              <a:t>Customized PowerPoint Presentations</a:t>
            </a:r>
          </a:p>
          <a:p>
            <a:pPr marL="758825" lvl="2" indent="-285750" eaLnBrk="1" hangingPunct="1">
              <a:lnSpc>
                <a:spcPct val="100000"/>
              </a:lnSpc>
              <a:spcBef>
                <a:spcPts val="0"/>
              </a:spcBef>
              <a:buClr>
                <a:schemeClr val="bg2"/>
              </a:buClr>
              <a:buFont typeface="Wingdings" charset="2"/>
              <a:buChar char="Ø"/>
            </a:pPr>
            <a:r>
              <a:rPr lang="en-US" dirty="0">
                <a:latin typeface="Nunito" charset="0"/>
                <a:ea typeface="Nunito" charset="0"/>
                <a:cs typeface="Nunito" charset="0"/>
              </a:rPr>
              <a:t>Data Explorer</a:t>
            </a:r>
          </a:p>
          <a:p>
            <a:pPr marL="473075" lvl="2" indent="0" eaLnBrk="1" hangingPunct="1">
              <a:lnSpc>
                <a:spcPct val="100000"/>
              </a:lnSpc>
              <a:spcBef>
                <a:spcPts val="0"/>
              </a:spcBef>
              <a:buClr>
                <a:schemeClr val="bg2"/>
              </a:buClr>
              <a:buNone/>
            </a:pPr>
            <a:endParaRPr lang="en-US" sz="1200" dirty="0">
              <a:solidFill>
                <a:schemeClr val="bg2"/>
              </a:solidFill>
              <a:latin typeface="Nunito" charset="0"/>
              <a:ea typeface="Nunito" charset="0"/>
              <a:cs typeface="Nunito" charset="0"/>
            </a:endParaRPr>
          </a:p>
          <a:p>
            <a:pPr algn="ctr"/>
            <a:r>
              <a:rPr lang="en-US" b="1" dirty="0">
                <a:solidFill>
                  <a:srgbClr val="008000"/>
                </a:solidFill>
                <a:latin typeface="Nunito" charset="0"/>
                <a:ea typeface="Nunito" charset="0"/>
                <a:cs typeface="Nunito" charset="0"/>
              </a:rPr>
              <a:t>www.ReadyAtFive.org</a:t>
            </a:r>
          </a:p>
          <a:p>
            <a:endParaRPr lang="en-US" dirty="0"/>
          </a:p>
        </p:txBody>
      </p:sp>
      <p:sp>
        <p:nvSpPr>
          <p:cNvPr id="7" name="Text Placeholder 6">
            <a:extLst>
              <a:ext uri="{FF2B5EF4-FFF2-40B4-BE49-F238E27FC236}">
                <a16:creationId xmlns:a16="http://schemas.microsoft.com/office/drawing/2014/main" xmlns="" id="{84E79542-A32E-4F6B-B5A8-4F17EE7CF665}"/>
              </a:ext>
            </a:extLst>
          </p:cNvPr>
          <p:cNvSpPr>
            <a:spLocks noGrp="1"/>
          </p:cNvSpPr>
          <p:nvPr>
            <p:ph type="body" idx="1"/>
          </p:nvPr>
        </p:nvSpPr>
        <p:spPr>
          <a:xfrm>
            <a:off x="4119155" y="1299438"/>
            <a:ext cx="4546848" cy="639762"/>
          </a:xfrm>
        </p:spPr>
        <p:txBody>
          <a:bodyPr/>
          <a:lstStyle/>
          <a:p>
            <a:r>
              <a:rPr lang="en-US" dirty="0"/>
              <a:t>Learn More</a:t>
            </a:r>
          </a:p>
        </p:txBody>
      </p:sp>
      <p:sp>
        <p:nvSpPr>
          <p:cNvPr id="4" name="Title 3">
            <a:extLst>
              <a:ext uri="{FF2B5EF4-FFF2-40B4-BE49-F238E27FC236}">
                <a16:creationId xmlns:a16="http://schemas.microsoft.com/office/drawing/2014/main" xmlns="" id="{48261AA9-600E-496F-B7A8-E924FCEA5B04}"/>
              </a:ext>
            </a:extLst>
          </p:cNvPr>
          <p:cNvSpPr>
            <a:spLocks noGrp="1"/>
          </p:cNvSpPr>
          <p:nvPr>
            <p:ph type="title"/>
          </p:nvPr>
        </p:nvSpPr>
        <p:spPr/>
        <p:txBody>
          <a:bodyPr/>
          <a:lstStyle/>
          <a:p>
            <a:pPr marL="0" indent="0" eaLnBrk="1" hangingPunct="1">
              <a:lnSpc>
                <a:spcPct val="100000"/>
              </a:lnSpc>
              <a:spcBef>
                <a:spcPts val="1200"/>
              </a:spcBef>
            </a:pPr>
            <a:r>
              <a:rPr lang="en-US" sz="3200" dirty="0">
                <a:latin typeface="Nunito" charset="0"/>
                <a:ea typeface="Nunito" charset="0"/>
                <a:cs typeface="Nunito" charset="0"/>
              </a:rPr>
              <a:t>A Collective Obligation </a:t>
            </a:r>
            <a:r>
              <a:rPr lang="en-US" sz="4000" dirty="0">
                <a:latin typeface="Nunito" charset="0"/>
                <a:ea typeface="Nunito" charset="0"/>
                <a:cs typeface="Nunito" charset="0"/>
              </a:rPr>
              <a:t/>
            </a:r>
            <a:br>
              <a:rPr lang="en-US" sz="4000" dirty="0">
                <a:latin typeface="Nunito" charset="0"/>
                <a:ea typeface="Nunito" charset="0"/>
                <a:cs typeface="Nunito" charset="0"/>
              </a:rPr>
            </a:br>
            <a:r>
              <a:rPr lang="en-US" cap="small" dirty="0">
                <a:latin typeface="Nunito" charset="0"/>
                <a:ea typeface="Nunito" charset="0"/>
                <a:cs typeface="Nunito" charset="0"/>
              </a:rPr>
              <a:t>Help all children achieve and thrive</a:t>
            </a:r>
            <a:br>
              <a:rPr lang="en-US" cap="small" dirty="0">
                <a:latin typeface="Nunito" charset="0"/>
                <a:ea typeface="Nunito" charset="0"/>
                <a:cs typeface="Nunito" charset="0"/>
              </a:rPr>
            </a:br>
            <a:endParaRPr lang="en-US" dirty="0"/>
          </a:p>
        </p:txBody>
      </p:sp>
    </p:spTree>
    <p:extLst>
      <p:ext uri="{BB962C8B-B14F-4D97-AF65-F5344CB8AC3E}">
        <p14:creationId xmlns:p14="http://schemas.microsoft.com/office/powerpoint/2010/main" val="24251581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528B142D-6C0A-C44F-867C-84F972149813}"/>
              </a:ext>
            </a:extLst>
          </p:cNvPr>
          <p:cNvSpPr txBox="1"/>
          <p:nvPr/>
        </p:nvSpPr>
        <p:spPr>
          <a:xfrm>
            <a:off x="8493191" y="87840"/>
            <a:ext cx="288032" cy="369332"/>
          </a:xfrm>
          <a:prstGeom prst="rect">
            <a:avLst/>
          </a:prstGeom>
          <a:noFill/>
        </p:spPr>
        <p:txBody>
          <a:bodyPr wrap="square" rtlCol="0">
            <a:spAutoFit/>
          </a:bodyPr>
          <a:lstStyle/>
          <a:p>
            <a:fld id="{0530B5CB-5BFE-FF4D-B379-5BE9E5483982}" type="slidenum">
              <a:rPr lang="en-US" smtClean="0"/>
              <a:t>3</a:t>
            </a:fld>
            <a:endParaRPr lang="en-US" dirty="0"/>
          </a:p>
        </p:txBody>
      </p:sp>
      <p:sp>
        <p:nvSpPr>
          <p:cNvPr id="6" name="Content Placeholder 5">
            <a:extLst>
              <a:ext uri="{FF2B5EF4-FFF2-40B4-BE49-F238E27FC236}">
                <a16:creationId xmlns:a16="http://schemas.microsoft.com/office/drawing/2014/main" xmlns="" id="{3FA729E4-21E6-4C49-9540-43F458C76D1B}"/>
              </a:ext>
            </a:extLst>
          </p:cNvPr>
          <p:cNvSpPr>
            <a:spLocks noGrp="1"/>
          </p:cNvSpPr>
          <p:nvPr>
            <p:ph idx="1"/>
          </p:nvPr>
        </p:nvSpPr>
        <p:spPr>
          <a:xfrm>
            <a:off x="445261" y="1916832"/>
            <a:ext cx="8335962" cy="3672408"/>
          </a:xfrm>
        </p:spPr>
        <p:txBody>
          <a:bodyPr/>
          <a:lstStyle/>
          <a:p>
            <a:pPr marL="0" indent="0">
              <a:spcBef>
                <a:spcPts val="0"/>
              </a:spcBef>
            </a:pPr>
            <a:r>
              <a:rPr lang="en-US" b="1" dirty="0">
                <a:ea typeface="Nunito" charset="0"/>
                <a:cs typeface="Nunito" charset="0"/>
              </a:rPr>
              <a:t>Ready for Kindergarten (R4K) </a:t>
            </a:r>
            <a:r>
              <a:rPr lang="en-US" dirty="0">
                <a:ea typeface="Nunito" charset="0"/>
                <a:cs typeface="Nunito" charset="0"/>
              </a:rPr>
              <a:t>is Maryland’s Early Childhood Comprehensive Assessment System. </a:t>
            </a:r>
          </a:p>
          <a:p>
            <a:pPr marL="0" indent="0">
              <a:spcBef>
                <a:spcPts val="0"/>
              </a:spcBef>
            </a:pPr>
            <a:endParaRPr lang="en-US" dirty="0">
              <a:ea typeface="Nunito" charset="0"/>
              <a:cs typeface="Nunito" charset="0"/>
            </a:endParaRPr>
          </a:p>
          <a:p>
            <a:pPr>
              <a:spcBef>
                <a:spcPts val="0"/>
              </a:spcBef>
            </a:pPr>
            <a:r>
              <a:rPr lang="en-US" b="1" dirty="0">
                <a:solidFill>
                  <a:schemeClr val="bg2"/>
                </a:solidFill>
                <a:ea typeface="Nunito" charset="0"/>
                <a:cs typeface="Nunito" charset="0"/>
              </a:rPr>
              <a:t>R4K has two components: </a:t>
            </a:r>
          </a:p>
          <a:p>
            <a:pPr>
              <a:spcBef>
                <a:spcPts val="0"/>
              </a:spcBef>
            </a:pPr>
            <a:endParaRPr lang="en-US" dirty="0">
              <a:ea typeface="Nunito" charset="0"/>
              <a:cs typeface="Nunito" charset="0"/>
            </a:endParaRPr>
          </a:p>
          <a:p>
            <a:pPr marL="241300" indent="-241300">
              <a:spcBef>
                <a:spcPts val="0"/>
              </a:spcBef>
              <a:buClr>
                <a:schemeClr val="bg2"/>
              </a:buClr>
              <a:buFont typeface="Arial"/>
              <a:buChar char="•"/>
            </a:pPr>
            <a:r>
              <a:rPr lang="en-US" b="1" dirty="0">
                <a:solidFill>
                  <a:schemeClr val="accent1">
                    <a:lumMod val="75000"/>
                  </a:schemeClr>
                </a:solidFill>
                <a:ea typeface="Nunito" charset="0"/>
                <a:cs typeface="Nunito" charset="0"/>
              </a:rPr>
              <a:t>The Early Learning Assessment (ELA) </a:t>
            </a:r>
            <a:r>
              <a:rPr lang="en-US" dirty="0">
                <a:solidFill>
                  <a:schemeClr val="bg2"/>
                </a:solidFill>
                <a:ea typeface="Nunito" charset="0"/>
                <a:cs typeface="Nunito" charset="0"/>
              </a:rPr>
              <a:t>measures the progress of learning in young children, from 3 to 6 years.</a:t>
            </a:r>
            <a:r>
              <a:rPr lang="en-US" b="1" dirty="0">
                <a:solidFill>
                  <a:schemeClr val="bg2"/>
                </a:solidFill>
                <a:ea typeface="Nunito" charset="0"/>
                <a:cs typeface="Nunito" charset="0"/>
              </a:rPr>
              <a:t> </a:t>
            </a:r>
          </a:p>
          <a:p>
            <a:pPr marL="241300" indent="-241300">
              <a:spcBef>
                <a:spcPts val="0"/>
              </a:spcBef>
              <a:buClr>
                <a:schemeClr val="bg2"/>
              </a:buClr>
              <a:buFont typeface="Arial"/>
              <a:buChar char="•"/>
            </a:pPr>
            <a:endParaRPr lang="en-US" b="1" dirty="0">
              <a:solidFill>
                <a:schemeClr val="bg2"/>
              </a:solidFill>
              <a:ea typeface="Nunito" charset="0"/>
              <a:cs typeface="Nunito" charset="0"/>
            </a:endParaRPr>
          </a:p>
          <a:p>
            <a:pPr marL="241300" indent="-241300">
              <a:spcBef>
                <a:spcPts val="0"/>
              </a:spcBef>
              <a:buClr>
                <a:schemeClr val="bg2"/>
              </a:buClr>
              <a:buFont typeface="Arial"/>
              <a:buChar char="•"/>
            </a:pPr>
            <a:r>
              <a:rPr lang="en-US" b="1" dirty="0">
                <a:solidFill>
                  <a:schemeClr val="accent1">
                    <a:lumMod val="75000"/>
                  </a:schemeClr>
                </a:solidFill>
                <a:ea typeface="Nunito" charset="0"/>
                <a:cs typeface="Nunito" charset="0"/>
              </a:rPr>
              <a:t>The Kindergarten Readiness Assessment (KRA)</a:t>
            </a:r>
            <a:r>
              <a:rPr lang="en-US" dirty="0">
                <a:solidFill>
                  <a:schemeClr val="accent1">
                    <a:lumMod val="75000"/>
                  </a:schemeClr>
                </a:solidFill>
                <a:ea typeface="Nunito" charset="0"/>
                <a:cs typeface="Nunito" charset="0"/>
              </a:rPr>
              <a:t> </a:t>
            </a:r>
            <a:r>
              <a:rPr lang="en-US" dirty="0">
                <a:solidFill>
                  <a:schemeClr val="bg2"/>
                </a:solidFill>
                <a:ea typeface="Nunito" charset="0"/>
                <a:cs typeface="Nunito" charset="0"/>
              </a:rPr>
              <a:t>looks at the knowledge, skills, and </a:t>
            </a:r>
            <a:r>
              <a:rPr lang="en-US" dirty="0">
                <a:ea typeface="Nunito" charset="0"/>
                <a:cs typeface="Nunito" charset="0"/>
              </a:rPr>
              <a:t>behaviors at kindergarten entry</a:t>
            </a:r>
            <a:r>
              <a:rPr lang="en-US" sz="1600" dirty="0">
                <a:ea typeface="Nunito" charset="0"/>
                <a:cs typeface="Nunito" charset="0"/>
              </a:rPr>
              <a:t>.</a:t>
            </a:r>
            <a:endParaRPr lang="en-US" sz="1600" dirty="0"/>
          </a:p>
        </p:txBody>
      </p:sp>
      <p:sp>
        <p:nvSpPr>
          <p:cNvPr id="5" name="Title 4">
            <a:extLst>
              <a:ext uri="{FF2B5EF4-FFF2-40B4-BE49-F238E27FC236}">
                <a16:creationId xmlns:a16="http://schemas.microsoft.com/office/drawing/2014/main" xmlns="" id="{F1CDC085-F60E-404F-82B0-12626596662B}"/>
              </a:ext>
            </a:extLst>
          </p:cNvPr>
          <p:cNvSpPr>
            <a:spLocks noGrp="1"/>
          </p:cNvSpPr>
          <p:nvPr>
            <p:ph type="title"/>
          </p:nvPr>
        </p:nvSpPr>
        <p:spPr>
          <a:xfrm>
            <a:off x="457200" y="404664"/>
            <a:ext cx="8335963" cy="1036638"/>
          </a:xfrm>
        </p:spPr>
        <p:txBody>
          <a:bodyPr/>
          <a:lstStyle/>
          <a:p>
            <a:pPr eaLnBrk="1" hangingPunct="1"/>
            <a:r>
              <a:rPr lang="en-US" sz="3200" dirty="0">
                <a:latin typeface="Verdana" charset="0"/>
                <a:ea typeface="ヒラギノ角ゴ Pro W3" charset="0"/>
                <a:cs typeface="ヒラギノ角ゴ Pro W3" charset="0"/>
              </a:rPr>
              <a:t>Assessments Matter</a:t>
            </a:r>
            <a:r>
              <a:rPr lang="en-US" sz="4000" dirty="0">
                <a:latin typeface="Verdana" charset="0"/>
                <a:ea typeface="ヒラギノ角ゴ Pro W3" charset="0"/>
                <a:cs typeface="ヒラギノ角ゴ Pro W3" charset="0"/>
              </a:rPr>
              <a:t/>
            </a:r>
            <a:br>
              <a:rPr lang="en-US" sz="4000" dirty="0">
                <a:latin typeface="Verdana" charset="0"/>
                <a:ea typeface="ヒラギノ角ゴ Pro W3" charset="0"/>
                <a:cs typeface="ヒラギノ角ゴ Pro W3" charset="0"/>
              </a:rPr>
            </a:br>
            <a:r>
              <a:rPr lang="en-US" cap="small" dirty="0">
                <a:latin typeface="Verdana" charset="0"/>
                <a:ea typeface="ヒラギノ角ゴ Pro W3" charset="0"/>
                <a:cs typeface="ヒラギノ角ゴ Pro W3" charset="0"/>
              </a:rPr>
              <a:t>ready for kindergarten</a:t>
            </a:r>
            <a:br>
              <a:rPr lang="en-US" cap="small" dirty="0">
                <a:latin typeface="Verdana" charset="0"/>
                <a:ea typeface="ヒラギノ角ゴ Pro W3" charset="0"/>
                <a:cs typeface="ヒラギノ角ゴ Pro W3" charset="0"/>
              </a:rPr>
            </a:br>
            <a:endParaRPr lang="en-US" dirty="0"/>
          </a:p>
        </p:txBody>
      </p:sp>
    </p:spTree>
    <p:extLst>
      <p:ext uri="{BB962C8B-B14F-4D97-AF65-F5344CB8AC3E}">
        <p14:creationId xmlns:p14="http://schemas.microsoft.com/office/powerpoint/2010/main" val="30900649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B1ECE046-B2F4-6845-8072-0E0AB26A0388}"/>
              </a:ext>
            </a:extLst>
          </p:cNvPr>
          <p:cNvSpPr txBox="1"/>
          <p:nvPr/>
        </p:nvSpPr>
        <p:spPr>
          <a:xfrm>
            <a:off x="8493191" y="87840"/>
            <a:ext cx="288032" cy="369332"/>
          </a:xfrm>
          <a:prstGeom prst="rect">
            <a:avLst/>
          </a:prstGeom>
          <a:noFill/>
        </p:spPr>
        <p:txBody>
          <a:bodyPr wrap="square" rtlCol="0">
            <a:spAutoFit/>
          </a:bodyPr>
          <a:lstStyle/>
          <a:p>
            <a:fld id="{0530B5CB-5BFE-FF4D-B379-5BE9E5483982}" type="slidenum">
              <a:rPr lang="en-US" smtClean="0"/>
              <a:t>4</a:t>
            </a:fld>
            <a:endParaRPr lang="en-US" dirty="0"/>
          </a:p>
        </p:txBody>
      </p:sp>
      <p:sp>
        <p:nvSpPr>
          <p:cNvPr id="3" name="Content Placeholder 2">
            <a:extLst>
              <a:ext uri="{FF2B5EF4-FFF2-40B4-BE49-F238E27FC236}">
                <a16:creationId xmlns:a16="http://schemas.microsoft.com/office/drawing/2014/main" xmlns="" id="{72E02804-4E61-4C56-83CC-B4F7D2927788}"/>
              </a:ext>
            </a:extLst>
          </p:cNvPr>
          <p:cNvSpPr>
            <a:spLocks noGrp="1"/>
          </p:cNvSpPr>
          <p:nvPr>
            <p:ph idx="1"/>
          </p:nvPr>
        </p:nvSpPr>
        <p:spPr>
          <a:xfrm>
            <a:off x="445260" y="1395934"/>
            <a:ext cx="8335963" cy="4941912"/>
          </a:xfrm>
        </p:spPr>
        <p:txBody>
          <a:bodyPr/>
          <a:lstStyle/>
          <a:p>
            <a:pPr marL="0" lvl="0" indent="0">
              <a:lnSpc>
                <a:spcPct val="130000"/>
              </a:lnSpc>
              <a:spcBef>
                <a:spcPts val="0"/>
              </a:spcBef>
              <a:buClr>
                <a:schemeClr val="accent5"/>
              </a:buClr>
            </a:pPr>
            <a:r>
              <a:rPr lang="en-US" b="1" dirty="0">
                <a:solidFill>
                  <a:schemeClr val="bg2"/>
                </a:solidFill>
                <a:ea typeface="Nunito" charset="0"/>
                <a:cs typeface="Nunito" charset="0"/>
              </a:rPr>
              <a:t>Kindergarteners are determined to be:</a:t>
            </a:r>
          </a:p>
          <a:p>
            <a:pPr marL="0" lvl="0" indent="0">
              <a:lnSpc>
                <a:spcPct val="130000"/>
              </a:lnSpc>
              <a:spcBef>
                <a:spcPts val="0"/>
              </a:spcBef>
              <a:buClr>
                <a:schemeClr val="accent5"/>
              </a:buClr>
            </a:pPr>
            <a:endParaRPr lang="en-US" dirty="0">
              <a:solidFill>
                <a:srgbClr val="248AEA"/>
              </a:solidFill>
              <a:ea typeface="Nunito" charset="0"/>
              <a:cs typeface="Nunito" charset="0"/>
            </a:endParaRPr>
          </a:p>
          <a:p>
            <a:pPr marL="466725" lvl="1" indent="-225425">
              <a:lnSpc>
                <a:spcPct val="130000"/>
              </a:lnSpc>
              <a:spcBef>
                <a:spcPts val="0"/>
              </a:spcBef>
              <a:buClr>
                <a:schemeClr val="bg2"/>
              </a:buClr>
              <a:buFont typeface="Arial"/>
              <a:buChar char="•"/>
            </a:pPr>
            <a:r>
              <a:rPr lang="en-US" sz="2000" b="1" cap="small" dirty="0">
                <a:solidFill>
                  <a:srgbClr val="3D78BB"/>
                </a:solidFill>
                <a:ea typeface="Nunito" charset="0"/>
                <a:cs typeface="Nunito" charset="0"/>
              </a:rPr>
              <a:t>demonstrating readiness</a:t>
            </a:r>
          </a:p>
          <a:p>
            <a:pPr marL="930275" lvl="3" indent="-304800">
              <a:lnSpc>
                <a:spcPct val="130000"/>
              </a:lnSpc>
              <a:spcBef>
                <a:spcPts val="0"/>
              </a:spcBef>
              <a:buClr>
                <a:schemeClr val="bg2"/>
              </a:buClr>
              <a:buFont typeface="Wingdings" charset="2"/>
              <a:buChar char="Ø"/>
            </a:pPr>
            <a:r>
              <a:rPr lang="en-US" u="sng" dirty="0">
                <a:ea typeface="Nunito" charset="0"/>
                <a:cs typeface="Nunito" charset="0"/>
              </a:rPr>
              <a:t>Consistently demonstrate</a:t>
            </a:r>
            <a:r>
              <a:rPr lang="en-US" dirty="0">
                <a:ea typeface="Nunito" charset="0"/>
                <a:cs typeface="Nunito" charset="0"/>
              </a:rPr>
              <a:t> the foundational skills and behaviors that enable a child to fully participate in the kindergarten curriculum.</a:t>
            </a:r>
          </a:p>
          <a:p>
            <a:pPr marL="466725" lvl="1" indent="-225425">
              <a:lnSpc>
                <a:spcPct val="130000"/>
              </a:lnSpc>
              <a:spcBef>
                <a:spcPts val="0"/>
              </a:spcBef>
              <a:buClr>
                <a:schemeClr val="bg2"/>
              </a:buClr>
              <a:buFont typeface="Arial"/>
              <a:buChar char="•"/>
            </a:pPr>
            <a:r>
              <a:rPr lang="en-US" sz="2000" b="1" cap="small" dirty="0">
                <a:solidFill>
                  <a:srgbClr val="3D78BB"/>
                </a:solidFill>
                <a:ea typeface="Nunito" charset="0"/>
                <a:cs typeface="Nunito" charset="0"/>
              </a:rPr>
              <a:t>approaching readiness</a:t>
            </a:r>
          </a:p>
          <a:p>
            <a:pPr marL="930275" lvl="3" indent="-304800">
              <a:lnSpc>
                <a:spcPct val="130000"/>
              </a:lnSpc>
              <a:spcBef>
                <a:spcPts val="0"/>
              </a:spcBef>
              <a:buClr>
                <a:schemeClr val="bg2"/>
              </a:buClr>
              <a:buFont typeface="Wingdings" charset="2"/>
              <a:buChar char="Ø"/>
            </a:pPr>
            <a:r>
              <a:rPr lang="en-US" u="sng" dirty="0">
                <a:ea typeface="Nunito" charset="0"/>
                <a:cs typeface="Nunito" charset="0"/>
              </a:rPr>
              <a:t>Exhibit some</a:t>
            </a:r>
            <a:r>
              <a:rPr lang="en-US" dirty="0">
                <a:ea typeface="Nunito" charset="0"/>
                <a:cs typeface="Nunito" charset="0"/>
              </a:rPr>
              <a:t> of the foundational skills and behaviors that are needed to participate in the kindergarten curriculum.</a:t>
            </a:r>
          </a:p>
          <a:p>
            <a:pPr marL="466725" lvl="1" indent="-225425">
              <a:lnSpc>
                <a:spcPct val="130000"/>
              </a:lnSpc>
              <a:spcBef>
                <a:spcPts val="0"/>
              </a:spcBef>
              <a:buClr>
                <a:schemeClr val="bg2"/>
              </a:buClr>
              <a:buFont typeface="Arial"/>
              <a:buChar char="•"/>
            </a:pPr>
            <a:r>
              <a:rPr lang="en-US" sz="2000" b="1" cap="small" dirty="0">
                <a:solidFill>
                  <a:srgbClr val="3D78BB"/>
                </a:solidFill>
                <a:ea typeface="Nunito" charset="0"/>
                <a:cs typeface="Nunito" charset="0"/>
              </a:rPr>
              <a:t>emerging readiness</a:t>
            </a:r>
          </a:p>
          <a:p>
            <a:pPr marL="930275" lvl="3" indent="-304800">
              <a:lnSpc>
                <a:spcPct val="130000"/>
              </a:lnSpc>
              <a:spcBef>
                <a:spcPts val="0"/>
              </a:spcBef>
              <a:buClr>
                <a:schemeClr val="bg2"/>
              </a:buClr>
              <a:buFont typeface="Wingdings" charset="2"/>
              <a:buChar char="Ø"/>
            </a:pPr>
            <a:r>
              <a:rPr lang="en-US" u="sng" dirty="0">
                <a:ea typeface="Nunito" charset="0"/>
                <a:cs typeface="Nunito" charset="0"/>
              </a:rPr>
              <a:t>Show minimal</a:t>
            </a:r>
            <a:r>
              <a:rPr lang="en-US" dirty="0">
                <a:ea typeface="Nunito" charset="0"/>
                <a:cs typeface="Nunito" charset="0"/>
              </a:rPr>
              <a:t> foundational skills and behaviors that prepare him/her to meet kindergarten expectations. </a:t>
            </a:r>
          </a:p>
          <a:p>
            <a:pPr marL="981075" lvl="3" indent="-203200">
              <a:lnSpc>
                <a:spcPct val="130000"/>
              </a:lnSpc>
              <a:spcBef>
                <a:spcPts val="0"/>
              </a:spcBef>
              <a:buClr>
                <a:schemeClr val="bg2"/>
              </a:buClr>
              <a:buFont typeface="Wingdings" charset="2"/>
              <a:buChar char="Ø"/>
            </a:pPr>
            <a:endParaRPr lang="en-US" sz="800" dirty="0">
              <a:ea typeface="Nunito" charset="0"/>
              <a:cs typeface="Nunito" charset="0"/>
            </a:endParaRPr>
          </a:p>
          <a:p>
            <a:endParaRPr lang="en-US" dirty="0"/>
          </a:p>
        </p:txBody>
      </p:sp>
      <p:sp>
        <p:nvSpPr>
          <p:cNvPr id="2" name="Title 1">
            <a:extLst>
              <a:ext uri="{FF2B5EF4-FFF2-40B4-BE49-F238E27FC236}">
                <a16:creationId xmlns:a16="http://schemas.microsoft.com/office/drawing/2014/main" xmlns="" id="{5387E136-3CC1-43AE-BA2B-174C8CF984D5}"/>
              </a:ext>
            </a:extLst>
          </p:cNvPr>
          <p:cNvSpPr>
            <a:spLocks noGrp="1"/>
          </p:cNvSpPr>
          <p:nvPr>
            <p:ph type="title"/>
          </p:nvPr>
        </p:nvSpPr>
        <p:spPr>
          <a:xfrm>
            <a:off x="477234" y="359296"/>
            <a:ext cx="8335963" cy="1036638"/>
          </a:xfrm>
        </p:spPr>
        <p:txBody>
          <a:bodyPr/>
          <a:lstStyle/>
          <a:p>
            <a:pPr eaLnBrk="1" hangingPunct="1"/>
            <a:r>
              <a:rPr lang="en-US" sz="3200" dirty="0">
                <a:latin typeface="Verdana" charset="0"/>
                <a:ea typeface="ヒラギノ角ゴ Pro W3" charset="0"/>
                <a:cs typeface="ヒラギノ角ゴ Pro W3" charset="0"/>
              </a:rPr>
              <a:t>Assessments Matter</a:t>
            </a:r>
            <a:r>
              <a:rPr lang="en-US" sz="3600" dirty="0">
                <a:latin typeface="Verdana" charset="0"/>
                <a:ea typeface="ヒラギノ角ゴ Pro W3" charset="0"/>
                <a:cs typeface="ヒラギノ角ゴ Pro W3" charset="0"/>
              </a:rPr>
              <a:t/>
            </a:r>
            <a:br>
              <a:rPr lang="en-US" sz="3600" dirty="0">
                <a:latin typeface="Verdana" charset="0"/>
                <a:ea typeface="ヒラギノ角ゴ Pro W3" charset="0"/>
                <a:cs typeface="ヒラギノ角ゴ Pro W3" charset="0"/>
              </a:rPr>
            </a:br>
            <a:r>
              <a:rPr lang="en-US" sz="2000" cap="small" dirty="0">
                <a:latin typeface="Verdana" charset="0"/>
                <a:ea typeface="ヒラギノ角ゴ Pro W3" charset="0"/>
                <a:cs typeface="ヒラギノ角ゴ Pro W3" charset="0"/>
              </a:rPr>
              <a:t>Maryland’s kindergarten readiness assessment</a:t>
            </a:r>
            <a:endParaRPr lang="en-US" sz="2000" dirty="0"/>
          </a:p>
        </p:txBody>
      </p:sp>
    </p:spTree>
    <p:extLst>
      <p:ext uri="{BB962C8B-B14F-4D97-AF65-F5344CB8AC3E}">
        <p14:creationId xmlns:p14="http://schemas.microsoft.com/office/powerpoint/2010/main" val="34416504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8E3B5E62-8B09-D044-A623-A7C0EE434102}"/>
              </a:ext>
            </a:extLst>
          </p:cNvPr>
          <p:cNvSpPr txBox="1"/>
          <p:nvPr/>
        </p:nvSpPr>
        <p:spPr>
          <a:xfrm>
            <a:off x="8493191" y="87840"/>
            <a:ext cx="288032" cy="369332"/>
          </a:xfrm>
          <a:prstGeom prst="rect">
            <a:avLst/>
          </a:prstGeom>
          <a:noFill/>
        </p:spPr>
        <p:txBody>
          <a:bodyPr wrap="square" rtlCol="0">
            <a:spAutoFit/>
          </a:bodyPr>
          <a:lstStyle/>
          <a:p>
            <a:fld id="{0530B5CB-5BFE-FF4D-B379-5BE9E5483982}" type="slidenum">
              <a:rPr lang="en-US" smtClean="0"/>
              <a:t>5</a:t>
            </a:fld>
            <a:endParaRPr lang="en-US" dirty="0"/>
          </a:p>
        </p:txBody>
      </p:sp>
      <p:sp>
        <p:nvSpPr>
          <p:cNvPr id="3" name="Content Placeholder 2">
            <a:extLst>
              <a:ext uri="{FF2B5EF4-FFF2-40B4-BE49-F238E27FC236}">
                <a16:creationId xmlns:a16="http://schemas.microsoft.com/office/drawing/2014/main" xmlns="" id="{2C60D622-C529-435C-88A0-7F023601F1E8}"/>
              </a:ext>
            </a:extLst>
          </p:cNvPr>
          <p:cNvSpPr>
            <a:spLocks noGrp="1"/>
          </p:cNvSpPr>
          <p:nvPr>
            <p:ph idx="1"/>
          </p:nvPr>
        </p:nvSpPr>
        <p:spPr>
          <a:xfrm>
            <a:off x="323527" y="1568697"/>
            <a:ext cx="8416453" cy="4495800"/>
          </a:xfrm>
        </p:spPr>
        <p:txBody>
          <a:bodyPr/>
          <a:lstStyle/>
          <a:p>
            <a:pPr marL="185737" indent="0">
              <a:lnSpc>
                <a:spcPct val="100000"/>
              </a:lnSpc>
              <a:spcBef>
                <a:spcPts val="0"/>
              </a:spcBef>
              <a:spcAft>
                <a:spcPts val="600"/>
              </a:spcAft>
              <a:buClr>
                <a:schemeClr val="bg2"/>
              </a:buClr>
            </a:pPr>
            <a:r>
              <a:rPr lang="en-US" sz="2400" b="1" dirty="0">
                <a:ea typeface="Nunito" charset="0"/>
                <a:cs typeface="Nunito" charset="0"/>
              </a:rPr>
              <a:t>Administering the KRA</a:t>
            </a:r>
          </a:p>
          <a:p>
            <a:pPr marL="185737" indent="0">
              <a:lnSpc>
                <a:spcPct val="100000"/>
              </a:lnSpc>
              <a:spcBef>
                <a:spcPts val="0"/>
              </a:spcBef>
              <a:spcAft>
                <a:spcPts val="1200"/>
              </a:spcAft>
              <a:buClr>
                <a:schemeClr val="bg2"/>
              </a:buClr>
            </a:pPr>
            <a:endParaRPr lang="en-US" dirty="0">
              <a:ea typeface="Nunito" charset="0"/>
              <a:cs typeface="Nunito" charset="0"/>
            </a:endParaRPr>
          </a:p>
          <a:p>
            <a:pPr indent="-177800">
              <a:lnSpc>
                <a:spcPct val="100000"/>
              </a:lnSpc>
              <a:spcBef>
                <a:spcPts val="0"/>
              </a:spcBef>
              <a:spcAft>
                <a:spcPts val="1200"/>
              </a:spcAft>
              <a:buClr>
                <a:schemeClr val="bg2"/>
              </a:buClr>
              <a:buFont typeface="Arial"/>
              <a:buChar char="•"/>
            </a:pPr>
            <a:r>
              <a:rPr lang="en-US" b="1" dirty="0">
                <a:solidFill>
                  <a:schemeClr val="accent1">
                    <a:lumMod val="75000"/>
                  </a:schemeClr>
                </a:solidFill>
                <a:ea typeface="Nunito" charset="0"/>
                <a:cs typeface="Nunito" charset="0"/>
              </a:rPr>
              <a:t>Census Administration </a:t>
            </a:r>
          </a:p>
          <a:p>
            <a:pPr lvl="1" indent="-177800">
              <a:lnSpc>
                <a:spcPct val="100000"/>
              </a:lnSpc>
              <a:spcBef>
                <a:spcPts val="0"/>
              </a:spcBef>
              <a:spcAft>
                <a:spcPts val="1200"/>
              </a:spcAft>
              <a:buClr>
                <a:schemeClr val="bg2"/>
              </a:buClr>
              <a:buFont typeface="Arial"/>
              <a:buChar char="•"/>
            </a:pPr>
            <a:r>
              <a:rPr lang="en-US" dirty="0">
                <a:ea typeface="Nunito" charset="0"/>
                <a:cs typeface="Nunito" charset="0"/>
              </a:rPr>
              <a:t>Each kindergarten teacher administers the KRA to all incoming kindergarteners. </a:t>
            </a:r>
          </a:p>
          <a:p>
            <a:pPr indent="-177800">
              <a:lnSpc>
                <a:spcPct val="100000"/>
              </a:lnSpc>
              <a:spcBef>
                <a:spcPts val="0"/>
              </a:spcBef>
              <a:spcAft>
                <a:spcPts val="1200"/>
              </a:spcAft>
              <a:buClr>
                <a:schemeClr val="bg2"/>
              </a:buClr>
              <a:buFont typeface="Arial"/>
              <a:buChar char="•"/>
            </a:pPr>
            <a:endParaRPr lang="en-US" b="1" dirty="0">
              <a:solidFill>
                <a:schemeClr val="bg2"/>
              </a:solidFill>
              <a:ea typeface="Nunito" charset="0"/>
              <a:cs typeface="Nunito" charset="0"/>
            </a:endParaRPr>
          </a:p>
          <a:p>
            <a:pPr indent="-177800">
              <a:lnSpc>
                <a:spcPct val="100000"/>
              </a:lnSpc>
              <a:spcBef>
                <a:spcPts val="0"/>
              </a:spcBef>
              <a:spcAft>
                <a:spcPts val="1200"/>
              </a:spcAft>
              <a:buClr>
                <a:schemeClr val="bg2"/>
              </a:buClr>
              <a:buFont typeface="Arial"/>
              <a:buChar char="•"/>
            </a:pPr>
            <a:r>
              <a:rPr lang="en-US" b="1" dirty="0">
                <a:solidFill>
                  <a:schemeClr val="accent1">
                    <a:lumMod val="75000"/>
                  </a:schemeClr>
                </a:solidFill>
                <a:ea typeface="Nunito" charset="0"/>
                <a:cs typeface="Nunito" charset="0"/>
              </a:rPr>
              <a:t>Sample Administration</a:t>
            </a:r>
          </a:p>
          <a:p>
            <a:pPr lvl="1" indent="-177800">
              <a:lnSpc>
                <a:spcPct val="100000"/>
              </a:lnSpc>
              <a:spcBef>
                <a:spcPts val="0"/>
              </a:spcBef>
              <a:spcAft>
                <a:spcPts val="1200"/>
              </a:spcAft>
              <a:buClr>
                <a:schemeClr val="bg2"/>
              </a:buClr>
              <a:buFont typeface="Arial"/>
              <a:buChar char="•"/>
            </a:pPr>
            <a:r>
              <a:rPr lang="en-US" dirty="0">
                <a:ea typeface="Nunito" charset="0"/>
                <a:cs typeface="Nunito" charset="0"/>
              </a:rPr>
              <a:t>Each kindergarten teacher administers the KRA to a sample of students designated by MSDE. </a:t>
            </a:r>
          </a:p>
          <a:p>
            <a:pPr lvl="1" indent="-177800">
              <a:lnSpc>
                <a:spcPct val="100000"/>
              </a:lnSpc>
              <a:spcBef>
                <a:spcPts val="0"/>
              </a:spcBef>
              <a:spcAft>
                <a:spcPts val="1200"/>
              </a:spcAft>
              <a:buClr>
                <a:schemeClr val="bg2"/>
              </a:buClr>
              <a:buFont typeface="Arial"/>
              <a:buChar char="•"/>
            </a:pPr>
            <a:r>
              <a:rPr lang="en-US" dirty="0">
                <a:ea typeface="Nunito" charset="0"/>
                <a:cs typeface="Nunito" charset="0"/>
              </a:rPr>
              <a:t>Districts’ sampling percentages were chosen to ensure representativeness. </a:t>
            </a:r>
          </a:p>
          <a:p>
            <a:endParaRPr lang="en-US" dirty="0"/>
          </a:p>
        </p:txBody>
      </p:sp>
      <p:sp>
        <p:nvSpPr>
          <p:cNvPr id="2" name="Title 1">
            <a:extLst>
              <a:ext uri="{FF2B5EF4-FFF2-40B4-BE49-F238E27FC236}">
                <a16:creationId xmlns:a16="http://schemas.microsoft.com/office/drawing/2014/main" xmlns="" id="{1B95267C-714F-4FC5-8B1E-225B0C2275A9}"/>
              </a:ext>
            </a:extLst>
          </p:cNvPr>
          <p:cNvSpPr>
            <a:spLocks noGrp="1"/>
          </p:cNvSpPr>
          <p:nvPr>
            <p:ph type="title"/>
          </p:nvPr>
        </p:nvSpPr>
        <p:spPr>
          <a:xfrm>
            <a:off x="404018" y="275184"/>
            <a:ext cx="8335963" cy="1036638"/>
          </a:xfrm>
        </p:spPr>
        <p:txBody>
          <a:bodyPr/>
          <a:lstStyle/>
          <a:p>
            <a:pPr eaLnBrk="1" hangingPunct="1"/>
            <a:r>
              <a:rPr lang="en-US" sz="3200" dirty="0">
                <a:latin typeface="Verdana" charset="0"/>
                <a:ea typeface="ヒラギノ角ゴ Pro W3" charset="0"/>
                <a:cs typeface="ヒラギノ角ゴ Pro W3" charset="0"/>
              </a:rPr>
              <a:t>Assessments Matter</a:t>
            </a:r>
            <a:r>
              <a:rPr lang="en-US" sz="3600" dirty="0">
                <a:latin typeface="Verdana" charset="0"/>
                <a:ea typeface="ヒラギノ角ゴ Pro W3" charset="0"/>
                <a:cs typeface="ヒラギノ角ゴ Pro W3" charset="0"/>
              </a:rPr>
              <a:t/>
            </a:r>
            <a:br>
              <a:rPr lang="en-US" sz="3600" dirty="0">
                <a:latin typeface="Verdana" charset="0"/>
                <a:ea typeface="ヒラギノ角ゴ Pro W3" charset="0"/>
                <a:cs typeface="ヒラギノ角ゴ Pro W3" charset="0"/>
              </a:rPr>
            </a:br>
            <a:r>
              <a:rPr lang="en-US" sz="2000" cap="small" dirty="0">
                <a:latin typeface="Verdana" charset="0"/>
                <a:ea typeface="ヒラギノ角ゴ Pro W3" charset="0"/>
                <a:cs typeface="ヒラギノ角ゴ Pro W3" charset="0"/>
              </a:rPr>
              <a:t>Maryland’s kindergarten readiness assessment</a:t>
            </a:r>
            <a:br>
              <a:rPr lang="en-US" sz="2000" cap="small" dirty="0">
                <a:latin typeface="Verdana" charset="0"/>
                <a:ea typeface="ヒラギノ角ゴ Pro W3" charset="0"/>
                <a:cs typeface="ヒラギノ角ゴ Pro W3" charset="0"/>
              </a:rPr>
            </a:br>
            <a:endParaRPr lang="en-US" sz="2000" dirty="0"/>
          </a:p>
        </p:txBody>
      </p:sp>
    </p:spTree>
    <p:extLst>
      <p:ext uri="{BB962C8B-B14F-4D97-AF65-F5344CB8AC3E}">
        <p14:creationId xmlns:p14="http://schemas.microsoft.com/office/powerpoint/2010/main" val="21252668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xmlns="" id="{516CAB71-038A-1840-9036-348AECDFD3EE}"/>
              </a:ext>
            </a:extLst>
          </p:cNvPr>
          <p:cNvSpPr txBox="1"/>
          <p:nvPr/>
        </p:nvSpPr>
        <p:spPr>
          <a:xfrm>
            <a:off x="8493191" y="87840"/>
            <a:ext cx="288032" cy="369332"/>
          </a:xfrm>
          <a:prstGeom prst="rect">
            <a:avLst/>
          </a:prstGeom>
          <a:noFill/>
        </p:spPr>
        <p:txBody>
          <a:bodyPr wrap="square" rtlCol="0">
            <a:spAutoFit/>
          </a:bodyPr>
          <a:lstStyle/>
          <a:p>
            <a:fld id="{0530B5CB-5BFE-FF4D-B379-5BE9E5483982}" type="slidenum">
              <a:rPr lang="en-US" smtClean="0"/>
              <a:t>6</a:t>
            </a:fld>
            <a:endParaRPr lang="en-US" dirty="0"/>
          </a:p>
        </p:txBody>
      </p:sp>
      <p:graphicFrame>
        <p:nvGraphicFramePr>
          <p:cNvPr id="4" name="Table 3">
            <a:extLst>
              <a:ext uri="{FF2B5EF4-FFF2-40B4-BE49-F238E27FC236}">
                <a16:creationId xmlns:a16="http://schemas.microsoft.com/office/drawing/2014/main" xmlns="" id="{5D0749A2-1172-9F4C-97AD-E790CE6F2FB0}"/>
              </a:ext>
            </a:extLst>
          </p:cNvPr>
          <p:cNvGraphicFramePr>
            <a:graphicFrameLocks noGrp="1"/>
          </p:cNvGraphicFramePr>
          <p:nvPr>
            <p:extLst>
              <p:ext uri="{D42A27DB-BD31-4B8C-83A1-F6EECF244321}">
                <p14:modId xmlns:p14="http://schemas.microsoft.com/office/powerpoint/2010/main" val="2872658156"/>
              </p:ext>
            </p:extLst>
          </p:nvPr>
        </p:nvGraphicFramePr>
        <p:xfrm>
          <a:off x="457200" y="1511778"/>
          <a:ext cx="7643192" cy="4725534"/>
        </p:xfrm>
        <a:graphic>
          <a:graphicData uri="http://schemas.openxmlformats.org/drawingml/2006/table">
            <a:tbl>
              <a:tblPr firstRow="1" bandRow="1">
                <a:tableStyleId>{5C22544A-7EE6-4342-B048-85BDC9FD1C3A}</a:tableStyleId>
              </a:tblPr>
              <a:tblGrid>
                <a:gridCol w="3379540">
                  <a:extLst>
                    <a:ext uri="{9D8B030D-6E8A-4147-A177-3AD203B41FA5}">
                      <a16:colId xmlns:a16="http://schemas.microsoft.com/office/drawing/2014/main" xmlns="" val="4153245639"/>
                    </a:ext>
                  </a:extLst>
                </a:gridCol>
                <a:gridCol w="4263652">
                  <a:extLst>
                    <a:ext uri="{9D8B030D-6E8A-4147-A177-3AD203B41FA5}">
                      <a16:colId xmlns:a16="http://schemas.microsoft.com/office/drawing/2014/main" xmlns="" val="1872882695"/>
                    </a:ext>
                  </a:extLst>
                </a:gridCol>
              </a:tblGrid>
              <a:tr h="730250">
                <a:tc>
                  <a:txBody>
                    <a:bodyPr/>
                    <a:lstStyle/>
                    <a:p>
                      <a:r>
                        <a:rPr lang="en-US" sz="1400" dirty="0"/>
                        <a:t>Census</a:t>
                      </a:r>
                    </a:p>
                    <a:p>
                      <a:r>
                        <a:rPr lang="en-US" sz="1400" dirty="0"/>
                        <a:t>(100% of Kindergarteners)</a:t>
                      </a:r>
                    </a:p>
                  </a:txBody>
                  <a:tcPr>
                    <a:solidFill>
                      <a:schemeClr val="bg2"/>
                    </a:solidFill>
                  </a:tcPr>
                </a:tc>
                <a:tc>
                  <a:txBody>
                    <a:bodyPr/>
                    <a:lstStyle/>
                    <a:p>
                      <a:r>
                        <a:rPr lang="en-US" sz="1400" dirty="0"/>
                        <a:t>Limited Census </a:t>
                      </a:r>
                    </a:p>
                    <a:p>
                      <a:r>
                        <a:rPr lang="en-US" sz="1400" dirty="0"/>
                        <a:t>(Select Title I Schools &amp; Judy Centers)</a:t>
                      </a:r>
                    </a:p>
                  </a:txBody>
                  <a:tcPr>
                    <a:solidFill>
                      <a:schemeClr val="bg2"/>
                    </a:solidFill>
                  </a:tcPr>
                </a:tc>
                <a:extLst>
                  <a:ext uri="{0D108BD9-81ED-4DB2-BD59-A6C34878D82A}">
                    <a16:rowId xmlns:a16="http://schemas.microsoft.com/office/drawing/2014/main" xmlns="" val="3452791928"/>
                  </a:ext>
                </a:extLst>
              </a:tr>
              <a:tr h="3995284">
                <a:tc>
                  <a:txBody>
                    <a:bodyPr/>
                    <a:lstStyle/>
                    <a:p>
                      <a:r>
                        <a:rPr lang="en-US" sz="1400" b="0" dirty="0"/>
                        <a:t>Allegany</a:t>
                      </a:r>
                    </a:p>
                    <a:p>
                      <a:r>
                        <a:rPr lang="en-US" sz="1400" b="0" dirty="0"/>
                        <a:t>Anne Arundel</a:t>
                      </a:r>
                    </a:p>
                    <a:p>
                      <a:r>
                        <a:rPr lang="en-US" sz="1400" b="0" dirty="0"/>
                        <a:t>Baltimore City</a:t>
                      </a:r>
                    </a:p>
                    <a:p>
                      <a:r>
                        <a:rPr lang="en-US" sz="1400" b="0" dirty="0"/>
                        <a:t>Caroline</a:t>
                      </a:r>
                    </a:p>
                    <a:p>
                      <a:r>
                        <a:rPr lang="en-US" sz="1400" b="0" dirty="0"/>
                        <a:t>Cecil</a:t>
                      </a:r>
                    </a:p>
                    <a:p>
                      <a:r>
                        <a:rPr lang="en-US" sz="1400" b="0" dirty="0"/>
                        <a:t>Charles</a:t>
                      </a:r>
                    </a:p>
                    <a:p>
                      <a:r>
                        <a:rPr lang="en-US" sz="1400" b="0" dirty="0"/>
                        <a:t>Dorchester</a:t>
                      </a:r>
                    </a:p>
                    <a:p>
                      <a:r>
                        <a:rPr lang="en-US" sz="1400" b="0" dirty="0"/>
                        <a:t>Garrett</a:t>
                      </a:r>
                    </a:p>
                    <a:p>
                      <a:r>
                        <a:rPr lang="en-US" sz="1400" b="0" dirty="0"/>
                        <a:t>Howard</a:t>
                      </a:r>
                    </a:p>
                    <a:p>
                      <a:r>
                        <a:rPr lang="en-US" sz="1400" b="0" dirty="0"/>
                        <a:t>Kent</a:t>
                      </a:r>
                    </a:p>
                    <a:p>
                      <a:r>
                        <a:rPr lang="en-US" sz="1400" b="0" dirty="0"/>
                        <a:t>Prince George’s</a:t>
                      </a:r>
                    </a:p>
                    <a:p>
                      <a:r>
                        <a:rPr lang="en-US" sz="1400" b="0" dirty="0"/>
                        <a:t>Queen Anne's</a:t>
                      </a:r>
                    </a:p>
                    <a:p>
                      <a:r>
                        <a:rPr lang="en-US" sz="1400" b="0" dirty="0"/>
                        <a:t>St. Mary's </a:t>
                      </a:r>
                    </a:p>
                    <a:p>
                      <a:r>
                        <a:rPr lang="en-US" sz="1400" b="0" dirty="0"/>
                        <a:t>Somerset</a:t>
                      </a:r>
                    </a:p>
                    <a:p>
                      <a:r>
                        <a:rPr lang="en-US" sz="1400" b="0" dirty="0"/>
                        <a:t>Talbot</a:t>
                      </a:r>
                    </a:p>
                    <a:p>
                      <a:r>
                        <a:rPr lang="en-US" sz="1400" b="0" dirty="0"/>
                        <a:t>Washington</a:t>
                      </a:r>
                    </a:p>
                    <a:p>
                      <a:r>
                        <a:rPr lang="en-US" sz="1400" b="0" dirty="0"/>
                        <a:t>Wicomico</a:t>
                      </a:r>
                    </a:p>
                    <a:p>
                      <a:r>
                        <a:rPr lang="en-US" sz="1400" b="0" dirty="0"/>
                        <a:t>Worcester</a:t>
                      </a:r>
                    </a:p>
                  </a:txBody>
                  <a:tcPr>
                    <a:solidFill>
                      <a:schemeClr val="accent5">
                        <a:lumMod val="40000"/>
                        <a:lumOff val="60000"/>
                      </a:schemeClr>
                    </a:solidFill>
                  </a:tcPr>
                </a:tc>
                <a:tc>
                  <a:txBody>
                    <a:bodyPr/>
                    <a:lstStyle/>
                    <a:p>
                      <a:r>
                        <a:rPr lang="en-US" sz="1400" dirty="0"/>
                        <a:t>Baltimore County (20%)</a:t>
                      </a:r>
                    </a:p>
                    <a:p>
                      <a:r>
                        <a:rPr lang="en-US" sz="1400" dirty="0"/>
                        <a:t>Calvert (25%)</a:t>
                      </a:r>
                    </a:p>
                    <a:p>
                      <a:r>
                        <a:rPr lang="en-US" sz="1400" dirty="0"/>
                        <a:t>Carroll (31%)</a:t>
                      </a:r>
                    </a:p>
                    <a:p>
                      <a:r>
                        <a:rPr lang="en-US" sz="1400" dirty="0"/>
                        <a:t>Frederick (32%)</a:t>
                      </a:r>
                    </a:p>
                    <a:p>
                      <a:r>
                        <a:rPr lang="en-US" sz="1400" dirty="0"/>
                        <a:t>Harford (31%)</a:t>
                      </a:r>
                    </a:p>
                    <a:p>
                      <a:r>
                        <a:rPr lang="en-US" sz="1400" dirty="0"/>
                        <a:t>Montgomery (12%)</a:t>
                      </a:r>
                    </a:p>
                    <a:p>
                      <a:endParaRPr lang="en-US" dirty="0"/>
                    </a:p>
                  </a:txBody>
                  <a:tcPr>
                    <a:solidFill>
                      <a:schemeClr val="accent5">
                        <a:lumMod val="40000"/>
                        <a:lumOff val="60000"/>
                      </a:schemeClr>
                    </a:solidFill>
                  </a:tcPr>
                </a:tc>
                <a:extLst>
                  <a:ext uri="{0D108BD9-81ED-4DB2-BD59-A6C34878D82A}">
                    <a16:rowId xmlns:a16="http://schemas.microsoft.com/office/drawing/2014/main" xmlns="" val="3803388818"/>
                  </a:ext>
                </a:extLst>
              </a:tr>
            </a:tbl>
          </a:graphicData>
        </a:graphic>
      </p:graphicFrame>
      <p:sp>
        <p:nvSpPr>
          <p:cNvPr id="2" name="Title 1">
            <a:extLst>
              <a:ext uri="{FF2B5EF4-FFF2-40B4-BE49-F238E27FC236}">
                <a16:creationId xmlns:a16="http://schemas.microsoft.com/office/drawing/2014/main" xmlns="" id="{1B0B239D-33E3-4A4D-A20F-6B31EB499BAB}"/>
              </a:ext>
            </a:extLst>
          </p:cNvPr>
          <p:cNvSpPr>
            <a:spLocks noGrp="1"/>
          </p:cNvSpPr>
          <p:nvPr>
            <p:ph type="title"/>
          </p:nvPr>
        </p:nvSpPr>
        <p:spPr/>
        <p:txBody>
          <a:bodyPr/>
          <a:lstStyle/>
          <a:p>
            <a:r>
              <a:rPr lang="en-US" sz="3600" dirty="0">
                <a:latin typeface="Verdana" charset="0"/>
                <a:ea typeface="ヒラギノ角ゴ Pro W3" charset="0"/>
                <a:cs typeface="ヒラギノ角ゴ Pro W3" charset="0"/>
              </a:rPr>
              <a:t>Assessments Matter</a:t>
            </a:r>
            <a:r>
              <a:rPr lang="en-US" sz="4000" dirty="0">
                <a:latin typeface="Verdana" charset="0"/>
                <a:ea typeface="ヒラギノ角ゴ Pro W3" charset="0"/>
                <a:cs typeface="ヒラギノ角ゴ Pro W3" charset="0"/>
              </a:rPr>
              <a:t/>
            </a:r>
            <a:br>
              <a:rPr lang="en-US" sz="4000" dirty="0">
                <a:latin typeface="Verdana" charset="0"/>
                <a:ea typeface="ヒラギノ角ゴ Pro W3" charset="0"/>
                <a:cs typeface="ヒラギノ角ゴ Pro W3" charset="0"/>
              </a:rPr>
            </a:br>
            <a:r>
              <a:rPr lang="en-US" cap="small" dirty="0">
                <a:latin typeface="Verdana" charset="0"/>
                <a:ea typeface="ヒラギノ角ゴ Pro W3" charset="0"/>
                <a:cs typeface="ヒラギノ角ゴ Pro W3" charset="0"/>
              </a:rPr>
              <a:t>KRA Administration Type and Sample Size</a:t>
            </a:r>
            <a:endParaRPr lang="en-US" dirty="0"/>
          </a:p>
        </p:txBody>
      </p:sp>
    </p:spTree>
    <p:extLst>
      <p:ext uri="{BB962C8B-B14F-4D97-AF65-F5344CB8AC3E}">
        <p14:creationId xmlns:p14="http://schemas.microsoft.com/office/powerpoint/2010/main" val="6235316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0335D554-2134-C543-8138-8191909E3C3A}"/>
              </a:ext>
            </a:extLst>
          </p:cNvPr>
          <p:cNvSpPr txBox="1"/>
          <p:nvPr/>
        </p:nvSpPr>
        <p:spPr>
          <a:xfrm>
            <a:off x="8493191" y="87840"/>
            <a:ext cx="288032" cy="369332"/>
          </a:xfrm>
          <a:prstGeom prst="rect">
            <a:avLst/>
          </a:prstGeom>
          <a:noFill/>
        </p:spPr>
        <p:txBody>
          <a:bodyPr wrap="square" rtlCol="0">
            <a:spAutoFit/>
          </a:bodyPr>
          <a:lstStyle/>
          <a:p>
            <a:fld id="{0530B5CB-5BFE-FF4D-B379-5BE9E5483982}" type="slidenum">
              <a:rPr lang="en-US" smtClean="0"/>
              <a:t>7</a:t>
            </a:fld>
            <a:endParaRPr lang="en-US" dirty="0"/>
          </a:p>
        </p:txBody>
      </p:sp>
      <p:graphicFrame>
        <p:nvGraphicFramePr>
          <p:cNvPr id="5" name="Content Placeholder 2">
            <a:extLst>
              <a:ext uri="{FF2B5EF4-FFF2-40B4-BE49-F238E27FC236}">
                <a16:creationId xmlns:a16="http://schemas.microsoft.com/office/drawing/2014/main" xmlns="" id="{042E31DF-1328-4B66-8576-8E283D3FFB3F}"/>
              </a:ext>
            </a:extLst>
          </p:cNvPr>
          <p:cNvGraphicFramePr>
            <a:graphicFrameLocks/>
          </p:cNvGraphicFramePr>
          <p:nvPr>
            <p:extLst>
              <p:ext uri="{D42A27DB-BD31-4B8C-83A1-F6EECF244321}">
                <p14:modId xmlns:p14="http://schemas.microsoft.com/office/powerpoint/2010/main" val="292415321"/>
              </p:ext>
            </p:extLst>
          </p:nvPr>
        </p:nvGraphicFramePr>
        <p:xfrm>
          <a:off x="395536" y="1226696"/>
          <a:ext cx="7587382" cy="5434314"/>
        </p:xfrm>
        <a:graphic>
          <a:graphicData uri="http://schemas.openxmlformats.org/drawingml/2006/table">
            <a:tbl>
              <a:tblPr firstRow="1" bandRow="1">
                <a:tableStyleId>{21E4AEA4-8DFA-4A89-87EB-49C32662AFE0}</a:tableStyleId>
              </a:tblPr>
              <a:tblGrid>
                <a:gridCol w="5494682">
                  <a:extLst>
                    <a:ext uri="{9D8B030D-6E8A-4147-A177-3AD203B41FA5}">
                      <a16:colId xmlns:a16="http://schemas.microsoft.com/office/drawing/2014/main" xmlns="" val="20000"/>
                    </a:ext>
                  </a:extLst>
                </a:gridCol>
                <a:gridCol w="1046350">
                  <a:extLst>
                    <a:ext uri="{9D8B030D-6E8A-4147-A177-3AD203B41FA5}">
                      <a16:colId xmlns:a16="http://schemas.microsoft.com/office/drawing/2014/main" xmlns="" val="20001"/>
                    </a:ext>
                  </a:extLst>
                </a:gridCol>
                <a:gridCol w="1046350">
                  <a:extLst>
                    <a:ext uri="{9D8B030D-6E8A-4147-A177-3AD203B41FA5}">
                      <a16:colId xmlns:a16="http://schemas.microsoft.com/office/drawing/2014/main" xmlns="" val="20002"/>
                    </a:ext>
                  </a:extLst>
                </a:gridCol>
              </a:tblGrid>
              <a:tr h="987871">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b="1" cap="small" baseline="0" dirty="0">
                          <a:solidFill>
                            <a:schemeClr val="tx1"/>
                          </a:solidFill>
                          <a:latin typeface="+mn-lt"/>
                          <a:ea typeface="Nunito" charset="0"/>
                          <a:cs typeface="Nunito" charset="0"/>
                        </a:rPr>
                        <a:t>H</a:t>
                      </a:r>
                      <a:r>
                        <a:rPr lang="en-US" sz="1800" b="1" cap="none" baseline="0" dirty="0">
                          <a:solidFill>
                            <a:schemeClr val="tx1"/>
                          </a:solidFill>
                          <a:latin typeface="+mn-lt"/>
                          <a:ea typeface="Nunito" charset="0"/>
                          <a:cs typeface="Nunito" charset="0"/>
                        </a:rPr>
                        <a:t>ow can the KRA data be used?</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a:r>
                        <a:rPr lang="en-US" sz="1500" b="1" cap="small" baseline="0" dirty="0">
                          <a:solidFill>
                            <a:schemeClr val="tx1"/>
                          </a:solidFill>
                          <a:latin typeface="+mn-lt"/>
                          <a:ea typeface="Nunito" charset="0"/>
                          <a:cs typeface="Nunito" charset="0"/>
                        </a:rPr>
                        <a:t>Census </a:t>
                      </a: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a:r>
                        <a:rPr lang="en-US" sz="1500" b="1" cap="small" baseline="0" dirty="0">
                          <a:solidFill>
                            <a:schemeClr val="tx1"/>
                          </a:solidFill>
                          <a:latin typeface="+mn-lt"/>
                          <a:ea typeface="Nunito" charset="0"/>
                          <a:cs typeface="Nunito" charset="0"/>
                        </a:rPr>
                        <a:t>Limited Census or Sample</a:t>
                      </a: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xmlns="" val="10000"/>
                  </a:ext>
                </a:extLst>
              </a:tr>
              <a:tr h="786491">
                <a:tc>
                  <a:txBody>
                    <a:bodyPr/>
                    <a:lstStyle/>
                    <a:p>
                      <a:pPr marL="0" marR="0">
                        <a:spcBef>
                          <a:spcPts val="0"/>
                        </a:spcBef>
                        <a:spcAft>
                          <a:spcPts val="0"/>
                        </a:spcAft>
                      </a:pPr>
                      <a:r>
                        <a:rPr lang="en-US" sz="1400" b="1" dirty="0">
                          <a:solidFill>
                            <a:schemeClr val="bg2"/>
                          </a:solidFill>
                          <a:effectLst/>
                          <a:latin typeface="+mn-lt"/>
                          <a:ea typeface="Nunito" charset="0"/>
                          <a:cs typeface="Nunito" charset="0"/>
                        </a:rPr>
                        <a:t>To</a:t>
                      </a:r>
                      <a:r>
                        <a:rPr lang="en-US" sz="1400" b="1" baseline="0" dirty="0">
                          <a:solidFill>
                            <a:schemeClr val="bg2"/>
                          </a:solidFill>
                          <a:effectLst/>
                          <a:latin typeface="+mn-lt"/>
                          <a:ea typeface="Nunito" charset="0"/>
                          <a:cs typeface="Nunito" charset="0"/>
                        </a:rPr>
                        <a:t> Benefit Students: </a:t>
                      </a:r>
                      <a:r>
                        <a:rPr lang="en-US" sz="1400" b="0" baseline="0" dirty="0">
                          <a:solidFill>
                            <a:schemeClr val="bg2"/>
                          </a:solidFill>
                          <a:effectLst/>
                          <a:latin typeface="+mn-lt"/>
                          <a:ea typeface="Nunito" charset="0"/>
                          <a:cs typeface="Nunito" charset="0"/>
                        </a:rPr>
                        <a:t>i</a:t>
                      </a:r>
                      <a:r>
                        <a:rPr lang="en-US" sz="1400" dirty="0">
                          <a:solidFill>
                            <a:schemeClr val="bg2"/>
                          </a:solidFill>
                          <a:effectLst/>
                          <a:latin typeface="+mn-lt"/>
                          <a:ea typeface="Nunito" charset="0"/>
                          <a:cs typeface="Nunito" charset="0"/>
                        </a:rPr>
                        <a:t>dentifies</a:t>
                      </a:r>
                      <a:r>
                        <a:rPr lang="en-US" sz="1400" baseline="0" dirty="0">
                          <a:solidFill>
                            <a:schemeClr val="bg2"/>
                          </a:solidFill>
                          <a:effectLst/>
                          <a:latin typeface="+mn-lt"/>
                          <a:ea typeface="Nunito" charset="0"/>
                          <a:cs typeface="Nunito" charset="0"/>
                        </a:rPr>
                        <a:t> </a:t>
                      </a:r>
                      <a:r>
                        <a:rPr lang="en-US" sz="1400" dirty="0">
                          <a:solidFill>
                            <a:schemeClr val="bg2"/>
                          </a:solidFill>
                          <a:effectLst/>
                          <a:latin typeface="+mn-lt"/>
                          <a:ea typeface="Nunito" charset="0"/>
                          <a:cs typeface="Nunito" charset="0"/>
                        </a:rPr>
                        <a:t>the individual learning needs of </a:t>
                      </a:r>
                      <a:r>
                        <a:rPr lang="en-US" sz="1400" i="0" u="none" dirty="0">
                          <a:solidFill>
                            <a:schemeClr val="bg2"/>
                          </a:solidFill>
                          <a:effectLst/>
                          <a:latin typeface="+mn-lt"/>
                          <a:ea typeface="Nunito" charset="0"/>
                          <a:cs typeface="Nunito" charset="0"/>
                        </a:rPr>
                        <a:t>every </a:t>
                      </a:r>
                      <a:r>
                        <a:rPr lang="en-US" sz="1400" dirty="0">
                          <a:solidFill>
                            <a:schemeClr val="bg2"/>
                          </a:solidFill>
                          <a:effectLst/>
                          <a:latin typeface="+mn-lt"/>
                          <a:ea typeface="Nunito" charset="0"/>
                          <a:cs typeface="Nunito" charset="0"/>
                        </a:rPr>
                        <a:t>student and determines necessary supports to help each child succeed.</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457200" rtl="0" eaLnBrk="1" fontAlgn="b" latinLnBrk="0" hangingPunct="1">
                        <a:lnSpc>
                          <a:spcPct val="100000"/>
                        </a:lnSpc>
                        <a:spcBef>
                          <a:spcPts val="0"/>
                        </a:spcBef>
                        <a:spcAft>
                          <a:spcPts val="0"/>
                        </a:spcAft>
                        <a:buClrTx/>
                        <a:buSzTx/>
                        <a:buFontTx/>
                        <a:buNone/>
                        <a:tabLst/>
                        <a:defRPr/>
                      </a:pPr>
                      <a:r>
                        <a:rPr lang="en-US" sz="1800" b="0" i="0" u="none" strike="noStrike" dirty="0">
                          <a:solidFill>
                            <a:srgbClr val="000000"/>
                          </a:solidFill>
                          <a:effectLst/>
                          <a:latin typeface="+mn-lt"/>
                          <a:ea typeface="Nunito" charset="0"/>
                          <a:cs typeface="Nunito" charset="0"/>
                          <a:sym typeface="Wingdings" charset="2"/>
                        </a:rPr>
                        <a:t>Yes</a:t>
                      </a:r>
                      <a:endParaRPr lang="hr-HR" sz="1800" b="0" i="0" u="none" strike="noStrike" dirty="0">
                        <a:solidFill>
                          <a:srgbClr val="C00000"/>
                        </a:solidFill>
                        <a:effectLst/>
                        <a:latin typeface="+mn-lt"/>
                        <a:ea typeface="Nunito" charset="0"/>
                        <a:cs typeface="Nunito" charset="0"/>
                      </a:endParaRPr>
                    </a:p>
                  </a:txBody>
                  <a:tcPr marL="12700" marR="12700" marT="12700" marB="0" anchor="ctr">
                    <a:lnL w="12700" cap="flat" cmpd="sng" algn="ctr">
                      <a:no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schemeClr>
                    </a:solidFill>
                  </a:tcPr>
                </a:tc>
                <a:tc>
                  <a:txBody>
                    <a:bodyPr/>
                    <a:lstStyle/>
                    <a:p>
                      <a:pPr algn="ctr" fontAlgn="b"/>
                      <a:r>
                        <a:rPr lang="hr-HR" sz="1500" b="0" i="0" u="none" strike="noStrike" dirty="0">
                          <a:solidFill>
                            <a:srgbClr val="9DC3E6"/>
                          </a:solidFill>
                          <a:effectLst/>
                          <a:latin typeface="+mn-lt"/>
                          <a:ea typeface="Nunito" charset="0"/>
                          <a:cs typeface="Nunito" charset="0"/>
                        </a:rPr>
                        <a:t>No</a:t>
                      </a:r>
                    </a:p>
                  </a:txBody>
                  <a:tcPr marL="12700" marR="12700" marT="12700" marB="0" anchor="ctr">
                    <a:lnL w="381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schemeClr>
                    </a:solidFill>
                  </a:tcPr>
                </a:tc>
                <a:extLst>
                  <a:ext uri="{0D108BD9-81ED-4DB2-BD59-A6C34878D82A}">
                    <a16:rowId xmlns:a16="http://schemas.microsoft.com/office/drawing/2014/main" xmlns="" val="10001"/>
                  </a:ext>
                </a:extLst>
              </a:tr>
              <a:tr h="935252">
                <a:tc>
                  <a:txBody>
                    <a:bodyPr/>
                    <a:lstStyle/>
                    <a:p>
                      <a:pPr marL="0" marR="0">
                        <a:spcBef>
                          <a:spcPts val="0"/>
                        </a:spcBef>
                        <a:spcAft>
                          <a:spcPts val="0"/>
                        </a:spcAft>
                      </a:pPr>
                      <a:r>
                        <a:rPr lang="en-US" sz="1400" b="1" dirty="0">
                          <a:solidFill>
                            <a:schemeClr val="bg2"/>
                          </a:solidFill>
                          <a:effectLst/>
                          <a:latin typeface="+mn-lt"/>
                          <a:ea typeface="Nunito" charset="0"/>
                          <a:cs typeface="Nunito" charset="0"/>
                        </a:rPr>
                        <a:t>To Support Classroom Instruction: </a:t>
                      </a:r>
                      <a:r>
                        <a:rPr lang="en-US" sz="1400" dirty="0">
                          <a:solidFill>
                            <a:schemeClr val="bg2"/>
                          </a:solidFill>
                          <a:effectLst/>
                          <a:latin typeface="+mn-lt"/>
                          <a:ea typeface="Nunito" charset="0"/>
                          <a:cs typeface="Nunito" charset="0"/>
                        </a:rPr>
                        <a:t>enables</a:t>
                      </a:r>
                      <a:r>
                        <a:rPr lang="en-US" sz="1400" baseline="0" dirty="0">
                          <a:solidFill>
                            <a:schemeClr val="bg2"/>
                          </a:solidFill>
                          <a:effectLst/>
                          <a:latin typeface="+mn-lt"/>
                          <a:ea typeface="Nunito" charset="0"/>
                          <a:cs typeface="Nunito" charset="0"/>
                        </a:rPr>
                        <a:t> </a:t>
                      </a:r>
                      <a:r>
                        <a:rPr lang="en-US" sz="1400" dirty="0">
                          <a:solidFill>
                            <a:schemeClr val="bg2"/>
                          </a:solidFill>
                          <a:effectLst/>
                          <a:latin typeface="+mn-lt"/>
                          <a:ea typeface="Nunito" charset="0"/>
                          <a:cs typeface="Nunito" charset="0"/>
                        </a:rPr>
                        <a:t>teachers to monitor each student’s progress and mastery of kindergarten standards, as well as differentiate instruction</a:t>
                      </a:r>
                      <a:r>
                        <a:rPr lang="en-US" sz="1400" baseline="0" dirty="0">
                          <a:solidFill>
                            <a:schemeClr val="bg2"/>
                          </a:solidFill>
                          <a:effectLst/>
                          <a:latin typeface="+mn-lt"/>
                          <a:ea typeface="Nunito" charset="0"/>
                          <a:cs typeface="Nunito" charset="0"/>
                        </a:rPr>
                        <a:t> to address learning gaps and individual student needs. </a:t>
                      </a:r>
                      <a:endParaRPr lang="en-US" sz="1400" dirty="0">
                        <a:solidFill>
                          <a:schemeClr val="bg2"/>
                        </a:solidFill>
                        <a:effectLst/>
                        <a:latin typeface="+mn-lt"/>
                        <a:ea typeface="Nunito" charset="0"/>
                        <a:cs typeface="Nunito"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457200" rtl="0" eaLnBrk="1" fontAlgn="b" latinLnBrk="0" hangingPunct="1">
                        <a:lnSpc>
                          <a:spcPct val="100000"/>
                        </a:lnSpc>
                        <a:spcBef>
                          <a:spcPts val="0"/>
                        </a:spcBef>
                        <a:spcAft>
                          <a:spcPts val="0"/>
                        </a:spcAft>
                        <a:buClrTx/>
                        <a:buSzTx/>
                        <a:buFontTx/>
                        <a:buNone/>
                        <a:tabLst/>
                        <a:defRPr/>
                      </a:pPr>
                      <a:r>
                        <a:rPr lang="en-US" sz="1800" dirty="0">
                          <a:solidFill>
                            <a:srgbClr val="000000"/>
                          </a:solidFill>
                          <a:effectLst/>
                          <a:latin typeface="+mn-lt"/>
                          <a:ea typeface="Nunito" charset="0"/>
                          <a:cs typeface="Nunito" charset="0"/>
                          <a:sym typeface="Wingdings" charset="2"/>
                        </a:rPr>
                        <a:t>Yes</a:t>
                      </a:r>
                      <a:r>
                        <a:rPr lang="en-US" sz="1800" dirty="0">
                          <a:effectLst/>
                          <a:latin typeface="+mn-lt"/>
                          <a:ea typeface="Nunito" charset="0"/>
                          <a:cs typeface="Nunito" charset="0"/>
                        </a:rPr>
                        <a:t> </a:t>
                      </a:r>
                      <a:endParaRPr lang="hr-HR" sz="1800" b="0" i="0" u="none" strike="noStrike" dirty="0">
                        <a:solidFill>
                          <a:srgbClr val="C00000"/>
                        </a:solidFill>
                        <a:effectLst/>
                        <a:latin typeface="+mn-lt"/>
                        <a:ea typeface="Nunito" charset="0"/>
                        <a:cs typeface="Nunito" charset="0"/>
                      </a:endParaRPr>
                    </a:p>
                  </a:txBody>
                  <a:tcPr marL="12700" marR="12700" marT="12700" marB="0" anchor="ctr">
                    <a:lnL w="12700" cap="flat" cmpd="sng" algn="ctr">
                      <a:noFill/>
                      <a:prstDash val="solid"/>
                      <a:round/>
                      <a:headEnd type="none" w="med" len="med"/>
                      <a:tailEnd type="none" w="med" len="med"/>
                    </a:lnL>
                    <a:lnR w="38100" cap="flat" cmpd="sng" algn="ctr">
                      <a:solidFill>
                        <a:schemeClr val="tx1"/>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schemeClr>
                    </a:solidFill>
                  </a:tcPr>
                </a:tc>
                <a:tc>
                  <a:txBody>
                    <a:bodyPr/>
                    <a:lstStyle/>
                    <a:p>
                      <a:pPr algn="ctr" fontAlgn="b"/>
                      <a:r>
                        <a:rPr lang="hr-HR" sz="1500" b="0" i="0" u="none" strike="noStrike" dirty="0">
                          <a:solidFill>
                            <a:srgbClr val="9DC3E6"/>
                          </a:solidFill>
                          <a:effectLst/>
                          <a:latin typeface="+mn-lt"/>
                          <a:ea typeface="Nunito" charset="0"/>
                          <a:cs typeface="Nunito" charset="0"/>
                        </a:rPr>
                        <a:t>No</a:t>
                      </a:r>
                    </a:p>
                  </a:txBody>
                  <a:tcPr marL="12700" marR="12700" marT="12700" marB="0" anchor="ctr">
                    <a:lnL w="381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schemeClr>
                    </a:solidFill>
                  </a:tcPr>
                </a:tc>
                <a:extLst>
                  <a:ext uri="{0D108BD9-81ED-4DB2-BD59-A6C34878D82A}">
                    <a16:rowId xmlns:a16="http://schemas.microsoft.com/office/drawing/2014/main" xmlns="" val="10002"/>
                  </a:ext>
                </a:extLst>
              </a:tr>
              <a:tr h="786491">
                <a:tc>
                  <a:txBody>
                    <a:bodyPr/>
                    <a:lstStyle/>
                    <a:p>
                      <a:pPr marL="0" marR="0">
                        <a:spcBef>
                          <a:spcPts val="0"/>
                        </a:spcBef>
                        <a:spcAft>
                          <a:spcPts val="0"/>
                        </a:spcAft>
                      </a:pPr>
                      <a:r>
                        <a:rPr lang="en-US" sz="1400" b="1" dirty="0">
                          <a:solidFill>
                            <a:schemeClr val="bg2"/>
                          </a:solidFill>
                          <a:effectLst/>
                          <a:latin typeface="+mn-lt"/>
                          <a:ea typeface="Nunito" charset="0"/>
                          <a:cs typeface="Nunito" charset="0"/>
                        </a:rPr>
                        <a:t>To Inform Families:</a:t>
                      </a:r>
                      <a:r>
                        <a:rPr lang="en-US" sz="1400" b="1" baseline="0" dirty="0">
                          <a:solidFill>
                            <a:schemeClr val="bg2"/>
                          </a:solidFill>
                          <a:effectLst/>
                          <a:latin typeface="+mn-lt"/>
                          <a:ea typeface="Nunito" charset="0"/>
                          <a:cs typeface="Nunito" charset="0"/>
                        </a:rPr>
                        <a:t> </a:t>
                      </a:r>
                      <a:r>
                        <a:rPr lang="en-US" sz="1400" dirty="0">
                          <a:solidFill>
                            <a:schemeClr val="bg2"/>
                          </a:solidFill>
                          <a:effectLst/>
                          <a:latin typeface="+mn-lt"/>
                          <a:ea typeface="Nunito" charset="0"/>
                          <a:cs typeface="Nunito" charset="0"/>
                        </a:rPr>
                        <a:t>provides</a:t>
                      </a:r>
                      <a:r>
                        <a:rPr lang="en-US" sz="1400" baseline="0" dirty="0">
                          <a:solidFill>
                            <a:schemeClr val="bg2"/>
                          </a:solidFill>
                          <a:effectLst/>
                          <a:latin typeface="+mn-lt"/>
                          <a:ea typeface="Nunito" charset="0"/>
                          <a:cs typeface="Nunito" charset="0"/>
                        </a:rPr>
                        <a:t> all </a:t>
                      </a:r>
                      <a:r>
                        <a:rPr lang="en-US" sz="1400" dirty="0">
                          <a:solidFill>
                            <a:schemeClr val="bg2"/>
                          </a:solidFill>
                          <a:effectLst/>
                          <a:latin typeface="+mn-lt"/>
                          <a:ea typeface="Nunito" charset="0"/>
                          <a:cs typeface="Nunito" charset="0"/>
                        </a:rPr>
                        <a:t>families with an Individual Student Report (ISR),</a:t>
                      </a:r>
                      <a:r>
                        <a:rPr lang="en-US" sz="1400" baseline="0" dirty="0">
                          <a:solidFill>
                            <a:schemeClr val="bg2"/>
                          </a:solidFill>
                          <a:effectLst/>
                          <a:latin typeface="+mn-lt"/>
                          <a:ea typeface="Nunito" charset="0"/>
                          <a:cs typeface="Nunito" charset="0"/>
                        </a:rPr>
                        <a:t> which gives information about their child’s skills, abilities, and </a:t>
                      </a:r>
                      <a:r>
                        <a:rPr lang="en-US" sz="1400" dirty="0">
                          <a:solidFill>
                            <a:schemeClr val="bg2"/>
                          </a:solidFill>
                          <a:effectLst/>
                          <a:latin typeface="+mn-lt"/>
                          <a:ea typeface="Nunito" charset="0"/>
                          <a:cs typeface="Nunito" charset="0"/>
                        </a:rPr>
                        <a:t>development.</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457200" rtl="0" eaLnBrk="1" fontAlgn="b" latinLnBrk="0" hangingPunct="1">
                        <a:lnSpc>
                          <a:spcPct val="100000"/>
                        </a:lnSpc>
                        <a:spcBef>
                          <a:spcPts val="0"/>
                        </a:spcBef>
                        <a:spcAft>
                          <a:spcPts val="0"/>
                        </a:spcAft>
                        <a:buClrTx/>
                        <a:buSzTx/>
                        <a:buFontTx/>
                        <a:buNone/>
                        <a:tabLst/>
                        <a:defRPr/>
                      </a:pPr>
                      <a:r>
                        <a:rPr lang="en-US" sz="1800" b="0" i="0" u="none" strike="noStrike" dirty="0">
                          <a:solidFill>
                            <a:srgbClr val="000000"/>
                          </a:solidFill>
                          <a:effectLst/>
                          <a:latin typeface="+mn-lt"/>
                          <a:ea typeface="Nunito" charset="0"/>
                          <a:cs typeface="Nunito" charset="0"/>
                          <a:sym typeface="Wingdings" charset="2"/>
                        </a:rPr>
                        <a:t>Yes</a:t>
                      </a:r>
                      <a:endParaRPr lang="hr-HR" sz="1800" b="0" i="0" u="none" strike="noStrike" dirty="0">
                        <a:solidFill>
                          <a:srgbClr val="C00000"/>
                        </a:solidFill>
                        <a:effectLst/>
                        <a:latin typeface="+mn-lt"/>
                        <a:ea typeface="Nunito" charset="0"/>
                        <a:cs typeface="Nunito" charset="0"/>
                      </a:endParaRPr>
                    </a:p>
                  </a:txBody>
                  <a:tcPr marL="12700" marR="12700" marT="12700" marB="0" anchor="ctr">
                    <a:lnL w="12700" cap="flat" cmpd="sng" algn="ctr">
                      <a:noFill/>
                      <a:prstDash val="solid"/>
                      <a:round/>
                      <a:headEnd type="none" w="med" len="med"/>
                      <a:tailEnd type="none" w="med" len="med"/>
                    </a:lnL>
                    <a:lnR w="38100" cap="flat" cmpd="sng" algn="ctr">
                      <a:solidFill>
                        <a:schemeClr val="tx1"/>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schemeClr>
                    </a:solidFill>
                  </a:tcPr>
                </a:tc>
                <a:tc>
                  <a:txBody>
                    <a:bodyPr/>
                    <a:lstStyle/>
                    <a:p>
                      <a:pPr algn="ctr" fontAlgn="b"/>
                      <a:r>
                        <a:rPr lang="hr-HR" sz="1500" b="0" i="0" u="none" strike="noStrike" dirty="0">
                          <a:solidFill>
                            <a:srgbClr val="9DC3E6"/>
                          </a:solidFill>
                          <a:effectLst/>
                          <a:latin typeface="+mn-lt"/>
                          <a:ea typeface="Nunito" charset="0"/>
                          <a:cs typeface="Nunito" charset="0"/>
                        </a:rPr>
                        <a:t>No</a:t>
                      </a:r>
                    </a:p>
                  </a:txBody>
                  <a:tcPr marL="12700" marR="12700" marT="12700" marB="0" anchor="ctr">
                    <a:lnL w="381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schemeClr>
                    </a:solidFill>
                  </a:tcPr>
                </a:tc>
                <a:extLst>
                  <a:ext uri="{0D108BD9-81ED-4DB2-BD59-A6C34878D82A}">
                    <a16:rowId xmlns:a16="http://schemas.microsoft.com/office/drawing/2014/main" xmlns="" val="10003"/>
                  </a:ext>
                </a:extLst>
              </a:tr>
              <a:tr h="1047742">
                <a:tc>
                  <a:txBody>
                    <a:bodyPr/>
                    <a:lstStyle/>
                    <a:p>
                      <a:pPr marL="0" marR="0">
                        <a:spcBef>
                          <a:spcPts val="0"/>
                        </a:spcBef>
                        <a:spcAft>
                          <a:spcPts val="0"/>
                        </a:spcAft>
                      </a:pPr>
                      <a:r>
                        <a:rPr lang="en-US" sz="1400" b="1" dirty="0">
                          <a:solidFill>
                            <a:schemeClr val="bg2"/>
                          </a:solidFill>
                          <a:effectLst/>
                          <a:latin typeface="+mn-lt"/>
                          <a:ea typeface="Nunito" charset="0"/>
                          <a:cs typeface="Nunito" charset="0"/>
                        </a:rPr>
                        <a:t>To Offer Early Childhood Programs Feedback:</a:t>
                      </a:r>
                      <a:r>
                        <a:rPr lang="en-US" sz="1400" b="1" baseline="0" dirty="0">
                          <a:solidFill>
                            <a:schemeClr val="bg2"/>
                          </a:solidFill>
                          <a:effectLst/>
                          <a:latin typeface="+mn-lt"/>
                          <a:ea typeface="Nunito" charset="0"/>
                          <a:cs typeface="Nunito" charset="0"/>
                        </a:rPr>
                        <a:t> </a:t>
                      </a:r>
                      <a:r>
                        <a:rPr lang="en-US" sz="1400" dirty="0">
                          <a:solidFill>
                            <a:schemeClr val="bg2"/>
                          </a:solidFill>
                          <a:effectLst/>
                          <a:latin typeface="+mn-lt"/>
                          <a:ea typeface="Nunito" charset="0"/>
                          <a:cs typeface="Nunito" charset="0"/>
                        </a:rPr>
                        <a:t>indicates</a:t>
                      </a:r>
                      <a:r>
                        <a:rPr lang="en-US" sz="1400" baseline="0" dirty="0">
                          <a:solidFill>
                            <a:schemeClr val="bg2"/>
                          </a:solidFill>
                          <a:effectLst/>
                          <a:latin typeface="+mn-lt"/>
                          <a:ea typeface="Nunito" charset="0"/>
                          <a:cs typeface="Nunito" charset="0"/>
                        </a:rPr>
                        <a:t> how well-prepared </a:t>
                      </a:r>
                      <a:r>
                        <a:rPr lang="en-US" sz="1400" dirty="0">
                          <a:solidFill>
                            <a:schemeClr val="bg2"/>
                          </a:solidFill>
                          <a:effectLst/>
                          <a:latin typeface="+mn-lt"/>
                          <a:ea typeface="Nunito" charset="0"/>
                          <a:cs typeface="Nunito" charset="0"/>
                        </a:rPr>
                        <a:t>their children are for kindergarten</a:t>
                      </a:r>
                      <a:r>
                        <a:rPr lang="en-US" sz="1400" baseline="0" dirty="0">
                          <a:solidFill>
                            <a:schemeClr val="bg2"/>
                          </a:solidFill>
                          <a:effectLst/>
                          <a:latin typeface="+mn-lt"/>
                          <a:ea typeface="Nunito" charset="0"/>
                          <a:cs typeface="Nunito" charset="0"/>
                        </a:rPr>
                        <a:t> and reveals areas where prior care instructional practices need to be modified to better promote kindergarten readiness. </a:t>
                      </a:r>
                      <a:endParaRPr lang="en-US" sz="1400" dirty="0">
                        <a:solidFill>
                          <a:schemeClr val="bg2"/>
                        </a:solidFill>
                        <a:effectLst/>
                        <a:latin typeface="+mn-lt"/>
                        <a:ea typeface="Nunito" charset="0"/>
                        <a:cs typeface="Nunito" charset="0"/>
                      </a:endParaRPr>
                    </a:p>
                  </a:txBody>
                  <a:tcPr marL="68580" marR="68580" marT="0" marB="0" anchor="ctr">
                    <a:lnL w="3175"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457200" rtl="0" eaLnBrk="1" fontAlgn="b" latinLnBrk="0" hangingPunct="1">
                        <a:lnSpc>
                          <a:spcPct val="100000"/>
                        </a:lnSpc>
                        <a:spcBef>
                          <a:spcPts val="0"/>
                        </a:spcBef>
                        <a:spcAft>
                          <a:spcPts val="0"/>
                        </a:spcAft>
                        <a:buClrTx/>
                        <a:buSzTx/>
                        <a:buFontTx/>
                        <a:buNone/>
                        <a:tabLst/>
                        <a:defRPr/>
                      </a:pPr>
                      <a:r>
                        <a:rPr lang="en-US" sz="1800" b="0" i="0" u="none" strike="noStrike" dirty="0">
                          <a:solidFill>
                            <a:srgbClr val="000000"/>
                          </a:solidFill>
                          <a:effectLst/>
                          <a:latin typeface="+mn-lt"/>
                          <a:ea typeface="Nunito" charset="0"/>
                          <a:cs typeface="Nunito" charset="0"/>
                          <a:sym typeface="Wingdings" charset="2"/>
                        </a:rPr>
                        <a:t>Yes</a:t>
                      </a:r>
                      <a:endParaRPr lang="hr-HR" sz="1800" b="0" i="0" u="none" strike="noStrike" dirty="0">
                        <a:solidFill>
                          <a:srgbClr val="C00000"/>
                        </a:solidFill>
                        <a:effectLst/>
                        <a:latin typeface="+mn-lt"/>
                        <a:ea typeface="Nunito" charset="0"/>
                        <a:cs typeface="Nunito" charset="0"/>
                      </a:endParaRPr>
                    </a:p>
                  </a:txBody>
                  <a:tcPr marL="12700" marR="12700" marT="12700" marB="0" anchor="ctr">
                    <a:lnL w="12700" cap="flat" cmpd="sng" algn="ctr">
                      <a:noFill/>
                      <a:prstDash val="solid"/>
                      <a:round/>
                      <a:headEnd type="none" w="med" len="med"/>
                      <a:tailEnd type="none" w="med" len="med"/>
                    </a:lnL>
                    <a:lnR w="38100" cap="flat" cmpd="sng" algn="ctr">
                      <a:solidFill>
                        <a:schemeClr val="tx1"/>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schemeClr>
                    </a:solidFill>
                  </a:tcPr>
                </a:tc>
                <a:tc>
                  <a:txBody>
                    <a:bodyPr/>
                    <a:lstStyle/>
                    <a:p>
                      <a:pPr marL="0" marR="0" indent="0" algn="ctr" defTabSz="457200" rtl="0" eaLnBrk="1" fontAlgn="b" latinLnBrk="0" hangingPunct="1">
                        <a:lnSpc>
                          <a:spcPct val="100000"/>
                        </a:lnSpc>
                        <a:spcBef>
                          <a:spcPts val="0"/>
                        </a:spcBef>
                        <a:spcAft>
                          <a:spcPts val="0"/>
                        </a:spcAft>
                        <a:buClrTx/>
                        <a:buSzTx/>
                        <a:buFontTx/>
                        <a:buNone/>
                        <a:tabLst/>
                        <a:defRPr/>
                      </a:pPr>
                      <a:r>
                        <a:rPr lang="en-US" sz="1800" b="0" i="0" u="none" strike="noStrike" dirty="0">
                          <a:solidFill>
                            <a:srgbClr val="000000"/>
                          </a:solidFill>
                          <a:effectLst/>
                          <a:latin typeface="+mn-lt"/>
                          <a:ea typeface="Nunito" charset="0"/>
                          <a:cs typeface="Nunito" charset="0"/>
                          <a:sym typeface="Wingdings" charset="2"/>
                        </a:rPr>
                        <a:t>Yes</a:t>
                      </a:r>
                      <a:endParaRPr lang="hr-HR" sz="1800" b="0" i="0" u="none" strike="noStrike" dirty="0">
                        <a:solidFill>
                          <a:srgbClr val="C00000"/>
                        </a:solidFill>
                        <a:effectLst/>
                        <a:latin typeface="+mn-lt"/>
                        <a:ea typeface="Nunito" charset="0"/>
                        <a:cs typeface="Nunito" charset="0"/>
                      </a:endParaRPr>
                    </a:p>
                  </a:txBody>
                  <a:tcPr marL="12700" marR="12700" marT="12700" marB="0" anchor="ctr">
                    <a:lnL w="381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schemeClr>
                    </a:solidFill>
                  </a:tcPr>
                </a:tc>
                <a:extLst>
                  <a:ext uri="{0D108BD9-81ED-4DB2-BD59-A6C34878D82A}">
                    <a16:rowId xmlns:a16="http://schemas.microsoft.com/office/drawing/2014/main" xmlns="" val="10004"/>
                  </a:ext>
                </a:extLst>
              </a:tr>
              <a:tr h="838193">
                <a:tc>
                  <a:txBody>
                    <a:bodyPr/>
                    <a:lstStyle/>
                    <a:p>
                      <a:pPr marL="0" marR="0">
                        <a:spcBef>
                          <a:spcPts val="0"/>
                        </a:spcBef>
                        <a:spcAft>
                          <a:spcPts val="0"/>
                        </a:spcAft>
                      </a:pPr>
                      <a:r>
                        <a:rPr lang="en-US" sz="1400" b="1" dirty="0">
                          <a:solidFill>
                            <a:schemeClr val="bg2"/>
                          </a:solidFill>
                          <a:effectLst/>
                          <a:latin typeface="+mn-lt"/>
                          <a:ea typeface="Nunito" charset="0"/>
                          <a:cs typeface="Nunito" charset="0"/>
                        </a:rPr>
                        <a:t>To Advise</a:t>
                      </a:r>
                      <a:r>
                        <a:rPr lang="en-US" sz="1400" b="1" baseline="0" dirty="0">
                          <a:solidFill>
                            <a:schemeClr val="bg2"/>
                          </a:solidFill>
                          <a:effectLst/>
                          <a:latin typeface="+mn-lt"/>
                          <a:ea typeface="Nunito" charset="0"/>
                          <a:cs typeface="Nunito" charset="0"/>
                        </a:rPr>
                        <a:t> Community Leaders &amp; Policy Makers: </a:t>
                      </a:r>
                      <a:r>
                        <a:rPr lang="en-US" sz="1400" dirty="0">
                          <a:solidFill>
                            <a:schemeClr val="bg2"/>
                          </a:solidFill>
                          <a:effectLst/>
                          <a:latin typeface="+mn-lt"/>
                          <a:ea typeface="Nunito" charset="0"/>
                          <a:cs typeface="Nunito" charset="0"/>
                        </a:rPr>
                        <a:t>offers</a:t>
                      </a:r>
                      <a:r>
                        <a:rPr lang="en-US" sz="1400" baseline="0" dirty="0">
                          <a:solidFill>
                            <a:schemeClr val="bg2"/>
                          </a:solidFill>
                          <a:effectLst/>
                          <a:latin typeface="+mn-lt"/>
                          <a:ea typeface="Nunito" charset="0"/>
                          <a:cs typeface="Nunito" charset="0"/>
                        </a:rPr>
                        <a:t> rich information about kindergarten readiness and promotes well-</a:t>
                      </a:r>
                      <a:r>
                        <a:rPr lang="en-US" sz="1400" dirty="0">
                          <a:solidFill>
                            <a:schemeClr val="bg2"/>
                          </a:solidFill>
                          <a:effectLst/>
                          <a:latin typeface="+mn-lt"/>
                          <a:ea typeface="Nunito" charset="0"/>
                          <a:cs typeface="Nunito" charset="0"/>
                        </a:rPr>
                        <a:t>informed programmatic, policy, and funding decisions.</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457200" rtl="0" eaLnBrk="1" fontAlgn="b" latinLnBrk="0" hangingPunct="1">
                        <a:lnSpc>
                          <a:spcPct val="100000"/>
                        </a:lnSpc>
                        <a:spcBef>
                          <a:spcPts val="0"/>
                        </a:spcBef>
                        <a:spcAft>
                          <a:spcPts val="0"/>
                        </a:spcAft>
                        <a:buClrTx/>
                        <a:buSzTx/>
                        <a:buFontTx/>
                        <a:buNone/>
                        <a:tabLst/>
                        <a:defRPr/>
                      </a:pPr>
                      <a:r>
                        <a:rPr lang="en-US" sz="1800" dirty="0">
                          <a:solidFill>
                            <a:srgbClr val="000000"/>
                          </a:solidFill>
                          <a:effectLst/>
                          <a:latin typeface="+mn-lt"/>
                          <a:ea typeface="Nunito" charset="0"/>
                          <a:cs typeface="Nunito" charset="0"/>
                          <a:sym typeface="Wingdings" charset="2"/>
                        </a:rPr>
                        <a:t>Yes</a:t>
                      </a:r>
                      <a:r>
                        <a:rPr lang="en-US" sz="1800" dirty="0">
                          <a:effectLst/>
                          <a:latin typeface="+mn-lt"/>
                          <a:ea typeface="Nunito" charset="0"/>
                          <a:cs typeface="Nunito" charset="0"/>
                        </a:rPr>
                        <a:t> </a:t>
                      </a:r>
                      <a:endParaRPr lang="hr-HR" sz="1800" b="0" i="0" u="none" strike="noStrike" dirty="0">
                        <a:solidFill>
                          <a:srgbClr val="C00000"/>
                        </a:solidFill>
                        <a:effectLst/>
                        <a:latin typeface="+mn-lt"/>
                        <a:ea typeface="Nunito" charset="0"/>
                        <a:cs typeface="Nunito" charset="0"/>
                      </a:endParaRPr>
                    </a:p>
                  </a:txBody>
                  <a:tcPr marL="12700" marR="12700" marT="12700" marB="0" anchor="ctr">
                    <a:lnL w="12700" cap="flat" cmpd="sng" algn="ctr">
                      <a:noFill/>
                      <a:prstDash val="solid"/>
                      <a:round/>
                      <a:headEnd type="none" w="med" len="med"/>
                      <a:tailEnd type="none" w="med" len="med"/>
                    </a:lnL>
                    <a:lnR w="38100" cap="flat" cmpd="sng" algn="ctr">
                      <a:solidFill>
                        <a:schemeClr val="tx1"/>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schemeClr>
                    </a:solidFill>
                  </a:tcPr>
                </a:tc>
                <a:tc>
                  <a:txBody>
                    <a:bodyPr/>
                    <a:lstStyle/>
                    <a:p>
                      <a:pPr marL="0" marR="0" indent="0" algn="ctr" defTabSz="457200" rtl="0" eaLnBrk="1" fontAlgn="b" latinLnBrk="0" hangingPunct="1">
                        <a:lnSpc>
                          <a:spcPct val="100000"/>
                        </a:lnSpc>
                        <a:spcBef>
                          <a:spcPts val="0"/>
                        </a:spcBef>
                        <a:spcAft>
                          <a:spcPts val="0"/>
                        </a:spcAft>
                        <a:buClrTx/>
                        <a:buSzTx/>
                        <a:buFontTx/>
                        <a:buNone/>
                        <a:tabLst/>
                        <a:defRPr/>
                      </a:pPr>
                      <a:r>
                        <a:rPr lang="en-US" sz="1800" b="0" i="0" u="none" strike="noStrike" dirty="0">
                          <a:solidFill>
                            <a:srgbClr val="000000"/>
                          </a:solidFill>
                          <a:effectLst/>
                          <a:latin typeface="+mn-lt"/>
                          <a:ea typeface="Nunito" charset="0"/>
                          <a:cs typeface="Nunito" charset="0"/>
                          <a:sym typeface="Wingdings" charset="2"/>
                        </a:rPr>
                        <a:t>Yes</a:t>
                      </a:r>
                      <a:endParaRPr lang="hr-HR" sz="1800" b="0" i="0" u="none" strike="noStrike" dirty="0">
                        <a:solidFill>
                          <a:srgbClr val="C00000"/>
                        </a:solidFill>
                        <a:effectLst/>
                        <a:latin typeface="+mn-lt"/>
                        <a:ea typeface="Nunito" charset="0"/>
                        <a:cs typeface="Nunito" charset="0"/>
                      </a:endParaRPr>
                    </a:p>
                  </a:txBody>
                  <a:tcPr marL="12700" marR="12700" marT="12700" marB="0" anchor="ctr">
                    <a:lnL w="381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schemeClr>
                    </a:solidFill>
                  </a:tcPr>
                </a:tc>
                <a:extLst>
                  <a:ext uri="{0D108BD9-81ED-4DB2-BD59-A6C34878D82A}">
                    <a16:rowId xmlns:a16="http://schemas.microsoft.com/office/drawing/2014/main" xmlns="" val="10005"/>
                  </a:ext>
                </a:extLst>
              </a:tr>
            </a:tbl>
          </a:graphicData>
        </a:graphic>
      </p:graphicFrame>
      <p:sp>
        <p:nvSpPr>
          <p:cNvPr id="2" name="Title 1">
            <a:extLst>
              <a:ext uri="{FF2B5EF4-FFF2-40B4-BE49-F238E27FC236}">
                <a16:creationId xmlns:a16="http://schemas.microsoft.com/office/drawing/2014/main" xmlns="" id="{87173781-B917-464B-A62D-B7FCBCA37E80}"/>
              </a:ext>
            </a:extLst>
          </p:cNvPr>
          <p:cNvSpPr>
            <a:spLocks noGrp="1"/>
          </p:cNvSpPr>
          <p:nvPr>
            <p:ph type="title"/>
          </p:nvPr>
        </p:nvSpPr>
        <p:spPr>
          <a:xfrm>
            <a:off x="441002" y="249265"/>
            <a:ext cx="8335963" cy="1036638"/>
          </a:xfrm>
        </p:spPr>
        <p:txBody>
          <a:bodyPr/>
          <a:lstStyle/>
          <a:p>
            <a:pPr eaLnBrk="1" hangingPunct="1"/>
            <a:r>
              <a:rPr lang="en-US" sz="3200" dirty="0">
                <a:latin typeface="Verdana" charset="0"/>
                <a:ea typeface="ヒラギノ角ゴ Pro W3" charset="0"/>
                <a:cs typeface="ヒラギノ角ゴ Pro W3" charset="0"/>
              </a:rPr>
              <a:t>Assessments Matter</a:t>
            </a:r>
            <a:r>
              <a:rPr lang="en-US" sz="3600" dirty="0">
                <a:latin typeface="Verdana" charset="0"/>
                <a:ea typeface="ヒラギノ角ゴ Pro W3" charset="0"/>
                <a:cs typeface="ヒラギノ角ゴ Pro W3" charset="0"/>
              </a:rPr>
              <a:t/>
            </a:r>
            <a:br>
              <a:rPr lang="en-US" sz="3600" dirty="0">
                <a:latin typeface="Verdana" charset="0"/>
                <a:ea typeface="ヒラギノ角ゴ Pro W3" charset="0"/>
                <a:cs typeface="ヒラギノ角ゴ Pro W3" charset="0"/>
              </a:rPr>
            </a:br>
            <a:r>
              <a:rPr lang="en-US" sz="2000" cap="small" dirty="0">
                <a:latin typeface="Verdana" charset="0"/>
                <a:ea typeface="ヒラギノ角ゴ Pro W3" charset="0"/>
                <a:cs typeface="ヒラギノ角ゴ Pro W3" charset="0"/>
              </a:rPr>
              <a:t>Maryland’s kindergarten readiness assessment</a:t>
            </a:r>
            <a:br>
              <a:rPr lang="en-US" sz="2000" cap="small" dirty="0">
                <a:latin typeface="Verdana" charset="0"/>
                <a:ea typeface="ヒラギノ角ゴ Pro W3" charset="0"/>
                <a:cs typeface="ヒラギノ角ゴ Pro W3" charset="0"/>
              </a:rPr>
            </a:br>
            <a:endParaRPr lang="en-US" sz="2000" dirty="0"/>
          </a:p>
        </p:txBody>
      </p:sp>
    </p:spTree>
    <p:extLst>
      <p:ext uri="{BB962C8B-B14F-4D97-AF65-F5344CB8AC3E}">
        <p14:creationId xmlns:p14="http://schemas.microsoft.com/office/powerpoint/2010/main" val="27425797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xmlns="" id="{9C1C69A0-A372-A046-BDB6-911170ED94DB}"/>
              </a:ext>
            </a:extLst>
          </p:cNvPr>
          <p:cNvSpPr txBox="1"/>
          <p:nvPr/>
        </p:nvSpPr>
        <p:spPr>
          <a:xfrm>
            <a:off x="8316416" y="87840"/>
            <a:ext cx="543305" cy="369332"/>
          </a:xfrm>
          <a:prstGeom prst="rect">
            <a:avLst/>
          </a:prstGeom>
          <a:noFill/>
        </p:spPr>
        <p:txBody>
          <a:bodyPr wrap="square" rtlCol="0">
            <a:spAutoFit/>
          </a:bodyPr>
          <a:lstStyle/>
          <a:p>
            <a:fld id="{0530B5CB-5BFE-FF4D-B379-5BE9E5483982}" type="slidenum">
              <a:rPr lang="en-US" smtClean="0"/>
              <a:t>8</a:t>
            </a:fld>
            <a:endParaRPr lang="en-US" dirty="0"/>
          </a:p>
        </p:txBody>
      </p:sp>
      <p:sp>
        <p:nvSpPr>
          <p:cNvPr id="4" name="Content Placeholder 3">
            <a:extLst>
              <a:ext uri="{FF2B5EF4-FFF2-40B4-BE49-F238E27FC236}">
                <a16:creationId xmlns:a16="http://schemas.microsoft.com/office/drawing/2014/main" xmlns="" id="{F238E762-390F-4702-BED2-2E7F0FF92AA6}"/>
              </a:ext>
            </a:extLst>
          </p:cNvPr>
          <p:cNvSpPr>
            <a:spLocks noGrp="1"/>
          </p:cNvSpPr>
          <p:nvPr>
            <p:ph sz="half" idx="1"/>
          </p:nvPr>
        </p:nvSpPr>
        <p:spPr>
          <a:xfrm>
            <a:off x="441565" y="5663859"/>
            <a:ext cx="7848872" cy="1048284"/>
          </a:xfrm>
        </p:spPr>
        <p:txBody>
          <a:bodyPr/>
          <a:lstStyle/>
          <a:p>
            <a:pPr marL="285750" indent="-285750">
              <a:lnSpc>
                <a:spcPct val="100000"/>
              </a:lnSpc>
              <a:spcBef>
                <a:spcPts val="0"/>
              </a:spcBef>
              <a:spcAft>
                <a:spcPts val="0"/>
              </a:spcAft>
              <a:buClr>
                <a:schemeClr val="bg2"/>
              </a:buClr>
              <a:buFont typeface="Arial" panose="020B0604020202020204" pitchFamily="34" charset="0"/>
              <a:buChar char="•"/>
            </a:pPr>
            <a:r>
              <a:rPr lang="en-US" sz="1400" dirty="0">
                <a:solidFill>
                  <a:schemeClr val="bg2"/>
                </a:solidFill>
                <a:ea typeface="Nunito" charset="0"/>
                <a:cs typeface="Nunito" charset="0"/>
              </a:rPr>
              <a:t>13 jurisdictions did better than the State average.</a:t>
            </a:r>
          </a:p>
          <a:p>
            <a:pPr marL="285750" indent="-285750">
              <a:lnSpc>
                <a:spcPct val="100000"/>
              </a:lnSpc>
              <a:spcBef>
                <a:spcPts val="0"/>
              </a:spcBef>
              <a:spcAft>
                <a:spcPts val="0"/>
              </a:spcAft>
              <a:buClr>
                <a:schemeClr val="bg2"/>
              </a:buClr>
              <a:buFont typeface="Arial" panose="020B0604020202020204" pitchFamily="34" charset="0"/>
              <a:buChar char="•"/>
            </a:pPr>
            <a:r>
              <a:rPr lang="en-US" sz="1400" dirty="0">
                <a:solidFill>
                  <a:schemeClr val="bg2"/>
                </a:solidFill>
                <a:ea typeface="Nunito" charset="0"/>
                <a:cs typeface="Nunito" charset="0"/>
              </a:rPr>
              <a:t>Half of the jurisdictions with lower than State average readiness levels had higher proportions of kindergarteners directly certified.</a:t>
            </a:r>
          </a:p>
          <a:p>
            <a:pPr marL="285750" indent="-285750">
              <a:lnSpc>
                <a:spcPct val="100000"/>
              </a:lnSpc>
              <a:spcBef>
                <a:spcPts val="0"/>
              </a:spcBef>
              <a:spcAft>
                <a:spcPts val="0"/>
              </a:spcAft>
              <a:buClr>
                <a:schemeClr val="bg2"/>
              </a:buClr>
              <a:buFont typeface="Arial" panose="020B0604020202020204" pitchFamily="34" charset="0"/>
              <a:buChar char="•"/>
            </a:pPr>
            <a:endParaRPr lang="en-US" sz="1400" dirty="0">
              <a:solidFill>
                <a:schemeClr val="bg2"/>
              </a:solidFill>
              <a:ea typeface="Nunito" charset="0"/>
              <a:cs typeface="Nunito" charset="0"/>
            </a:endParaRPr>
          </a:p>
          <a:p>
            <a:pPr marL="0" indent="0">
              <a:lnSpc>
                <a:spcPct val="100000"/>
              </a:lnSpc>
              <a:spcBef>
                <a:spcPts val="0"/>
              </a:spcBef>
              <a:spcAft>
                <a:spcPts val="0"/>
              </a:spcAft>
              <a:buClr>
                <a:schemeClr val="bg2"/>
              </a:buClr>
            </a:pPr>
            <a:r>
              <a:rPr lang="en-US" sz="1100" dirty="0">
                <a:solidFill>
                  <a:schemeClr val="bg2"/>
                </a:solidFill>
                <a:ea typeface="Nunito" charset="0"/>
                <a:cs typeface="Nunito" charset="0"/>
              </a:rPr>
              <a:t>* Baltimore City, Garrett, Kent, and Somerset offer universal PreK for all four-year-</a:t>
            </a:r>
            <a:r>
              <a:rPr lang="en-US" sz="1100" dirty="0" err="1">
                <a:solidFill>
                  <a:schemeClr val="bg2"/>
                </a:solidFill>
                <a:ea typeface="Nunito" charset="0"/>
                <a:cs typeface="Nunito" charset="0"/>
              </a:rPr>
              <a:t>olds</a:t>
            </a:r>
            <a:r>
              <a:rPr lang="en-US" sz="1100" dirty="0">
                <a:solidFill>
                  <a:schemeClr val="bg2"/>
                </a:solidFill>
                <a:ea typeface="Nunito" charset="0"/>
                <a:cs typeface="Nunito" charset="0"/>
              </a:rPr>
              <a:t>. </a:t>
            </a:r>
          </a:p>
        </p:txBody>
      </p:sp>
      <p:graphicFrame>
        <p:nvGraphicFramePr>
          <p:cNvPr id="7" name="Chart 6">
            <a:extLst>
              <a:ext uri="{FF2B5EF4-FFF2-40B4-BE49-F238E27FC236}">
                <a16:creationId xmlns:a16="http://schemas.microsoft.com/office/drawing/2014/main" xmlns="" id="{1A03962F-DDDC-A744-AF48-7C7BE9DBCF87}"/>
              </a:ext>
            </a:extLst>
          </p:cNvPr>
          <p:cNvGraphicFramePr>
            <a:graphicFrameLocks/>
          </p:cNvGraphicFramePr>
          <p:nvPr>
            <p:extLst>
              <p:ext uri="{D42A27DB-BD31-4B8C-83A1-F6EECF244321}">
                <p14:modId xmlns:p14="http://schemas.microsoft.com/office/powerpoint/2010/main" val="1748943510"/>
              </p:ext>
            </p:extLst>
          </p:nvPr>
        </p:nvGraphicFramePr>
        <p:xfrm>
          <a:off x="179513" y="1106358"/>
          <a:ext cx="8680208" cy="4536505"/>
        </p:xfrm>
        <a:graphic>
          <a:graphicData uri="http://schemas.openxmlformats.org/drawingml/2006/chart">
            <c:chart xmlns:c="http://schemas.openxmlformats.org/drawingml/2006/chart" xmlns:r="http://schemas.openxmlformats.org/officeDocument/2006/relationships" r:id="rId2"/>
          </a:graphicData>
        </a:graphic>
      </p:graphicFrame>
      <p:sp>
        <p:nvSpPr>
          <p:cNvPr id="2" name="Title 1">
            <a:extLst>
              <a:ext uri="{FF2B5EF4-FFF2-40B4-BE49-F238E27FC236}">
                <a16:creationId xmlns:a16="http://schemas.microsoft.com/office/drawing/2014/main" xmlns="" id="{CE66C253-1CD9-42D7-8A8B-2657456A24CB}"/>
              </a:ext>
            </a:extLst>
          </p:cNvPr>
          <p:cNvSpPr>
            <a:spLocks noGrp="1"/>
          </p:cNvSpPr>
          <p:nvPr>
            <p:ph type="title"/>
          </p:nvPr>
        </p:nvSpPr>
        <p:spPr>
          <a:xfrm>
            <a:off x="404018" y="312949"/>
            <a:ext cx="8335963" cy="793409"/>
          </a:xfrm>
        </p:spPr>
        <p:txBody>
          <a:bodyPr/>
          <a:lstStyle/>
          <a:p>
            <a:pPr eaLnBrk="1" hangingPunct="1"/>
            <a:r>
              <a:rPr lang="en-US" sz="3200" dirty="0">
                <a:ea typeface="Nunito" charset="0"/>
                <a:cs typeface="Nunito" charset="0"/>
              </a:rPr>
              <a:t>School Readiness In Maryland</a:t>
            </a:r>
            <a:r>
              <a:rPr lang="en-US" sz="3200" dirty="0">
                <a:latin typeface="+mn-lt"/>
                <a:ea typeface="Nunito" charset="0"/>
                <a:cs typeface="Nunito" charset="0"/>
              </a:rPr>
              <a:t> </a:t>
            </a:r>
            <a:r>
              <a:rPr lang="en-US" sz="3600" dirty="0">
                <a:latin typeface="+mn-lt"/>
                <a:ea typeface="Nunito" charset="0"/>
                <a:cs typeface="Nunito" charset="0"/>
              </a:rPr>
              <a:t/>
            </a:r>
            <a:br>
              <a:rPr lang="en-US" sz="3600" dirty="0">
                <a:latin typeface="+mn-lt"/>
                <a:ea typeface="Nunito" charset="0"/>
                <a:cs typeface="Nunito" charset="0"/>
              </a:rPr>
            </a:br>
            <a:r>
              <a:rPr lang="en-US" sz="2000" cap="small" dirty="0">
                <a:latin typeface="+mn-lt"/>
                <a:ea typeface="Nunito" charset="0"/>
                <a:cs typeface="Nunito" charset="0"/>
              </a:rPr>
              <a:t>jurisdictional readiness</a:t>
            </a:r>
            <a:endParaRPr lang="en-US" dirty="0"/>
          </a:p>
        </p:txBody>
      </p:sp>
    </p:spTree>
    <p:extLst>
      <p:ext uri="{BB962C8B-B14F-4D97-AF65-F5344CB8AC3E}">
        <p14:creationId xmlns:p14="http://schemas.microsoft.com/office/powerpoint/2010/main" val="24930784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DE237A7-88E7-D44F-9AF3-0C25882BF215}"/>
              </a:ext>
            </a:extLst>
          </p:cNvPr>
          <p:cNvSpPr>
            <a:spLocks noGrp="1"/>
          </p:cNvSpPr>
          <p:nvPr>
            <p:ph type="title"/>
          </p:nvPr>
        </p:nvSpPr>
        <p:spPr>
          <a:xfrm>
            <a:off x="457201" y="260648"/>
            <a:ext cx="6995120" cy="1036638"/>
          </a:xfrm>
        </p:spPr>
        <p:txBody>
          <a:bodyPr/>
          <a:lstStyle/>
          <a:p>
            <a:r>
              <a:rPr lang="en-US" dirty="0"/>
              <a:t>School Readiness in Garrett County</a:t>
            </a:r>
            <a:br>
              <a:rPr lang="en-US" dirty="0"/>
            </a:br>
            <a:r>
              <a:rPr lang="en-US" sz="2000" dirty="0"/>
              <a:t>JURISDICTIONAL READINESS</a:t>
            </a:r>
          </a:p>
        </p:txBody>
      </p:sp>
      <p:graphicFrame>
        <p:nvGraphicFramePr>
          <p:cNvPr id="8" name="Chart 7">
            <a:extLst>
              <a:ext uri="{FF2B5EF4-FFF2-40B4-BE49-F238E27FC236}">
                <a16:creationId xmlns:a16="http://schemas.microsoft.com/office/drawing/2014/main" xmlns="" id="{DDB13919-5E21-4BA4-A075-C686C7D4F2A7}"/>
              </a:ext>
            </a:extLst>
          </p:cNvPr>
          <p:cNvGraphicFramePr>
            <a:graphicFrameLocks/>
          </p:cNvGraphicFramePr>
          <p:nvPr>
            <p:extLst>
              <p:ext uri="{D42A27DB-BD31-4B8C-83A1-F6EECF244321}">
                <p14:modId xmlns:p14="http://schemas.microsoft.com/office/powerpoint/2010/main" val="681198733"/>
              </p:ext>
            </p:extLst>
          </p:nvPr>
        </p:nvGraphicFramePr>
        <p:xfrm>
          <a:off x="682588" y="1430762"/>
          <a:ext cx="7778823" cy="4662533"/>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Box 3">
            <a:extLst>
              <a:ext uri="{FF2B5EF4-FFF2-40B4-BE49-F238E27FC236}">
                <a16:creationId xmlns:a16="http://schemas.microsoft.com/office/drawing/2014/main" xmlns="" id="{6636CBF4-B78F-4758-925B-99F342CA4F8A}"/>
              </a:ext>
            </a:extLst>
          </p:cNvPr>
          <p:cNvSpPr txBox="1"/>
          <p:nvPr/>
        </p:nvSpPr>
        <p:spPr>
          <a:xfrm>
            <a:off x="8316416" y="87840"/>
            <a:ext cx="543305" cy="369332"/>
          </a:xfrm>
          <a:prstGeom prst="rect">
            <a:avLst/>
          </a:prstGeom>
          <a:noFill/>
        </p:spPr>
        <p:txBody>
          <a:bodyPr wrap="square" rtlCol="0">
            <a:spAutoFit/>
          </a:bodyPr>
          <a:lstStyle/>
          <a:p>
            <a:fld id="{0530B5CB-5BFE-FF4D-B379-5BE9E5483982}" type="slidenum">
              <a:rPr lang="en-US" smtClean="0"/>
              <a:t>9</a:t>
            </a:fld>
            <a:endParaRPr lang="en-US" dirty="0"/>
          </a:p>
        </p:txBody>
      </p:sp>
    </p:spTree>
    <p:extLst>
      <p:ext uri="{BB962C8B-B14F-4D97-AF65-F5344CB8AC3E}">
        <p14:creationId xmlns:p14="http://schemas.microsoft.com/office/powerpoint/2010/main" val="489424246"/>
      </p:ext>
    </p:extLst>
  </p:cSld>
  <p:clrMapOvr>
    <a:masterClrMapping/>
  </p:clrMapOvr>
</p:sld>
</file>

<file path=ppt/theme/theme1.xml><?xml version="1.0" encoding="utf-8"?>
<a:theme xmlns:a="http://schemas.openxmlformats.org/drawingml/2006/main" name="1_Pres_blue_on_whit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1_Pres_blue_on_white">
      <a:majorFont>
        <a:latin typeface="AGaramond"/>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folHlink">
            <a:alpha val="50000"/>
          </a:schemeClr>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de-CH" sz="1800" b="0" i="0" u="none" strike="noStrike" cap="none" normalizeH="0" baseline="0">
            <a:ln>
              <a:noFill/>
            </a:ln>
            <a:solidFill>
              <a:schemeClr val="tx1"/>
            </a:solidFill>
            <a:effectLst/>
            <a:latin typeface="Frutiger 55 Roman" charset="0"/>
          </a:defRPr>
        </a:defPPr>
      </a:lstStyle>
    </a:spDef>
    <a:lnDef>
      <a:spPr bwMode="auto">
        <a:xfrm>
          <a:off x="0" y="0"/>
          <a:ext cx="1" cy="1"/>
        </a:xfrm>
        <a:custGeom>
          <a:avLst/>
          <a:gdLst/>
          <a:ahLst/>
          <a:cxnLst/>
          <a:rect l="0" t="0" r="0" b="0"/>
          <a:pathLst/>
        </a:custGeom>
        <a:solidFill>
          <a:schemeClr val="folHlink">
            <a:alpha val="50000"/>
          </a:schemeClr>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de-CH" sz="1800" b="0" i="0" u="none" strike="noStrike" cap="none" normalizeH="0" baseline="0">
            <a:ln>
              <a:noFill/>
            </a:ln>
            <a:solidFill>
              <a:schemeClr val="tx1"/>
            </a:solidFill>
            <a:effectLst/>
            <a:latin typeface="Frutiger 55 Roman" charset="0"/>
          </a:defRPr>
        </a:defPPr>
      </a:lstStyle>
    </a:lnDef>
  </a:objectDefaults>
  <a:extraClrSchemeLst>
    <a:extraClrScheme>
      <a:clrScheme name="1_Pres_blue_on_white 1">
        <a:dk1>
          <a:srgbClr val="003399"/>
        </a:dk1>
        <a:lt1>
          <a:srgbClr val="FFFFFF"/>
        </a:lt1>
        <a:dk2>
          <a:srgbClr val="000066"/>
        </a:dk2>
        <a:lt2>
          <a:srgbClr val="EEEEDD"/>
        </a:lt2>
        <a:accent1>
          <a:srgbClr val="AAA999"/>
        </a:accent1>
        <a:accent2>
          <a:srgbClr val="8899BB"/>
        </a:accent2>
        <a:accent3>
          <a:srgbClr val="AAAAB8"/>
        </a:accent3>
        <a:accent4>
          <a:srgbClr val="DADADA"/>
        </a:accent4>
        <a:accent5>
          <a:srgbClr val="D2D1CA"/>
        </a:accent5>
        <a:accent6>
          <a:srgbClr val="7B8AA9"/>
        </a:accent6>
        <a:hlink>
          <a:srgbClr val="C3CCDD"/>
        </a:hlink>
        <a:folHlink>
          <a:srgbClr val="CCDDEE"/>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0.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6.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9.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Pres_white_on_blue</Template>
  <TotalTime>29660</TotalTime>
  <Words>1310</Words>
  <Application>Microsoft Office PowerPoint</Application>
  <PresentationFormat>On-screen Show (4:3)</PresentationFormat>
  <Paragraphs>207</Paragraphs>
  <Slides>24</Slides>
  <Notes>5</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1_Pres_blue_on_white</vt:lpstr>
      <vt:lpstr>Readiness Matters 2019-20</vt:lpstr>
      <vt:lpstr>Supporting Families</vt:lpstr>
      <vt:lpstr>Assessments Matter ready for kindergarten </vt:lpstr>
      <vt:lpstr>Assessments Matter Maryland’s kindergarten readiness assessment</vt:lpstr>
      <vt:lpstr>Assessments Matter Maryland’s kindergarten readiness assessment </vt:lpstr>
      <vt:lpstr>Assessments Matter KRA Administration Type and Sample Size</vt:lpstr>
      <vt:lpstr>Assessments Matter Maryland’s kindergarten readiness assessment </vt:lpstr>
      <vt:lpstr>School Readiness In Maryland  jurisdictional readiness</vt:lpstr>
      <vt:lpstr>School Readiness in Garrett County JURISDICTIONAL READINESS</vt:lpstr>
      <vt:lpstr>School Readiness in Garrett County  READINESS OVER TIME</vt:lpstr>
      <vt:lpstr>Performance By Domain A FOCUS ON STRENGTHS AND SKILLS</vt:lpstr>
      <vt:lpstr>Performance By Domain Garrett County</vt:lpstr>
      <vt:lpstr>Race and Ethnicity demographics1 </vt:lpstr>
      <vt:lpstr>Race and Ethnicity demographics &amp; readiness </vt:lpstr>
      <vt:lpstr>Gender Demographics &amp; Readiness </vt:lpstr>
      <vt:lpstr>Children Receiving Special Services READINESS BY INCOME </vt:lpstr>
      <vt:lpstr>Children Receiving Special Services READINESS BY LANGUAGE </vt:lpstr>
      <vt:lpstr>Children Receiving Special Services READINESS BY DISABILITY STATUS </vt:lpstr>
      <vt:lpstr>Parent Reported Prior Care Experience1 FULL DAY </vt:lpstr>
      <vt:lpstr>Parent Reported Prior Care Experience2,3 HALF DAY ONLY </vt:lpstr>
      <vt:lpstr>Public PreK Experience4  </vt:lpstr>
      <vt:lpstr>Communities Matter</vt:lpstr>
      <vt:lpstr>Success Is Within Our Reach COMMUNITIES MATTER </vt:lpstr>
      <vt:lpstr>A Collective Obligation  Help all children achieve and thrive </vt:lpstr>
    </vt:vector>
  </TitlesOfParts>
  <Company>Zurich Financial Services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RingP</dc:creator>
  <cp:lastModifiedBy>Julie Sanders</cp:lastModifiedBy>
  <cp:revision>738</cp:revision>
  <dcterms:created xsi:type="dcterms:W3CDTF">2012-02-29T12:56:54Z</dcterms:created>
  <dcterms:modified xsi:type="dcterms:W3CDTF">2020-07-27T19:56:03Z</dcterms:modified>
</cp:coreProperties>
</file>