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88" r:id="rId2"/>
    <p:sldId id="410" r:id="rId3"/>
    <p:sldId id="320" r:id="rId4"/>
    <p:sldId id="322" r:id="rId5"/>
    <p:sldId id="407" r:id="rId6"/>
    <p:sldId id="408" r:id="rId7"/>
    <p:sldId id="397" r:id="rId8"/>
    <p:sldId id="398" r:id="rId9"/>
    <p:sldId id="399" r:id="rId10"/>
    <p:sldId id="409" r:id="rId11"/>
    <p:sldId id="390" r:id="rId12"/>
    <p:sldId id="411" r:id="rId13"/>
    <p:sldId id="401" r:id="rId14"/>
    <p:sldId id="412" r:id="rId15"/>
    <p:sldId id="404" r:id="rId16"/>
    <p:sldId id="405" r:id="rId17"/>
    <p:sldId id="406" r:id="rId18"/>
    <p:sldId id="354" r:id="rId19"/>
    <p:sldId id="319" r:id="rId20"/>
    <p:sldId id="303" r:id="rId2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89A"/>
    <a:srgbClr val="EAB200"/>
    <a:srgbClr val="920000"/>
    <a:srgbClr val="9B393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8226" autoAdjust="0"/>
  </p:normalViewPr>
  <p:slideViewPr>
    <p:cSldViewPr>
      <p:cViewPr>
        <p:scale>
          <a:sx n="67" d="100"/>
          <a:sy n="67" d="100"/>
        </p:scale>
        <p:origin x="-114" y="-1056"/>
      </p:cViewPr>
      <p:guideLst>
        <p:guide orient="horz" pos="2160"/>
        <p:guide pos="2880"/>
      </p:guideLst>
    </p:cSldViewPr>
  </p:slideViewPr>
  <p:notesTextViewPr>
    <p:cViewPr>
      <p:scale>
        <a:sx n="1" d="1"/>
        <a:sy n="1" d="1"/>
      </p:scale>
      <p:origin x="0" y="0"/>
    </p:cViewPr>
  </p:notesTextViewPr>
  <p:sorterViewPr>
    <p:cViewPr>
      <p:scale>
        <a:sx n="100" d="100"/>
        <a:sy n="100" d="100"/>
      </p:scale>
      <p:origin x="0" y="1266"/>
    </p:cViewPr>
  </p:sorterViewPr>
  <p:notesViewPr>
    <p:cSldViewPr>
      <p:cViewPr varScale="1">
        <p:scale>
          <a:sx n="65" d="100"/>
          <a:sy n="65" d="100"/>
        </p:scale>
        <p:origin x="3120"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8" tIns="46654" rIns="93308" bIns="46654" rtlCol="0"/>
          <a:lstStyle>
            <a:lvl1pPr algn="l">
              <a:defRPr sz="1200"/>
            </a:lvl1pPr>
          </a:lstStyle>
          <a:p>
            <a:endParaRPr lang="en-US" dirty="0"/>
          </a:p>
        </p:txBody>
      </p:sp>
      <p:sp>
        <p:nvSpPr>
          <p:cNvPr id="3" name="Date Placeholder 2"/>
          <p:cNvSpPr>
            <a:spLocks noGrp="1"/>
          </p:cNvSpPr>
          <p:nvPr>
            <p:ph type="dt" sz="quarter" idx="1"/>
          </p:nvPr>
        </p:nvSpPr>
        <p:spPr>
          <a:xfrm>
            <a:off x="3978133" y="0"/>
            <a:ext cx="3043343" cy="465455"/>
          </a:xfrm>
          <a:prstGeom prst="rect">
            <a:avLst/>
          </a:prstGeom>
        </p:spPr>
        <p:txBody>
          <a:bodyPr vert="horz" lIns="93308" tIns="46654" rIns="93308" bIns="46654" rtlCol="0"/>
          <a:lstStyle>
            <a:lvl1pPr algn="r">
              <a:defRPr sz="1200"/>
            </a:lvl1pPr>
          </a:lstStyle>
          <a:p>
            <a:r>
              <a:rPr lang="en-US" dirty="0" smtClean="0"/>
              <a:t>Summer 2017</a:t>
            </a:r>
            <a:endParaRPr lang="en-US" dirty="0"/>
          </a:p>
        </p:txBody>
      </p:sp>
      <p:sp>
        <p:nvSpPr>
          <p:cNvPr id="4" name="Footer Placeholder 3"/>
          <p:cNvSpPr>
            <a:spLocks noGrp="1"/>
          </p:cNvSpPr>
          <p:nvPr>
            <p:ph type="ftr" sz="quarter" idx="2"/>
          </p:nvPr>
        </p:nvSpPr>
        <p:spPr>
          <a:xfrm>
            <a:off x="0" y="8842031"/>
            <a:ext cx="3043343" cy="465455"/>
          </a:xfrm>
          <a:prstGeom prst="rect">
            <a:avLst/>
          </a:prstGeom>
        </p:spPr>
        <p:txBody>
          <a:bodyPr vert="horz" lIns="93308" tIns="46654" rIns="93308" bIns="4665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3" y="8842031"/>
            <a:ext cx="3043343" cy="465455"/>
          </a:xfrm>
          <a:prstGeom prst="rect">
            <a:avLst/>
          </a:prstGeom>
        </p:spPr>
        <p:txBody>
          <a:bodyPr vert="horz" lIns="93308" tIns="46654" rIns="93308" bIns="46654" rtlCol="0" anchor="b"/>
          <a:lstStyle>
            <a:lvl1pPr algn="r">
              <a:defRPr sz="1200"/>
            </a:lvl1pPr>
          </a:lstStyle>
          <a:p>
            <a:fld id="{C94FEE18-CB81-4051-B665-3745A004C038}" type="slidenum">
              <a:rPr lang="en-US" smtClean="0"/>
              <a:pPr/>
              <a:t>‹#›</a:t>
            </a:fld>
            <a:endParaRPr lang="en-US" dirty="0"/>
          </a:p>
        </p:txBody>
      </p:sp>
    </p:spTree>
    <p:extLst>
      <p:ext uri="{BB962C8B-B14F-4D97-AF65-F5344CB8AC3E}">
        <p14:creationId xmlns:p14="http://schemas.microsoft.com/office/powerpoint/2010/main" val="21635567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8" tIns="46654" rIns="93308" bIns="46654" rtlCol="0"/>
          <a:lstStyle>
            <a:lvl1pPr algn="l">
              <a:defRPr sz="1200"/>
            </a:lvl1pPr>
          </a:lstStyle>
          <a:p>
            <a:endParaRPr lang="en-US" dirty="0"/>
          </a:p>
        </p:txBody>
      </p:sp>
      <p:sp>
        <p:nvSpPr>
          <p:cNvPr id="3" name="Date Placeholder 2"/>
          <p:cNvSpPr>
            <a:spLocks noGrp="1"/>
          </p:cNvSpPr>
          <p:nvPr>
            <p:ph type="dt" idx="1"/>
          </p:nvPr>
        </p:nvSpPr>
        <p:spPr>
          <a:xfrm>
            <a:off x="3978133" y="0"/>
            <a:ext cx="3043343" cy="465455"/>
          </a:xfrm>
          <a:prstGeom prst="rect">
            <a:avLst/>
          </a:prstGeom>
        </p:spPr>
        <p:txBody>
          <a:bodyPr vert="horz" lIns="93308" tIns="46654" rIns="93308" bIns="46654" rtlCol="0"/>
          <a:lstStyle>
            <a:lvl1pPr algn="r">
              <a:defRPr sz="1200"/>
            </a:lvl1pPr>
          </a:lstStyle>
          <a:p>
            <a:r>
              <a:rPr lang="en-US" dirty="0" smtClean="0"/>
              <a:t>Summer 2017</a:t>
            </a:r>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08" tIns="46654" rIns="93308" bIns="46654" rtlCol="0" anchor="ctr"/>
          <a:lstStyle/>
          <a:p>
            <a:endParaRPr lang="en-US" dirty="0"/>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08" tIns="46654" rIns="93308" bIns="4665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43343" cy="465455"/>
          </a:xfrm>
          <a:prstGeom prst="rect">
            <a:avLst/>
          </a:prstGeom>
        </p:spPr>
        <p:txBody>
          <a:bodyPr vert="horz" lIns="93308" tIns="46654" rIns="93308" bIns="4665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3" y="8842031"/>
            <a:ext cx="3043343" cy="465455"/>
          </a:xfrm>
          <a:prstGeom prst="rect">
            <a:avLst/>
          </a:prstGeom>
        </p:spPr>
        <p:txBody>
          <a:bodyPr vert="horz" lIns="93308" tIns="46654" rIns="93308" bIns="46654" rtlCol="0" anchor="b"/>
          <a:lstStyle>
            <a:lvl1pPr algn="r">
              <a:defRPr sz="1200"/>
            </a:lvl1pPr>
          </a:lstStyle>
          <a:p>
            <a:fld id="{984959E4-2705-446C-A82D-C683DF76418C}" type="slidenum">
              <a:rPr lang="en-US" smtClean="0"/>
              <a:pPr/>
              <a:t>‹#›</a:t>
            </a:fld>
            <a:endParaRPr lang="en-US" dirty="0"/>
          </a:p>
        </p:txBody>
      </p:sp>
    </p:spTree>
    <p:extLst>
      <p:ext uri="{BB962C8B-B14F-4D97-AF65-F5344CB8AC3E}">
        <p14:creationId xmlns:p14="http://schemas.microsoft.com/office/powerpoint/2010/main" val="180397178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2</a:t>
            </a:fld>
            <a:endParaRPr lang="en-US" dirty="0"/>
          </a:p>
        </p:txBody>
      </p:sp>
    </p:spTree>
    <p:extLst>
      <p:ext uri="{BB962C8B-B14F-4D97-AF65-F5344CB8AC3E}">
        <p14:creationId xmlns:p14="http://schemas.microsoft.com/office/powerpoint/2010/main" val="3649619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12</a:t>
            </a:fld>
            <a:endParaRPr lang="en-US" dirty="0"/>
          </a:p>
        </p:txBody>
      </p:sp>
    </p:spTree>
    <p:extLst>
      <p:ext uri="{BB962C8B-B14F-4D97-AF65-F5344CB8AC3E}">
        <p14:creationId xmlns:p14="http://schemas.microsoft.com/office/powerpoint/2010/main" val="29462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13</a:t>
            </a:fld>
            <a:endParaRPr lang="en-US" dirty="0"/>
          </a:p>
        </p:txBody>
      </p:sp>
    </p:spTree>
    <p:extLst>
      <p:ext uri="{BB962C8B-B14F-4D97-AF65-F5344CB8AC3E}">
        <p14:creationId xmlns:p14="http://schemas.microsoft.com/office/powerpoint/2010/main" val="4135283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JD/NEG and HCCT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84959E4-2705-446C-A82D-C683DF76418C}" type="slidenum">
              <a:rPr lang="en-US" smtClean="0"/>
              <a:pPr/>
              <a:t>14</a:t>
            </a:fld>
            <a:endParaRPr lang="en-US" dirty="0"/>
          </a:p>
        </p:txBody>
      </p:sp>
      <p:sp>
        <p:nvSpPr>
          <p:cNvPr id="5" name="Date Placeholder 4"/>
          <p:cNvSpPr>
            <a:spLocks noGrp="1"/>
          </p:cNvSpPr>
          <p:nvPr>
            <p:ph type="dt" idx="11"/>
          </p:nvPr>
        </p:nvSpPr>
        <p:spPr/>
        <p:txBody>
          <a:bodyPr/>
          <a:lstStyle/>
          <a:p>
            <a:r>
              <a:rPr lang="en-US" dirty="0" smtClean="0"/>
              <a:t>September 2016</a:t>
            </a:r>
            <a:endParaRPr lang="en-US" dirty="0"/>
          </a:p>
        </p:txBody>
      </p:sp>
    </p:spTree>
    <p:extLst>
      <p:ext uri="{BB962C8B-B14F-4D97-AF65-F5344CB8AC3E}">
        <p14:creationId xmlns:p14="http://schemas.microsoft.com/office/powerpoint/2010/main" val="2931712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17</a:t>
            </a:fld>
            <a:endParaRPr lang="en-US" dirty="0"/>
          </a:p>
        </p:txBody>
      </p:sp>
    </p:spTree>
    <p:extLst>
      <p:ext uri="{BB962C8B-B14F-4D97-AF65-F5344CB8AC3E}">
        <p14:creationId xmlns:p14="http://schemas.microsoft.com/office/powerpoint/2010/main" val="4192440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18</a:t>
            </a:fld>
            <a:endParaRPr lang="en-US" dirty="0"/>
          </a:p>
        </p:txBody>
      </p:sp>
    </p:spTree>
    <p:extLst>
      <p:ext uri="{BB962C8B-B14F-4D97-AF65-F5344CB8AC3E}">
        <p14:creationId xmlns:p14="http://schemas.microsoft.com/office/powerpoint/2010/main" val="4078943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19</a:t>
            </a:fld>
            <a:endParaRPr lang="en-US" dirty="0"/>
          </a:p>
        </p:txBody>
      </p:sp>
    </p:spTree>
    <p:extLst>
      <p:ext uri="{BB962C8B-B14F-4D97-AF65-F5344CB8AC3E}">
        <p14:creationId xmlns:p14="http://schemas.microsoft.com/office/powerpoint/2010/main" val="2954798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3947" indent="-286134">
              <a:defRPr>
                <a:solidFill>
                  <a:schemeClr val="tx1"/>
                </a:solidFill>
                <a:latin typeface="Arial" pitchFamily="34" charset="0"/>
              </a:defRPr>
            </a:lvl2pPr>
            <a:lvl3pPr marL="1144534" indent="-228907">
              <a:defRPr>
                <a:solidFill>
                  <a:schemeClr val="tx1"/>
                </a:solidFill>
                <a:latin typeface="Arial" pitchFamily="34" charset="0"/>
              </a:defRPr>
            </a:lvl3pPr>
            <a:lvl4pPr marL="1602347" indent="-228907">
              <a:defRPr>
                <a:solidFill>
                  <a:schemeClr val="tx1"/>
                </a:solidFill>
                <a:latin typeface="Arial" pitchFamily="34" charset="0"/>
              </a:defRPr>
            </a:lvl4pPr>
            <a:lvl5pPr marL="2060162" indent="-228907">
              <a:defRPr>
                <a:solidFill>
                  <a:schemeClr val="tx1"/>
                </a:solidFill>
                <a:latin typeface="Arial" pitchFamily="34" charset="0"/>
              </a:defRPr>
            </a:lvl5pPr>
            <a:lvl6pPr marL="2517975" indent="-228907" defTabSz="457813" eaLnBrk="0" fontAlgn="base" hangingPunct="0">
              <a:spcBef>
                <a:spcPct val="0"/>
              </a:spcBef>
              <a:spcAft>
                <a:spcPct val="0"/>
              </a:spcAft>
              <a:defRPr>
                <a:solidFill>
                  <a:schemeClr val="tx1"/>
                </a:solidFill>
                <a:latin typeface="Arial" pitchFamily="34" charset="0"/>
              </a:defRPr>
            </a:lvl6pPr>
            <a:lvl7pPr marL="2975787" indent="-228907" defTabSz="457813" eaLnBrk="0" fontAlgn="base" hangingPunct="0">
              <a:spcBef>
                <a:spcPct val="0"/>
              </a:spcBef>
              <a:spcAft>
                <a:spcPct val="0"/>
              </a:spcAft>
              <a:defRPr>
                <a:solidFill>
                  <a:schemeClr val="tx1"/>
                </a:solidFill>
                <a:latin typeface="Arial" pitchFamily="34" charset="0"/>
              </a:defRPr>
            </a:lvl7pPr>
            <a:lvl8pPr marL="3433603" indent="-228907" defTabSz="457813" eaLnBrk="0" fontAlgn="base" hangingPunct="0">
              <a:spcBef>
                <a:spcPct val="0"/>
              </a:spcBef>
              <a:spcAft>
                <a:spcPct val="0"/>
              </a:spcAft>
              <a:defRPr>
                <a:solidFill>
                  <a:schemeClr val="tx1"/>
                </a:solidFill>
                <a:latin typeface="Arial" pitchFamily="34" charset="0"/>
              </a:defRPr>
            </a:lvl8pPr>
            <a:lvl9pPr marL="3891415" indent="-228907" defTabSz="457813" eaLnBrk="0" fontAlgn="base" hangingPunct="0">
              <a:spcBef>
                <a:spcPct val="0"/>
              </a:spcBef>
              <a:spcAft>
                <a:spcPct val="0"/>
              </a:spcAft>
              <a:defRPr>
                <a:solidFill>
                  <a:schemeClr val="tx1"/>
                </a:solidFill>
                <a:latin typeface="Arial" pitchFamily="34" charset="0"/>
              </a:defRPr>
            </a:lvl9pPr>
          </a:lstStyle>
          <a:p>
            <a:fld id="{31E263CC-69FC-48B5-B1A3-317496FF058C}" type="slidenum">
              <a:rPr lang="en-US" altLang="en-US" smtClean="0">
                <a:latin typeface="Calibri" pitchFamily="34" charset="0"/>
              </a:rPr>
              <a:pPr/>
              <a:t>20</a:t>
            </a:fld>
            <a:endParaRPr lang="en-US" altLang="en-US" dirty="0" smtClean="0">
              <a:latin typeface="Calibri" pitchFamily="34" charset="0"/>
            </a:endParaRPr>
          </a:p>
        </p:txBody>
      </p:sp>
      <p:sp>
        <p:nvSpPr>
          <p:cNvPr id="2" name="Date Placeholder 1"/>
          <p:cNvSpPr>
            <a:spLocks noGrp="1"/>
          </p:cNvSpPr>
          <p:nvPr>
            <p:ph type="dt" idx="10"/>
          </p:nvPr>
        </p:nvSpPr>
        <p:spPr/>
        <p:txBody>
          <a:bodyPr/>
          <a:lstStyle/>
          <a:p>
            <a:r>
              <a:rPr lang="en-US" dirty="0" smtClean="0"/>
              <a:t>Summer 2017</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3</a:t>
            </a:fld>
            <a:endParaRPr lang="en-US" dirty="0"/>
          </a:p>
        </p:txBody>
      </p:sp>
    </p:spTree>
    <p:extLst>
      <p:ext uri="{BB962C8B-B14F-4D97-AF65-F5344CB8AC3E}">
        <p14:creationId xmlns:p14="http://schemas.microsoft.com/office/powerpoint/2010/main" val="2122658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4</a:t>
            </a:fld>
            <a:endParaRPr lang="en-US" dirty="0"/>
          </a:p>
        </p:txBody>
      </p:sp>
    </p:spTree>
    <p:extLst>
      <p:ext uri="{BB962C8B-B14F-4D97-AF65-F5344CB8AC3E}">
        <p14:creationId xmlns:p14="http://schemas.microsoft.com/office/powerpoint/2010/main" val="3041210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5</a:t>
            </a:fld>
            <a:endParaRPr lang="en-US" dirty="0"/>
          </a:p>
        </p:txBody>
      </p:sp>
    </p:spTree>
    <p:extLst>
      <p:ext uri="{BB962C8B-B14F-4D97-AF65-F5344CB8AC3E}">
        <p14:creationId xmlns:p14="http://schemas.microsoft.com/office/powerpoint/2010/main" val="2308769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6</a:t>
            </a:fld>
            <a:endParaRPr lang="en-US" dirty="0"/>
          </a:p>
        </p:txBody>
      </p:sp>
    </p:spTree>
    <p:extLst>
      <p:ext uri="{BB962C8B-B14F-4D97-AF65-F5344CB8AC3E}">
        <p14:creationId xmlns:p14="http://schemas.microsoft.com/office/powerpoint/2010/main" val="1457540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7</a:t>
            </a:fld>
            <a:endParaRPr lang="en-US" dirty="0"/>
          </a:p>
        </p:txBody>
      </p:sp>
    </p:spTree>
    <p:extLst>
      <p:ext uri="{BB962C8B-B14F-4D97-AF65-F5344CB8AC3E}">
        <p14:creationId xmlns:p14="http://schemas.microsoft.com/office/powerpoint/2010/main" val="180203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8</a:t>
            </a:fld>
            <a:endParaRPr lang="en-US" dirty="0"/>
          </a:p>
        </p:txBody>
      </p:sp>
    </p:spTree>
    <p:extLst>
      <p:ext uri="{BB962C8B-B14F-4D97-AF65-F5344CB8AC3E}">
        <p14:creationId xmlns:p14="http://schemas.microsoft.com/office/powerpoint/2010/main" val="3569308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9</a:t>
            </a:fld>
            <a:endParaRPr lang="en-US" dirty="0"/>
          </a:p>
        </p:txBody>
      </p:sp>
    </p:spTree>
    <p:extLst>
      <p:ext uri="{BB962C8B-B14F-4D97-AF65-F5344CB8AC3E}">
        <p14:creationId xmlns:p14="http://schemas.microsoft.com/office/powerpoint/2010/main" val="1418142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smtClean="0"/>
              <a:t>Summer 2017</a:t>
            </a:r>
            <a:endParaRPr lang="en-US" dirty="0"/>
          </a:p>
        </p:txBody>
      </p:sp>
      <p:sp>
        <p:nvSpPr>
          <p:cNvPr id="5" name="Slide Number Placeholder 4"/>
          <p:cNvSpPr>
            <a:spLocks noGrp="1"/>
          </p:cNvSpPr>
          <p:nvPr>
            <p:ph type="sldNum" sz="quarter" idx="11"/>
          </p:nvPr>
        </p:nvSpPr>
        <p:spPr/>
        <p:txBody>
          <a:bodyPr/>
          <a:lstStyle/>
          <a:p>
            <a:fld id="{984959E4-2705-446C-A82D-C683DF76418C}" type="slidenum">
              <a:rPr lang="en-US" smtClean="0"/>
              <a:pPr/>
              <a:t>10</a:t>
            </a:fld>
            <a:endParaRPr lang="en-US" dirty="0"/>
          </a:p>
        </p:txBody>
      </p:sp>
    </p:spTree>
    <p:extLst>
      <p:ext uri="{BB962C8B-B14F-4D97-AF65-F5344CB8AC3E}">
        <p14:creationId xmlns:p14="http://schemas.microsoft.com/office/powerpoint/2010/main" val="3401931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9B8878-03A8-4F5C-A05B-E7EFCAF24302}" type="datetime1">
              <a:rPr lang="en-US" smtClean="0"/>
              <a:pPr/>
              <a:t>2/12/2020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1860478068"/>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A21D12-3610-4EB3-83D5-37CECFD31976}" type="datetime1">
              <a:rPr lang="en-US" smtClean="0"/>
              <a:pPr/>
              <a:t>2/12/2020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3111346371"/>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9AB767-2466-4512-9D81-51CAA0F6F808}" type="datetime1">
              <a:rPr lang="en-US" smtClean="0"/>
              <a:pPr/>
              <a:t>2/12/2020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233550354"/>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12A347-9557-497B-BBB9-2590973A7477}" type="datetime1">
              <a:rPr lang="en-US" smtClean="0"/>
              <a:pPr/>
              <a:t>2/12/2020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2688943344"/>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521761-86F8-4BFB-857C-8E00DB923066}" type="datetime1">
              <a:rPr lang="en-US" smtClean="0"/>
              <a:pPr/>
              <a:t>2/12/2020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3728921759"/>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0379B1-C4E2-4500-AB5C-5B66355CEA7C}" type="datetime1">
              <a:rPr lang="en-US" smtClean="0"/>
              <a:pPr/>
              <a:t>2/12/2020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3375154426"/>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AD39B0-540A-4404-AFA6-B8468934A742}" type="datetime1">
              <a:rPr lang="en-US" smtClean="0"/>
              <a:pPr/>
              <a:t>2/12/2020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2096408216"/>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A85015-08EC-4448-AAF0-F6E9A1F5FC63}" type="datetime1">
              <a:rPr lang="en-US" smtClean="0"/>
              <a:pPr/>
              <a:t>2/12/2020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2213548289"/>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BCBD1-888E-41EC-9CCA-9E80E0153FB9}" type="datetime1">
              <a:rPr lang="en-US" smtClean="0"/>
              <a:pPr/>
              <a:t>2/12/2020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1891170630"/>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CDDA1-12BA-446F-A8AB-51D11B178E0A}" type="datetime1">
              <a:rPr lang="en-US" smtClean="0"/>
              <a:pPr/>
              <a:t>2/12/2020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3198906972"/>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58534-D3A0-44E0-AD98-B61077D0AA55}" type="datetime1">
              <a:rPr lang="en-US" smtClean="0"/>
              <a:pPr/>
              <a:t>2/12/2020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244070613"/>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4A787-AF10-4AEE-83E6-D308577B2A89}" type="datetime1">
              <a:rPr lang="en-US" smtClean="0"/>
              <a:pPr/>
              <a:t>2/12/2020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96B0B6-C52F-4826-A469-F7CCF2E670E7}" type="slidenum">
              <a:rPr lang="en-US" smtClean="0"/>
              <a:pPr/>
              <a:t>‹#›</a:t>
            </a:fld>
            <a:endParaRPr lang="en-US" dirty="0"/>
          </a:p>
        </p:txBody>
      </p:sp>
    </p:spTree>
    <p:extLst>
      <p:ext uri="{BB962C8B-B14F-4D97-AF65-F5344CB8AC3E}">
        <p14:creationId xmlns:p14="http://schemas.microsoft.com/office/powerpoint/2010/main" val="4012590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7.jpeg"/><Relationship Id="rId2" Type="http://schemas.openxmlformats.org/officeDocument/2006/relationships/notesSlide" Target="../notesSlides/notesSlide10.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4.png"/><Relationship Id="rId1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7.jpeg"/><Relationship Id="rId2" Type="http://schemas.openxmlformats.org/officeDocument/2006/relationships/notesSlide" Target="../notesSlides/notesSlide14.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4.png"/><Relationship Id="rId1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7.jpeg"/><Relationship Id="rId7"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6.png"/><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7.jpeg"/><Relationship Id="rId2" Type="http://schemas.openxmlformats.org/officeDocument/2006/relationships/notesSlide" Target="../notesSlides/notesSlide3.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4.png"/><Relationship Id="rId14"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7.jpeg"/><Relationship Id="rId2" Type="http://schemas.openxmlformats.org/officeDocument/2006/relationships/notesSlide" Target="../notesSlides/notesSlide4.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4.png"/><Relationship Id="rId1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104900" y="468451"/>
            <a:ext cx="6934200" cy="1828800"/>
          </a:xfrm>
          <a:prstGeom prst="rect">
            <a:avLst/>
          </a:prstGeom>
          <a:solidFill>
            <a:srgbClr val="C00000"/>
          </a:solidFill>
          <a:ln>
            <a:solidFill>
              <a:srgbClr val="920000"/>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56212" y="620851"/>
            <a:ext cx="7772400" cy="1524000"/>
          </a:xfrm>
          <a:solidFill>
            <a:schemeClr val="bg1"/>
          </a:solidFill>
          <a:ln w="38100">
            <a:solidFill>
              <a:schemeClr val="tx1"/>
            </a:solidFill>
          </a:ln>
          <a:effectLst>
            <a:innerShdw blurRad="63500" dist="50800" dir="2700000">
              <a:prstClr val="black">
                <a:alpha val="50000"/>
              </a:prstClr>
            </a:innerShdw>
          </a:effectLst>
        </p:spPr>
        <p:txBody>
          <a:bodyPr>
            <a:normAutofit fontScale="90000"/>
          </a:bodyPr>
          <a:lstStyle/>
          <a:p>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Registered Apprenticeships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in Maryland</a:t>
            </a:r>
            <a:br>
              <a:rPr lang="en-US" b="1" dirty="0" smtClean="0">
                <a:effectLst>
                  <a:outerShdw blurRad="38100" dist="38100" dir="2700000" algn="tl">
                    <a:srgbClr val="000000">
                      <a:alpha val="43137"/>
                    </a:srgbClr>
                  </a:outerShdw>
                </a:effectLst>
              </a:rPr>
            </a:br>
            <a:endParaRPr lang="en-US" dirty="0">
              <a:solidFill>
                <a:srgbClr val="C00000"/>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502" y="5828273"/>
            <a:ext cx="2064021" cy="632036"/>
          </a:xfrm>
          <a:prstGeom prst="rect">
            <a:avLst/>
          </a:prstGeom>
          <a:ln w="28575">
            <a:solidFill>
              <a:schemeClr val="tx1"/>
            </a:solidFill>
          </a:ln>
          <a:effectLst>
            <a:innerShdw blurRad="63500" dist="50800" dir="2700000">
              <a:prstClr val="black">
                <a:alpha val="50000"/>
              </a:prstClr>
            </a:innerShdw>
          </a:effectLst>
        </p:spPr>
      </p:pic>
      <p:sp>
        <p:nvSpPr>
          <p:cNvPr id="6" name="Rectangle 5"/>
          <p:cNvSpPr/>
          <p:nvPr/>
        </p:nvSpPr>
        <p:spPr>
          <a:xfrm>
            <a:off x="0" y="0"/>
            <a:ext cx="9144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6629400"/>
            <a:ext cx="9144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rot="5400000">
            <a:off x="-3314700" y="3314700"/>
            <a:ext cx="6858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5400000">
            <a:off x="5600700" y="3314700"/>
            <a:ext cx="6858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467600" y="5291342"/>
            <a:ext cx="1279898" cy="1185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22397" y="2554783"/>
            <a:ext cx="4425101" cy="24494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5" cstate="print"/>
          <a:stretch>
            <a:fillRect/>
          </a:stretch>
        </p:blipFill>
        <p:spPr>
          <a:xfrm>
            <a:off x="2747973" y="5396487"/>
            <a:ext cx="4432176" cy="10120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6"/>
          <a:stretch>
            <a:fillRect/>
          </a:stretch>
        </p:blipFill>
        <p:spPr>
          <a:xfrm>
            <a:off x="374335" y="2554783"/>
            <a:ext cx="3806634" cy="24494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803285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0800" y="1417637"/>
            <a:ext cx="6096000" cy="4525963"/>
          </a:xfrm>
        </p:spPr>
        <p:txBody>
          <a:bodyPr>
            <a:noAutofit/>
          </a:bodyPr>
          <a:lstStyle/>
          <a:p>
            <a:r>
              <a:rPr lang="en-US" sz="2400" b="1" dirty="0" smtClean="0">
                <a:effectLst>
                  <a:outerShdw blurRad="38100" dist="38100" dir="2700000" algn="tl">
                    <a:srgbClr val="000000">
                      <a:alpha val="43137"/>
                    </a:srgbClr>
                  </a:outerShdw>
                </a:effectLst>
              </a:rPr>
              <a:t>Basic Requirements</a:t>
            </a:r>
          </a:p>
          <a:p>
            <a:pPr lvl="1">
              <a:buFont typeface="Arial" panose="020B0604020202020204" pitchFamily="34" charset="0"/>
              <a:buChar char="►"/>
            </a:pPr>
            <a:r>
              <a:rPr lang="en-US" sz="1800" dirty="0"/>
              <a:t>Anyone 18 years or older who meets the </a:t>
            </a:r>
            <a:r>
              <a:rPr lang="en-US" sz="1800" dirty="0" smtClean="0"/>
              <a:t>program specific qualifications </a:t>
            </a:r>
            <a:r>
              <a:rPr lang="en-US" sz="1800" dirty="0"/>
              <a:t>can be a registered apprentice. However, some programs allow individuals 16 years and older with parental </a:t>
            </a:r>
            <a:r>
              <a:rPr lang="en-US" sz="1800" dirty="0" smtClean="0"/>
              <a:t>permission.</a:t>
            </a:r>
          </a:p>
          <a:p>
            <a:pPr lvl="1">
              <a:buFont typeface="Arial" panose="020B0604020202020204" pitchFamily="34" charset="0"/>
              <a:buChar char="►"/>
            </a:pPr>
            <a:endParaRPr lang="en-US" sz="1100" dirty="0" smtClean="0"/>
          </a:p>
          <a:p>
            <a:pPr lvl="1">
              <a:buFont typeface="Arial" panose="020B0604020202020204" pitchFamily="34" charset="0"/>
              <a:buChar char="►"/>
            </a:pPr>
            <a:r>
              <a:rPr lang="en-US" sz="1800" dirty="0" smtClean="0"/>
              <a:t>You </a:t>
            </a:r>
            <a:r>
              <a:rPr lang="en-US" sz="1800" dirty="0"/>
              <a:t>must be physically able to perform required tasks </a:t>
            </a:r>
            <a:r>
              <a:rPr lang="en-US" sz="1800" b="1" u="sng" dirty="0"/>
              <a:t>and</a:t>
            </a:r>
            <a:r>
              <a:rPr lang="en-US" sz="1800" dirty="0"/>
              <a:t> have access to transportation. </a:t>
            </a:r>
            <a:endParaRPr lang="en-US" sz="1800" dirty="0" smtClean="0"/>
          </a:p>
          <a:p>
            <a:pPr lvl="1">
              <a:buFont typeface="Arial" panose="020B0604020202020204" pitchFamily="34" charset="0"/>
              <a:buChar char="►"/>
            </a:pPr>
            <a:endParaRPr lang="en-US" sz="1100" dirty="0"/>
          </a:p>
          <a:p>
            <a:pPr lvl="1">
              <a:buFont typeface="Arial" panose="020B0604020202020204" pitchFamily="34" charset="0"/>
              <a:buChar char="►"/>
            </a:pPr>
            <a:r>
              <a:rPr lang="en-US" sz="1800" dirty="0" smtClean="0"/>
              <a:t>Most</a:t>
            </a:r>
            <a:r>
              <a:rPr lang="en-US" sz="1800" dirty="0"/>
              <a:t>, but not all, </a:t>
            </a:r>
            <a:r>
              <a:rPr lang="en-US" sz="1800" dirty="0" smtClean="0"/>
              <a:t>Registered </a:t>
            </a:r>
            <a:r>
              <a:rPr lang="en-US" sz="1800" dirty="0"/>
              <a:t>A</a:t>
            </a:r>
            <a:r>
              <a:rPr lang="en-US" sz="1800" dirty="0" smtClean="0"/>
              <a:t>pprenticeship </a:t>
            </a:r>
            <a:r>
              <a:rPr lang="en-US" sz="1800" dirty="0"/>
              <a:t>programs require a Maryland high school diploma by means of high school graduation or successful completion of the GED® Test or National External Diploma Program®. </a:t>
            </a:r>
            <a:endParaRPr lang="en-US" sz="1800" dirty="0" smtClean="0"/>
          </a:p>
          <a:p>
            <a:pPr lvl="1">
              <a:buFont typeface="Arial" panose="020B0604020202020204" pitchFamily="34" charset="0"/>
              <a:buChar char="►"/>
            </a:pPr>
            <a:endParaRPr lang="en-US" sz="1100" dirty="0"/>
          </a:p>
          <a:p>
            <a:pPr lvl="1">
              <a:buFont typeface="Arial" panose="020B0604020202020204" pitchFamily="34" charset="0"/>
              <a:buChar char="►"/>
            </a:pPr>
            <a:r>
              <a:rPr lang="en-US" sz="1800" dirty="0" smtClean="0"/>
              <a:t>You </a:t>
            </a:r>
            <a:r>
              <a:rPr lang="en-US" sz="1800" dirty="0"/>
              <a:t>may have to pass specific tests in math and English. Individual program requirements may vary.</a:t>
            </a:r>
            <a:endParaRPr lang="en-US" sz="1800" b="1" dirty="0" smtClean="0">
              <a:effectLst>
                <a:outerShdw blurRad="38100" dist="38100" dir="2700000" algn="tl">
                  <a:srgbClr val="000000">
                    <a:alpha val="43137"/>
                  </a:srgbClr>
                </a:outerShdw>
              </a:effectLst>
            </a:endParaRPr>
          </a:p>
          <a:p>
            <a:pPr lvl="1"/>
            <a:endParaRPr lang="en-US" sz="700" dirty="0" smtClean="0"/>
          </a:p>
        </p:txBody>
      </p:sp>
      <p:sp>
        <p:nvSpPr>
          <p:cNvPr id="10"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eaLnBrk="1" fontAlgn="auto" hangingPunct="1">
              <a:spcAft>
                <a:spcPts val="0"/>
              </a:spcAft>
              <a:defRPr/>
            </a:pPr>
            <a:r>
              <a:rPr lang="en-US" sz="4800" b="1" dirty="0" smtClean="0">
                <a:effectLst>
                  <a:outerShdw blurRad="38100" dist="38100" dir="2700000" algn="tl">
                    <a:srgbClr val="000000">
                      <a:alpha val="43137"/>
                    </a:srgbClr>
                  </a:outerShdw>
                </a:effectLst>
              </a:rPr>
              <a:t>The Apprentice</a:t>
            </a:r>
            <a:endParaRPr lang="en-US" sz="4800" b="1" dirty="0">
              <a:effectLst>
                <a:outerShdw blurRad="38100" dist="38100" dir="2700000" algn="tl">
                  <a:srgbClr val="000000">
                    <a:alpha val="43137"/>
                  </a:srgbClr>
                </a:outerShdw>
              </a:effectLst>
            </a:endParaRPr>
          </a:p>
        </p:txBody>
      </p:sp>
      <p:sp>
        <p:nvSpPr>
          <p:cNvPr id="11"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Roles</a:t>
            </a:r>
            <a:endParaRPr lang="en-US" b="1" dirty="0">
              <a:solidFill>
                <a:schemeClr val="bg1"/>
              </a:solidFill>
              <a:effectLst>
                <a:outerShdw blurRad="38100" dist="38100" dir="2700000" algn="tl">
                  <a:srgbClr val="000000">
                    <a:alpha val="43137"/>
                  </a:srgbClr>
                </a:outerShdw>
              </a:effectLst>
            </a:endParaRPr>
          </a:p>
        </p:txBody>
      </p:sp>
      <p:grpSp>
        <p:nvGrpSpPr>
          <p:cNvPr id="12" name="Group 11"/>
          <p:cNvGrpSpPr/>
          <p:nvPr/>
        </p:nvGrpSpPr>
        <p:grpSpPr>
          <a:xfrm>
            <a:off x="0" y="5638800"/>
            <a:ext cx="9144000" cy="1219200"/>
            <a:chOff x="0" y="5638800"/>
            <a:chExt cx="9144000" cy="1219200"/>
          </a:xfrm>
        </p:grpSpPr>
        <p:sp>
          <p:nvSpPr>
            <p:cNvPr id="13"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14" name="Right Triangle 13"/>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10</a:t>
            </a:fld>
            <a:endParaRPr lang="en-US" b="1" dirty="0">
              <a:solidFill>
                <a:schemeClr val="tx1"/>
              </a:solidFill>
            </a:endParaRPr>
          </a:p>
        </p:txBody>
      </p:sp>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5"/>
          <a:stretch>
            <a:fillRect/>
          </a:stretch>
        </p:blipFill>
        <p:spPr>
          <a:xfrm>
            <a:off x="304800" y="1981200"/>
            <a:ext cx="2124362" cy="31923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11461043"/>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519" y="1424941"/>
            <a:ext cx="4800600" cy="4541518"/>
          </a:xfrm>
          <a:noFill/>
        </p:spPr>
        <p:txBody>
          <a:bodyPr>
            <a:normAutofit fontScale="85000" lnSpcReduction="20000"/>
          </a:bodyPr>
          <a:lstStyle/>
          <a:p>
            <a:pPr marL="0" indent="0" algn="ctr" fontAlgn="t">
              <a:buNone/>
            </a:pPr>
            <a:r>
              <a:rPr lang="en-US" sz="3900" b="1" u="sng" dirty="0">
                <a:effectLst>
                  <a:outerShdw blurRad="38100" dist="38100" dir="2700000" algn="tl">
                    <a:srgbClr val="000000">
                      <a:alpha val="43137"/>
                    </a:srgbClr>
                  </a:outerShdw>
                </a:effectLst>
                <a:cs typeface="Narkisim" panose="020E0502050101010101" pitchFamily="34" charset="-79"/>
              </a:rPr>
              <a:t>Active Apprentices in </a:t>
            </a:r>
            <a:r>
              <a:rPr lang="en-US" sz="3900" b="1" u="sng" dirty="0" smtClean="0">
                <a:effectLst>
                  <a:outerShdw blurRad="38100" dist="38100" dir="2700000" algn="tl">
                    <a:srgbClr val="000000">
                      <a:alpha val="43137"/>
                    </a:srgbClr>
                  </a:outerShdw>
                </a:effectLst>
                <a:cs typeface="Narkisim" panose="020E0502050101010101" pitchFamily="34" charset="-79"/>
              </a:rPr>
              <a:t>October 2018</a:t>
            </a:r>
            <a:endParaRPr lang="en-US" sz="3900" b="1" u="sng" dirty="0">
              <a:effectLst>
                <a:outerShdw blurRad="38100" dist="38100" dir="2700000" algn="tl">
                  <a:srgbClr val="000000">
                    <a:alpha val="43137"/>
                  </a:srgbClr>
                </a:outerShdw>
              </a:effectLst>
              <a:cs typeface="Narkisim" panose="020E0502050101010101" pitchFamily="34" charset="-79"/>
            </a:endParaRPr>
          </a:p>
          <a:p>
            <a:pPr marL="0" indent="0" algn="ctr" fontAlgn="t">
              <a:buNone/>
            </a:pPr>
            <a:r>
              <a:rPr lang="en-US" sz="3900" b="1" dirty="0" smtClean="0">
                <a:cs typeface="Narkisim" panose="020E0502050101010101" pitchFamily="34" charset="-79"/>
              </a:rPr>
              <a:t>(36.2 </a:t>
            </a:r>
            <a:r>
              <a:rPr lang="en-US" sz="3900" b="1" dirty="0">
                <a:cs typeface="Narkisim" panose="020E0502050101010101" pitchFamily="34" charset="-79"/>
              </a:rPr>
              <a:t>% </a:t>
            </a:r>
            <a:r>
              <a:rPr lang="en-US" sz="3900" b="1" dirty="0" smtClean="0">
                <a:cs typeface="Narkisim" panose="020E0502050101010101" pitchFamily="34" charset="-79"/>
              </a:rPr>
              <a:t>Growth </a:t>
            </a:r>
          </a:p>
          <a:p>
            <a:pPr marL="0" indent="0" algn="ctr" fontAlgn="t">
              <a:buNone/>
            </a:pPr>
            <a:r>
              <a:rPr lang="en-US" sz="3900" b="1" dirty="0" smtClean="0">
                <a:cs typeface="Narkisim" panose="020E0502050101010101" pitchFamily="34" charset="-79"/>
              </a:rPr>
              <a:t>Since 2012)</a:t>
            </a:r>
            <a:endParaRPr lang="en-US" sz="3900" b="1" dirty="0">
              <a:cs typeface="Narkisim" panose="020E0502050101010101" pitchFamily="34" charset="-79"/>
            </a:endParaRPr>
          </a:p>
          <a:p>
            <a:pPr marL="0" indent="0" algn="ctr" fontAlgn="t">
              <a:buNone/>
            </a:pPr>
            <a:r>
              <a:rPr lang="en-US" sz="3900" b="1" i="1" dirty="0" smtClean="0">
                <a:cs typeface="Narkisim" panose="020E0502050101010101" pitchFamily="34" charset="-79"/>
              </a:rPr>
              <a:t>10,162</a:t>
            </a:r>
            <a:endParaRPr lang="en-US" sz="3900" b="1" i="1" dirty="0">
              <a:cs typeface="Narkisim" panose="020E0502050101010101" pitchFamily="34" charset="-79"/>
            </a:endParaRPr>
          </a:p>
          <a:p>
            <a:pPr marL="0" indent="0" algn="ctr" fontAlgn="t">
              <a:buNone/>
            </a:pPr>
            <a:endParaRPr lang="en-US" sz="3900" dirty="0" smtClean="0">
              <a:cs typeface="Narkisim" panose="020E0502050101010101" pitchFamily="34" charset="-79"/>
            </a:endParaRPr>
          </a:p>
          <a:p>
            <a:pPr marL="0" indent="0" algn="ctr" fontAlgn="t">
              <a:buNone/>
            </a:pPr>
            <a:r>
              <a:rPr lang="en-US" sz="3900" b="1" u="sng" dirty="0" smtClean="0">
                <a:effectLst>
                  <a:outerShdw blurRad="38100" dist="38100" dir="2700000" algn="tl">
                    <a:srgbClr val="000000">
                      <a:alpha val="43137"/>
                    </a:srgbClr>
                  </a:outerShdw>
                </a:effectLst>
                <a:cs typeface="Narkisim" panose="020E0502050101010101" pitchFamily="34" charset="-79"/>
              </a:rPr>
              <a:t>Apprentices Completed </a:t>
            </a:r>
          </a:p>
          <a:p>
            <a:pPr marL="0" indent="0" algn="ctr" fontAlgn="t">
              <a:buNone/>
            </a:pPr>
            <a:r>
              <a:rPr lang="en-US" sz="3900" b="1" u="sng" dirty="0" smtClean="0">
                <a:effectLst>
                  <a:outerShdw blurRad="38100" dist="38100" dir="2700000" algn="tl">
                    <a:srgbClr val="000000">
                      <a:alpha val="43137"/>
                    </a:srgbClr>
                  </a:outerShdw>
                </a:effectLst>
                <a:cs typeface="Narkisim" panose="020E0502050101010101" pitchFamily="34" charset="-79"/>
              </a:rPr>
              <a:t>During 2018</a:t>
            </a:r>
          </a:p>
          <a:p>
            <a:pPr marL="0" indent="0" algn="ctr" fontAlgn="t">
              <a:buNone/>
            </a:pPr>
            <a:r>
              <a:rPr lang="en-US" sz="3900" b="1" i="1" dirty="0" smtClean="0">
                <a:cs typeface="Narkisim" panose="020E0502050101010101" pitchFamily="34" charset="-79"/>
              </a:rPr>
              <a:t>1,132</a:t>
            </a:r>
          </a:p>
          <a:p>
            <a:pPr marL="0" indent="0" algn="ctr" fontAlgn="t">
              <a:buNone/>
            </a:pPr>
            <a:endParaRPr lang="en-US" sz="1600" dirty="0" smtClean="0">
              <a:cs typeface="Narkisim" panose="020E0502050101010101" pitchFamily="34" charset="-79"/>
            </a:endParaRPr>
          </a:p>
          <a:p>
            <a:pPr fontAlgn="t"/>
            <a:endParaRPr lang="en-US" sz="3600" dirty="0" smtClean="0"/>
          </a:p>
          <a:p>
            <a:pPr marL="0" indent="0" fontAlgn="t">
              <a:buNone/>
            </a:pPr>
            <a:endParaRPr lang="en-US" sz="4900" dirty="0" smtClean="0"/>
          </a:p>
          <a:p>
            <a:pPr marL="0" indent="0" algn="ctr" fontAlgn="t">
              <a:buNone/>
            </a:pPr>
            <a:endParaRPr lang="en-US"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Maryland Apprenticeship</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Defined</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11</a:t>
            </a:fld>
            <a:endParaRPr lang="en-US" b="1"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2386" y="2438399"/>
            <a:ext cx="3778577" cy="25146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2015451"/>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pPr>
              <a:buSzPct val="80000"/>
            </a:pPr>
            <a:r>
              <a:rPr lang="en-US" sz="3600" b="1" dirty="0">
                <a:solidFill>
                  <a:schemeClr val="bg1"/>
                </a:solidFill>
                <a:effectLst>
                  <a:outerShdw blurRad="38100" dist="38100" dir="2700000" algn="tl">
                    <a:srgbClr val="000000">
                      <a:alpha val="43137"/>
                    </a:srgbClr>
                  </a:outerShdw>
                </a:effectLst>
                <a:cs typeface="Narkisim" panose="020E0502050101010101" pitchFamily="34" charset="-79"/>
              </a:rPr>
              <a:t>Sample of New Industries and Occupations</a:t>
            </a:r>
          </a:p>
        </p:txBody>
      </p:sp>
      <p:sp>
        <p:nvSpPr>
          <p:cNvPr id="25"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Opportunities</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324574"/>
            <a:ext cx="8012214" cy="5062164"/>
          </a:xfrm>
        </p:spPr>
        <p:txBody>
          <a:bodyPr numCol="2">
            <a:noAutofit/>
          </a:bodyPr>
          <a:lstStyle/>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Healthcare:</a:t>
            </a:r>
          </a:p>
          <a:p>
            <a:pPr marL="1428750" lvl="1">
              <a:buSzPct val="80000"/>
              <a:buFont typeface="Arial" panose="020B0604020202020204" pitchFamily="34" charset="0"/>
              <a:buChar char="►"/>
            </a:pPr>
            <a:r>
              <a:rPr lang="en-US" sz="1200" dirty="0" smtClean="0">
                <a:cs typeface="Narkisim" panose="020E0502050101010101" pitchFamily="34" charset="-79"/>
              </a:rPr>
              <a:t>Environmental Care Supervisor</a:t>
            </a:r>
          </a:p>
          <a:p>
            <a:pPr marL="1428750" lvl="1">
              <a:buSzPct val="80000"/>
              <a:buFont typeface="Arial" panose="020B0604020202020204" pitchFamily="34" charset="0"/>
              <a:buChar char="►"/>
            </a:pPr>
            <a:r>
              <a:rPr lang="en-US" sz="1200" dirty="0" smtClean="0">
                <a:cs typeface="Narkisim" panose="020E0502050101010101" pitchFamily="34" charset="-79"/>
              </a:rPr>
              <a:t>Patient Care Technician</a:t>
            </a:r>
          </a:p>
          <a:p>
            <a:pPr marL="1428750" lvl="1">
              <a:buSzPct val="80000"/>
              <a:buFont typeface="Arial" panose="020B0604020202020204" pitchFamily="34" charset="0"/>
              <a:buChar char="►"/>
            </a:pPr>
            <a:r>
              <a:rPr lang="en-US" sz="1200" dirty="0" smtClean="0">
                <a:cs typeface="Narkisim" panose="020E0502050101010101" pitchFamily="34" charset="-79"/>
              </a:rPr>
              <a:t>Surgical Technologist</a:t>
            </a:r>
          </a:p>
          <a:p>
            <a:pPr marL="1428750" lvl="1">
              <a:buSzPct val="80000"/>
              <a:buFont typeface="Arial" panose="020B0604020202020204" pitchFamily="34" charset="0"/>
              <a:buChar char="►"/>
            </a:pPr>
            <a:r>
              <a:rPr lang="en-US" sz="1200" dirty="0" smtClean="0">
                <a:cs typeface="Narkisim" panose="020E0502050101010101" pitchFamily="34" charset="-79"/>
              </a:rPr>
              <a:t>Pharmacy Technician</a:t>
            </a:r>
          </a:p>
          <a:p>
            <a:pPr marL="1428750" lvl="1">
              <a:buSzPct val="80000"/>
              <a:buFont typeface="Arial" panose="020B0604020202020204" pitchFamily="34" charset="0"/>
              <a:buChar char="►"/>
            </a:pPr>
            <a:r>
              <a:rPr lang="en-US" sz="1200" dirty="0" smtClean="0">
                <a:cs typeface="Narkisim" panose="020E0502050101010101" pitchFamily="34" charset="-79"/>
              </a:rPr>
              <a:t>Licensed Practical Nurse</a:t>
            </a:r>
          </a:p>
          <a:p>
            <a:pPr marL="1428750" lvl="1">
              <a:buSzPct val="80000"/>
              <a:buFont typeface="Arial" panose="020B0604020202020204" pitchFamily="34" charset="0"/>
              <a:buChar char="►"/>
            </a:pPr>
            <a:r>
              <a:rPr lang="en-US" sz="1200" dirty="0" smtClean="0">
                <a:cs typeface="Narkisim" panose="020E0502050101010101" pitchFamily="34" charset="-79"/>
              </a:rPr>
              <a:t>Medical Assistant</a:t>
            </a:r>
          </a:p>
          <a:p>
            <a:pPr marL="1428750" lvl="1">
              <a:buSzPct val="80000"/>
              <a:buFont typeface="Arial" panose="020B0604020202020204" pitchFamily="34" charset="0"/>
              <a:buChar char="►"/>
            </a:pPr>
            <a:r>
              <a:rPr lang="en-US" sz="1200" dirty="0" smtClean="0">
                <a:cs typeface="Narkisim" panose="020E0502050101010101" pitchFamily="34" charset="-79"/>
              </a:rPr>
              <a:t>Central Sterile Processing Technician</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Information Technology:</a:t>
            </a:r>
          </a:p>
          <a:p>
            <a:pPr marL="1428750" lvl="1">
              <a:buSzPct val="80000"/>
              <a:buFont typeface="Arial" panose="020B0604020202020204" pitchFamily="34" charset="0"/>
              <a:buChar char="►"/>
            </a:pPr>
            <a:r>
              <a:rPr lang="en-US" sz="1200" dirty="0" smtClean="0">
                <a:cs typeface="Narkisim" panose="020E0502050101010101" pitchFamily="34" charset="-79"/>
              </a:rPr>
              <a:t>Information Technology Professional</a:t>
            </a:r>
          </a:p>
          <a:p>
            <a:pPr marL="1428750" lvl="1">
              <a:buSzPct val="80000"/>
              <a:buFont typeface="Arial" panose="020B0604020202020204" pitchFamily="34" charset="0"/>
              <a:buChar char="►"/>
            </a:pPr>
            <a:r>
              <a:rPr lang="en-US" sz="1200" dirty="0" smtClean="0">
                <a:cs typeface="Narkisim" panose="020E0502050101010101" pitchFamily="34" charset="-79"/>
              </a:rPr>
              <a:t>Digital Marketing Professional</a:t>
            </a:r>
          </a:p>
          <a:p>
            <a:pPr marL="1428750" lvl="1">
              <a:buSzPct val="80000"/>
              <a:buFont typeface="Arial" panose="020B0604020202020204" pitchFamily="34" charset="0"/>
              <a:buChar char="►"/>
            </a:pPr>
            <a:r>
              <a:rPr lang="en-US" sz="1200" dirty="0" smtClean="0">
                <a:cs typeface="Narkisim" panose="020E0502050101010101" pitchFamily="34" charset="-79"/>
              </a:rPr>
              <a:t>Cyber Security Professional</a:t>
            </a:r>
          </a:p>
          <a:p>
            <a:pPr marL="1428750" lvl="1">
              <a:buSzPct val="80000"/>
              <a:buFont typeface="Arial" panose="020B0604020202020204" pitchFamily="34" charset="0"/>
              <a:buChar char="►"/>
            </a:pPr>
            <a:r>
              <a:rPr lang="en-US" sz="1200" dirty="0" smtClean="0">
                <a:cs typeface="Narkisim" panose="020E0502050101010101" pitchFamily="34" charset="-79"/>
              </a:rPr>
              <a:t>Data Science &amp; Analytics Specialist</a:t>
            </a:r>
          </a:p>
          <a:p>
            <a:pPr marL="1428750" lvl="1">
              <a:buSzPct val="80000"/>
              <a:buFont typeface="Arial" panose="020B0604020202020204" pitchFamily="34" charset="0"/>
              <a:buChar char="►"/>
            </a:pPr>
            <a:r>
              <a:rPr lang="en-US" sz="1200" dirty="0" smtClean="0">
                <a:cs typeface="Narkisim" panose="020E0502050101010101" pitchFamily="34" charset="-79"/>
              </a:rPr>
              <a:t>Secure Software Programming</a:t>
            </a:r>
          </a:p>
          <a:p>
            <a:pPr marL="1428750" lvl="1">
              <a:buSzPct val="80000"/>
              <a:buFont typeface="Arial" panose="020B0604020202020204" pitchFamily="34" charset="0"/>
              <a:buChar char="►"/>
            </a:pPr>
            <a:r>
              <a:rPr lang="en-US" sz="1200" dirty="0" smtClean="0">
                <a:cs typeface="Narkisim" panose="020E0502050101010101" pitchFamily="34" charset="-79"/>
              </a:rPr>
              <a:t>Computer User Support Specialist</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Biotechnology:</a:t>
            </a:r>
          </a:p>
          <a:p>
            <a:pPr marL="1428750" lvl="1">
              <a:buSzPct val="80000"/>
              <a:buFont typeface="Arial" panose="020B0604020202020204" pitchFamily="34" charset="0"/>
              <a:buChar char="►"/>
            </a:pPr>
            <a:r>
              <a:rPr lang="en-US" sz="1200" dirty="0" smtClean="0">
                <a:cs typeface="Narkisim" panose="020E0502050101010101" pitchFamily="34" charset="-79"/>
              </a:rPr>
              <a:t>Instrumentation Technician</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Emergency Management:</a:t>
            </a:r>
          </a:p>
          <a:p>
            <a:pPr marL="1428750" lvl="1">
              <a:buSzPct val="80000"/>
              <a:buFont typeface="Arial" panose="020B0604020202020204" pitchFamily="34" charset="0"/>
              <a:buChar char="►"/>
            </a:pPr>
            <a:r>
              <a:rPr lang="en-US" sz="1200" dirty="0" smtClean="0">
                <a:cs typeface="Narkisim" panose="020E0502050101010101" pitchFamily="34" charset="-79"/>
              </a:rPr>
              <a:t>Emergency Management Specialist</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Transportation/Logistics:</a:t>
            </a:r>
          </a:p>
          <a:p>
            <a:pPr marL="1428750" lvl="1">
              <a:buSzPct val="80000"/>
              <a:buFont typeface="Arial" panose="020B0604020202020204" pitchFamily="34" charset="0"/>
              <a:buChar char="►"/>
            </a:pPr>
            <a:r>
              <a:rPr lang="en-US" sz="1200" dirty="0" smtClean="0">
                <a:cs typeface="Narkisim" panose="020E0502050101010101" pitchFamily="34" charset="-79"/>
              </a:rPr>
              <a:t>Auto Maintenance Technician</a:t>
            </a:r>
          </a:p>
          <a:p>
            <a:pPr marL="1428750" lvl="1">
              <a:buSzPct val="80000"/>
              <a:buFont typeface="Arial" panose="020B0604020202020204" pitchFamily="34" charset="0"/>
              <a:buChar char="►"/>
            </a:pPr>
            <a:r>
              <a:rPr lang="en-US" sz="1200" dirty="0" smtClean="0">
                <a:cs typeface="Narkisim" panose="020E0502050101010101" pitchFamily="34" charset="-79"/>
              </a:rPr>
              <a:t>Diesel Technician</a:t>
            </a:r>
          </a:p>
          <a:p>
            <a:pPr marL="1428750" lvl="1">
              <a:buSzPct val="80000"/>
              <a:buFont typeface="Arial" panose="020B0604020202020204" pitchFamily="34" charset="0"/>
              <a:buChar char="►"/>
            </a:pPr>
            <a:r>
              <a:rPr lang="en-US" sz="1200" dirty="0" smtClean="0">
                <a:cs typeface="Narkisim" panose="020E0502050101010101" pitchFamily="34" charset="-79"/>
              </a:rPr>
              <a:t>Truck Driver, Heavy</a:t>
            </a:r>
          </a:p>
          <a:p>
            <a:pPr marL="857250" indent="-400050">
              <a:buSzPct val="80000"/>
              <a:buFont typeface="Arial" panose="020B0604020202020204" pitchFamily="34" charset="0"/>
              <a:buChar char="►"/>
            </a:pPr>
            <a:endParaRPr lang="en-US" sz="1200" dirty="0" smtClean="0">
              <a:solidFill>
                <a:srgbClr val="C00000"/>
              </a:solidFill>
              <a:effectLst>
                <a:outerShdw blurRad="38100" dist="38100" dir="2700000" algn="tl">
                  <a:srgbClr val="000000">
                    <a:alpha val="43137"/>
                  </a:srgbClr>
                </a:outerShdw>
              </a:effectLst>
              <a:cs typeface="Narkisim" panose="020E0502050101010101" pitchFamily="34" charset="-79"/>
            </a:endParaRPr>
          </a:p>
          <a:p>
            <a:pPr marL="857250" indent="-400050">
              <a:buSzPct val="80000"/>
              <a:buFont typeface="Arial" panose="020B0604020202020204" pitchFamily="34" charset="0"/>
              <a:buChar char="►"/>
            </a:pPr>
            <a:endParaRPr lang="en-US" sz="1200" dirty="0">
              <a:solidFill>
                <a:srgbClr val="C00000"/>
              </a:solidFill>
              <a:effectLst>
                <a:outerShdw blurRad="38100" dist="38100" dir="2700000" algn="tl">
                  <a:srgbClr val="000000">
                    <a:alpha val="43137"/>
                  </a:srgbClr>
                </a:outerShdw>
              </a:effectLst>
              <a:cs typeface="Narkisim" panose="020E0502050101010101" pitchFamily="34" charset="-79"/>
            </a:endParaRP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Retail:</a:t>
            </a:r>
          </a:p>
          <a:p>
            <a:pPr marL="1428750" lvl="1">
              <a:buSzPct val="80000"/>
              <a:buFont typeface="Arial" panose="020B0604020202020204" pitchFamily="34" charset="0"/>
              <a:buChar char="►"/>
            </a:pPr>
            <a:r>
              <a:rPr lang="en-US" sz="1200" dirty="0" smtClean="0">
                <a:cs typeface="Narkisim" panose="020E0502050101010101" pitchFamily="34" charset="-79"/>
              </a:rPr>
              <a:t>Store Manager</a:t>
            </a:r>
            <a:endParaRPr lang="en-US" sz="1200" dirty="0">
              <a:cs typeface="Narkisim" panose="020E0502050101010101" pitchFamily="34" charset="-79"/>
            </a:endParaRP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Manufacturing:</a:t>
            </a:r>
            <a:endParaRPr lang="en-US" sz="1200" b="1" dirty="0">
              <a:solidFill>
                <a:srgbClr val="C00000"/>
              </a:solidFill>
              <a:effectLst>
                <a:outerShdw blurRad="38100" dist="38100" dir="2700000" algn="tl">
                  <a:srgbClr val="000000">
                    <a:alpha val="43137"/>
                  </a:srgbClr>
                </a:outerShdw>
              </a:effectLst>
              <a:cs typeface="Narkisim" panose="020E0502050101010101" pitchFamily="34" charset="-79"/>
            </a:endParaRPr>
          </a:p>
          <a:p>
            <a:pPr marL="1428750" lvl="1">
              <a:buSzPct val="80000"/>
              <a:buFont typeface="Arial" panose="020B0604020202020204" pitchFamily="34" charset="0"/>
              <a:buChar char="►"/>
            </a:pPr>
            <a:r>
              <a:rPr lang="en-US" sz="1200" dirty="0" smtClean="0">
                <a:cs typeface="Narkisim" panose="020E0502050101010101" pitchFamily="34" charset="-79"/>
              </a:rPr>
              <a:t>Maintenance Mechanic</a:t>
            </a:r>
          </a:p>
          <a:p>
            <a:pPr marL="1428750" lvl="1">
              <a:buSzPct val="80000"/>
              <a:buFont typeface="Arial" panose="020B0604020202020204" pitchFamily="34" charset="0"/>
              <a:buChar char="►"/>
            </a:pPr>
            <a:r>
              <a:rPr lang="en-US" sz="1200" dirty="0" smtClean="0">
                <a:cs typeface="Narkisim" panose="020E0502050101010101" pitchFamily="34" charset="-79"/>
              </a:rPr>
              <a:t>CNC Specialist</a:t>
            </a:r>
            <a:endParaRPr lang="en-US" sz="1200" dirty="0">
              <a:cs typeface="Narkisim" panose="020E0502050101010101" pitchFamily="34" charset="-79"/>
            </a:endParaRPr>
          </a:p>
          <a:p>
            <a:pPr marL="1428750" lvl="1">
              <a:buSzPct val="80000"/>
              <a:buFont typeface="Arial" panose="020B0604020202020204" pitchFamily="34" charset="0"/>
              <a:buChar char="►"/>
            </a:pPr>
            <a:r>
              <a:rPr lang="en-US" sz="1200" dirty="0" smtClean="0">
                <a:cs typeface="Narkisim" panose="020E0502050101010101" pitchFamily="34" charset="-79"/>
              </a:rPr>
              <a:t>Welding Technician</a:t>
            </a:r>
          </a:p>
          <a:p>
            <a:pPr marL="1428750" lvl="1">
              <a:buSzPct val="80000"/>
              <a:buFont typeface="Arial" panose="020B0604020202020204" pitchFamily="34" charset="0"/>
              <a:buChar char="►"/>
            </a:pPr>
            <a:r>
              <a:rPr lang="en-US" sz="1200" dirty="0" smtClean="0">
                <a:cs typeface="Narkisim" panose="020E0502050101010101" pitchFamily="34" charset="-79"/>
              </a:rPr>
              <a:t>Additive Manufacturer/3D Printer</a:t>
            </a:r>
          </a:p>
          <a:p>
            <a:pPr marL="1428750" lvl="1">
              <a:buSzPct val="80000"/>
              <a:buFont typeface="Arial" panose="020B0604020202020204" pitchFamily="34" charset="0"/>
              <a:buChar char="►"/>
            </a:pPr>
            <a:r>
              <a:rPr lang="en-US" sz="1200" dirty="0" smtClean="0">
                <a:cs typeface="Narkisim" panose="020E0502050101010101" pitchFamily="34" charset="-79"/>
              </a:rPr>
              <a:t>Machinist</a:t>
            </a:r>
          </a:p>
          <a:p>
            <a:pPr marL="1428750" lvl="1">
              <a:buSzPct val="80000"/>
              <a:buFont typeface="Arial" panose="020B0604020202020204" pitchFamily="34" charset="0"/>
              <a:buChar char="►"/>
            </a:pPr>
            <a:r>
              <a:rPr lang="en-US" sz="1200" dirty="0" smtClean="0">
                <a:cs typeface="Narkisim" panose="020E0502050101010101" pitchFamily="34" charset="-79"/>
              </a:rPr>
              <a:t>Electrical Technician</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Hospitality/Tourism:</a:t>
            </a:r>
            <a:endParaRPr lang="en-US" sz="1200" b="1" dirty="0">
              <a:solidFill>
                <a:srgbClr val="C00000"/>
              </a:solidFill>
              <a:effectLst>
                <a:outerShdw blurRad="38100" dist="38100" dir="2700000" algn="tl">
                  <a:srgbClr val="000000">
                    <a:alpha val="43137"/>
                  </a:srgbClr>
                </a:outerShdw>
              </a:effectLst>
              <a:cs typeface="Narkisim" panose="020E0502050101010101" pitchFamily="34" charset="-79"/>
            </a:endParaRPr>
          </a:p>
          <a:p>
            <a:pPr marL="1428750" lvl="1">
              <a:buSzPct val="80000"/>
              <a:buFont typeface="Arial" panose="020B0604020202020204" pitchFamily="34" charset="0"/>
              <a:buChar char="►"/>
            </a:pPr>
            <a:r>
              <a:rPr lang="en-US" sz="1200" dirty="0" smtClean="0">
                <a:cs typeface="Narkisim" panose="020E0502050101010101" pitchFamily="34" charset="-79"/>
              </a:rPr>
              <a:t>Lodging Manager</a:t>
            </a:r>
          </a:p>
          <a:p>
            <a:pPr marL="85725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Public Sector:</a:t>
            </a:r>
            <a:endParaRPr lang="en-US" sz="1200" b="1" dirty="0">
              <a:solidFill>
                <a:srgbClr val="C00000"/>
              </a:solidFill>
              <a:effectLst>
                <a:outerShdw blurRad="38100" dist="38100" dir="2700000" algn="tl">
                  <a:srgbClr val="000000">
                    <a:alpha val="43137"/>
                  </a:srgbClr>
                </a:outerShdw>
              </a:effectLst>
              <a:cs typeface="Narkisim" panose="020E0502050101010101" pitchFamily="34" charset="-79"/>
            </a:endParaRPr>
          </a:p>
          <a:p>
            <a:pPr marL="1428750" lvl="1">
              <a:buSzPct val="80000"/>
              <a:buFont typeface="Arial" panose="020B0604020202020204" pitchFamily="34" charset="0"/>
              <a:buChar char="►"/>
            </a:pPr>
            <a:r>
              <a:rPr lang="en-US" sz="1200" dirty="0" smtClean="0">
                <a:cs typeface="Narkisim" panose="020E0502050101010101" pitchFamily="34" charset="-79"/>
              </a:rPr>
              <a:t>Police Cadet</a:t>
            </a:r>
          </a:p>
          <a:p>
            <a:pPr marL="1428750" lvl="1">
              <a:buSzPct val="80000"/>
              <a:buFont typeface="Arial" panose="020B0604020202020204" pitchFamily="34" charset="0"/>
              <a:buChar char="►"/>
            </a:pPr>
            <a:r>
              <a:rPr lang="en-US" sz="1200" dirty="0" smtClean="0">
                <a:cs typeface="Narkisim" panose="020E0502050101010101" pitchFamily="34" charset="-79"/>
              </a:rPr>
              <a:t>Natural Resources Police Officer</a:t>
            </a:r>
          </a:p>
          <a:p>
            <a:pPr marL="1428750" lvl="1">
              <a:buSzPct val="80000"/>
              <a:buFont typeface="Arial" panose="020B0604020202020204" pitchFamily="34" charset="0"/>
              <a:buChar char="►"/>
            </a:pPr>
            <a:r>
              <a:rPr lang="en-US" sz="1200" dirty="0" smtClean="0">
                <a:cs typeface="Narkisim" panose="020E0502050101010101" pitchFamily="34" charset="-79"/>
              </a:rPr>
              <a:t>Deputy Sheriff</a:t>
            </a:r>
          </a:p>
          <a:p>
            <a:pPr marL="1428750" lvl="1">
              <a:buSzPct val="80000"/>
              <a:buFont typeface="Arial" panose="020B0604020202020204" pitchFamily="34" charset="0"/>
              <a:buChar char="►"/>
            </a:pPr>
            <a:r>
              <a:rPr lang="en-US" sz="1200" dirty="0" smtClean="0">
                <a:cs typeface="Narkisim" panose="020E0502050101010101" pitchFamily="34" charset="-79"/>
              </a:rPr>
              <a:t>Senior </a:t>
            </a:r>
            <a:r>
              <a:rPr lang="en-US" sz="1200" dirty="0">
                <a:cs typeface="Narkisim" panose="020E0502050101010101" pitchFamily="34" charset="-79"/>
              </a:rPr>
              <a:t>W</a:t>
            </a:r>
            <a:r>
              <a:rPr lang="en-US" sz="1200" dirty="0" smtClean="0">
                <a:cs typeface="Narkisim" panose="020E0502050101010101" pitchFamily="34" charset="-79"/>
              </a:rPr>
              <a:t>astewater Operator</a:t>
            </a:r>
            <a:endParaRPr lang="en-US" sz="1200" dirty="0">
              <a:cs typeface="Narkisim" panose="020E0502050101010101" pitchFamily="34" charset="-79"/>
            </a:endParaRPr>
          </a:p>
          <a:p>
            <a:pPr marL="857250" indent="-400050">
              <a:buSzPct val="80000"/>
              <a:buFont typeface="Arial" panose="020B0604020202020204" pitchFamily="34" charset="0"/>
              <a:buChar char="►"/>
            </a:pPr>
            <a:r>
              <a:rPr lang="en-US" sz="1200" b="1" dirty="0">
                <a:solidFill>
                  <a:srgbClr val="C00000"/>
                </a:solidFill>
                <a:effectLst>
                  <a:outerShdw blurRad="38100" dist="38100" dir="2700000" algn="tl">
                    <a:srgbClr val="000000">
                      <a:alpha val="43137"/>
                    </a:srgbClr>
                  </a:outerShdw>
                </a:effectLst>
                <a:cs typeface="Narkisim" panose="020E0502050101010101" pitchFamily="34" charset="-79"/>
              </a:rPr>
              <a:t>Finance, Insurance and Real </a:t>
            </a: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Estate:</a:t>
            </a:r>
            <a:endParaRPr lang="en-US" sz="1200" b="1" dirty="0">
              <a:solidFill>
                <a:srgbClr val="C00000"/>
              </a:solidFill>
              <a:effectLst>
                <a:outerShdw blurRad="38100" dist="38100" dir="2700000" algn="tl">
                  <a:srgbClr val="000000">
                    <a:alpha val="43137"/>
                  </a:srgbClr>
                </a:outerShdw>
              </a:effectLst>
              <a:cs typeface="Narkisim" panose="020E0502050101010101" pitchFamily="34" charset="-79"/>
            </a:endParaRPr>
          </a:p>
          <a:p>
            <a:pPr marL="1428750" lvl="1">
              <a:buSzPct val="80000"/>
              <a:buFont typeface="Arial" panose="020B0604020202020204" pitchFamily="34" charset="0"/>
              <a:buChar char="►"/>
            </a:pPr>
            <a:r>
              <a:rPr lang="en-US" sz="1200" dirty="0">
                <a:solidFill>
                  <a:prstClr val="black"/>
                </a:solidFill>
                <a:cs typeface="Narkisim" panose="020E0502050101010101" pitchFamily="34" charset="-79"/>
              </a:rPr>
              <a:t>General Insurance </a:t>
            </a:r>
            <a:r>
              <a:rPr lang="en-US" sz="1200" dirty="0" smtClean="0">
                <a:solidFill>
                  <a:prstClr val="black"/>
                </a:solidFill>
                <a:cs typeface="Narkisim" panose="020E0502050101010101" pitchFamily="34" charset="-79"/>
              </a:rPr>
              <a:t>Associate</a:t>
            </a:r>
          </a:p>
          <a:p>
            <a:pPr marL="1428750" lvl="1">
              <a:buSzPct val="80000"/>
              <a:buFont typeface="Arial" panose="020B0604020202020204" pitchFamily="34" charset="0"/>
              <a:buChar char="►"/>
            </a:pPr>
            <a:r>
              <a:rPr lang="en-US" sz="1200" dirty="0" smtClean="0">
                <a:solidFill>
                  <a:prstClr val="black"/>
                </a:solidFill>
                <a:cs typeface="Narkisim" panose="020E0502050101010101" pitchFamily="34" charset="-79"/>
              </a:rPr>
              <a:t>Licensed </a:t>
            </a:r>
            <a:r>
              <a:rPr lang="en-US" sz="1200" dirty="0">
                <a:solidFill>
                  <a:prstClr val="black"/>
                </a:solidFill>
                <a:cs typeface="Narkisim" panose="020E0502050101010101" pitchFamily="34" charset="-79"/>
              </a:rPr>
              <a:t>F</a:t>
            </a:r>
            <a:r>
              <a:rPr lang="en-US" sz="1200" dirty="0" smtClean="0">
                <a:solidFill>
                  <a:prstClr val="black"/>
                </a:solidFill>
                <a:cs typeface="Narkisim" panose="020E0502050101010101" pitchFamily="34" charset="-79"/>
              </a:rPr>
              <a:t>inancial Representative</a:t>
            </a:r>
            <a:endParaRPr lang="en-US" sz="1200" dirty="0">
              <a:solidFill>
                <a:prstClr val="black"/>
              </a:solidFill>
              <a:cs typeface="Narkisim" panose="020E0502050101010101" pitchFamily="34" charset="-79"/>
            </a:endParaRPr>
          </a:p>
          <a:p>
            <a:pPr marL="857250" lvl="0" indent="-400050">
              <a:buSzPct val="80000"/>
              <a:buFont typeface="Arial" panose="020B0604020202020204" pitchFamily="34" charset="0"/>
              <a:buChar char="►"/>
            </a:pPr>
            <a:r>
              <a:rPr lang="en-US" sz="1200" b="1" dirty="0" smtClean="0">
                <a:solidFill>
                  <a:srgbClr val="C00000"/>
                </a:solidFill>
                <a:effectLst>
                  <a:outerShdw blurRad="38100" dist="38100" dir="2700000" algn="tl">
                    <a:srgbClr val="000000">
                      <a:alpha val="43137"/>
                    </a:srgbClr>
                  </a:outerShdw>
                </a:effectLst>
                <a:cs typeface="Narkisim" panose="020E0502050101010101" pitchFamily="34" charset="-79"/>
              </a:rPr>
              <a:t>Shipbuilding</a:t>
            </a:r>
            <a:r>
              <a:rPr lang="en-US" sz="1200" b="1" dirty="0">
                <a:solidFill>
                  <a:srgbClr val="C00000"/>
                </a:solidFill>
                <a:effectLst>
                  <a:outerShdw blurRad="38100" dist="38100" dir="2700000" algn="tl">
                    <a:srgbClr val="000000">
                      <a:alpha val="43137"/>
                    </a:srgbClr>
                  </a:outerShdw>
                </a:effectLst>
                <a:cs typeface="Narkisim" panose="020E0502050101010101" pitchFamily="34" charset="-79"/>
              </a:rPr>
              <a:t>:</a:t>
            </a:r>
          </a:p>
          <a:p>
            <a:pPr marL="1428750" lvl="1">
              <a:buSzPct val="80000"/>
              <a:buFont typeface="Arial" panose="020B0604020202020204" pitchFamily="34" charset="0"/>
              <a:buChar char="►"/>
            </a:pPr>
            <a:r>
              <a:rPr lang="en-US" sz="1200" dirty="0">
                <a:cs typeface="Narkisim" panose="020E0502050101010101" pitchFamily="34" charset="-79"/>
              </a:rPr>
              <a:t>Shipwright</a:t>
            </a:r>
            <a:endParaRPr lang="en-US" sz="1200" dirty="0">
              <a:solidFill>
                <a:prstClr val="black"/>
              </a:solidFill>
              <a:cs typeface="Narkisim" panose="020E0502050101010101" pitchFamily="34" charset="-79"/>
            </a:endParaRPr>
          </a:p>
          <a:p>
            <a:pPr marL="857250" indent="-400050">
              <a:buSzPct val="80000"/>
              <a:buFont typeface="Arial" panose="020B0604020202020204" pitchFamily="34" charset="0"/>
              <a:buChar char="►"/>
            </a:pPr>
            <a:r>
              <a:rPr lang="en-US" sz="1200" b="1" dirty="0">
                <a:solidFill>
                  <a:srgbClr val="C00000"/>
                </a:solidFill>
                <a:effectLst>
                  <a:outerShdw blurRad="38100" dist="38100" dir="2700000" algn="tl">
                    <a:srgbClr val="000000">
                      <a:alpha val="43137"/>
                    </a:srgbClr>
                  </a:outerShdw>
                </a:effectLst>
                <a:cs typeface="Narkisim" panose="020E0502050101010101" pitchFamily="34" charset="-79"/>
              </a:rPr>
              <a:t>Tree Care:</a:t>
            </a:r>
          </a:p>
          <a:p>
            <a:pPr marL="1428750" lvl="1">
              <a:buSzPct val="80000"/>
              <a:buFont typeface="Arial" panose="020B0604020202020204" pitchFamily="34" charset="0"/>
              <a:buChar char="►"/>
            </a:pPr>
            <a:r>
              <a:rPr lang="en-US" sz="1200" dirty="0">
                <a:cs typeface="Narkisim" panose="020E0502050101010101" pitchFamily="34" charset="-79"/>
              </a:rPr>
              <a:t>Arborist</a:t>
            </a:r>
          </a:p>
          <a:p>
            <a:pPr marL="1428750" lvl="1">
              <a:buSzPct val="80000"/>
              <a:buFont typeface="Arial" panose="020B0604020202020204" pitchFamily="34" charset="0"/>
              <a:buChar char="►"/>
            </a:pPr>
            <a:endParaRPr lang="en-US" sz="1300" dirty="0">
              <a:cs typeface="Narkisim" panose="020E0502050101010101" pitchFamily="34" charset="-79"/>
            </a:endParaRPr>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6747" y="6727"/>
            <a:ext cx="605750" cy="602873"/>
          </a:xfrm>
          <a:prstGeom prst="rect">
            <a:avLst/>
          </a:prstGeom>
        </p:spPr>
      </p:pic>
      <p:grpSp>
        <p:nvGrpSpPr>
          <p:cNvPr id="4" name="Group 3"/>
          <p:cNvGrpSpPr/>
          <p:nvPr/>
        </p:nvGrpSpPr>
        <p:grpSpPr>
          <a:xfrm>
            <a:off x="0" y="5638800"/>
            <a:ext cx="9144000" cy="1219200"/>
            <a:chOff x="0" y="5638800"/>
            <a:chExt cx="9144000" cy="1219200"/>
          </a:xfrm>
        </p:grpSpPr>
        <p:sp>
          <p:nvSpPr>
            <p:cNvPr id="5"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6" name="Right Triangle 5"/>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0165" y="537250"/>
            <a:ext cx="608640" cy="60575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66747" y="990600"/>
            <a:ext cx="605750" cy="60575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45515" y="1527850"/>
            <a:ext cx="610108" cy="60575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66662" y="2058990"/>
            <a:ext cx="605750" cy="608010"/>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66747" y="2532149"/>
            <a:ext cx="605750" cy="602873"/>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47175" y="3070848"/>
            <a:ext cx="605751" cy="604301"/>
          </a:xfrm>
          <a:prstGeom prst="rect">
            <a:avLst/>
          </a:prstGeom>
        </p:spPr>
      </p:pic>
      <p:pic>
        <p:nvPicPr>
          <p:cNvPr id="20" name="Picture 19"/>
          <p:cNvPicPr>
            <a:picLocks noChangeAspect="1"/>
          </p:cNvPicPr>
          <p:nvPr/>
        </p:nvPicPr>
        <p:blipFill>
          <a:blip r:embed="rId11" cstate="print">
            <a:biLevel thresh="75000"/>
            <a:extLst>
              <a:ext uri="{28A0092B-C50C-407E-A947-70E740481C1C}">
                <a14:useLocalDpi xmlns:a14="http://schemas.microsoft.com/office/drawing/2010/main" val="0"/>
              </a:ext>
            </a:extLst>
          </a:blip>
          <a:stretch>
            <a:fillRect/>
          </a:stretch>
        </p:blipFill>
        <p:spPr>
          <a:xfrm>
            <a:off x="8544480" y="3605676"/>
            <a:ext cx="605750" cy="602873"/>
          </a:xfrm>
          <a:prstGeom prst="rect">
            <a:avLst/>
          </a:prstGeom>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566745" y="4137648"/>
            <a:ext cx="605751" cy="604301"/>
          </a:xfrm>
          <a:prstGeom prst="rect">
            <a:avLst/>
          </a:prstGeom>
        </p:spPr>
      </p:pic>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566747" y="4665749"/>
            <a:ext cx="605750" cy="602873"/>
          </a:xfrm>
          <a:prstGeom prst="rect">
            <a:avLst/>
          </a:prstGeom>
        </p:spPr>
      </p:pic>
      <p:pic>
        <p:nvPicPr>
          <p:cNvPr id="15" name="Picture 1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566662" y="5205911"/>
            <a:ext cx="605750" cy="602838"/>
          </a:xfrm>
          <a:prstGeom prst="rect">
            <a:avLst/>
          </a:prstGeom>
        </p:spPr>
      </p:pic>
      <p:pic>
        <p:nvPicPr>
          <p:cNvPr id="14" name="Pictur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47177" y="5732549"/>
            <a:ext cx="605750" cy="602873"/>
          </a:xfrm>
          <a:prstGeom prst="rect">
            <a:avLst/>
          </a:prstGeom>
        </p:spPr>
      </p:pic>
      <p:pic>
        <p:nvPicPr>
          <p:cNvPr id="12" name="Picture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544480" y="6269799"/>
            <a:ext cx="605750" cy="605750"/>
          </a:xfrm>
          <a:prstGeom prst="rect">
            <a:avLst/>
          </a:prstGeom>
        </p:spPr>
      </p:pic>
      <p:pic>
        <p:nvPicPr>
          <p:cNvPr id="23" name="Picture 22"/>
          <p:cNvPicPr>
            <a:picLocks noChangeAspect="1"/>
          </p:cNvPicPr>
          <p:nvPr/>
        </p:nvPicPr>
        <p:blipFill rotWithShape="1">
          <a:blip r:embed="rId17"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74713026"/>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24941"/>
            <a:ext cx="8610599" cy="4541518"/>
          </a:xfrm>
          <a:noFill/>
        </p:spPr>
        <p:txBody>
          <a:bodyPr>
            <a:normAutofit/>
          </a:bodyPr>
          <a:lstStyle/>
          <a:p>
            <a:pPr marL="0" indent="0" algn="ctr" fontAlgn="t">
              <a:buNone/>
            </a:pPr>
            <a:r>
              <a:rPr lang="en-US" sz="1800" dirty="0"/>
              <a:t>High school is a critical time for development of career choices, and communities across the country are launching programs allowing high school students to pursue career-oriented coursework coupled with </a:t>
            </a:r>
            <a:r>
              <a:rPr lang="en-US" sz="1800" dirty="0" smtClean="0"/>
              <a:t>work-based </a:t>
            </a:r>
            <a:r>
              <a:rPr lang="en-US" sz="1800" dirty="0"/>
              <a:t>learning opportunities. </a:t>
            </a:r>
            <a:endParaRPr lang="en-US" sz="1800" dirty="0" smtClean="0"/>
          </a:p>
          <a:p>
            <a:pPr marL="0" indent="0" algn="ctr" fontAlgn="t">
              <a:buNone/>
            </a:pPr>
            <a:endParaRPr lang="en-US" sz="1800" dirty="0" smtClean="0"/>
          </a:p>
          <a:p>
            <a:pPr marL="0" indent="0" algn="ctr" fontAlgn="t">
              <a:buNone/>
            </a:pPr>
            <a:r>
              <a:rPr lang="en-US" sz="1800" dirty="0" smtClean="0"/>
              <a:t>These </a:t>
            </a:r>
            <a:r>
              <a:rPr lang="en-US" sz="1800" dirty="0"/>
              <a:t>programs have different </a:t>
            </a:r>
            <a:r>
              <a:rPr lang="en-US" sz="1800" dirty="0" smtClean="0"/>
              <a:t>names, school-to apprenticeship or </a:t>
            </a:r>
            <a:r>
              <a:rPr lang="en-US" sz="1800" dirty="0"/>
              <a:t>youth apprenticeship, but </a:t>
            </a:r>
            <a:r>
              <a:rPr lang="en-US" sz="1800" u="sng" dirty="0"/>
              <a:t>all</a:t>
            </a:r>
            <a:r>
              <a:rPr lang="en-US" sz="1800" dirty="0"/>
              <a:t> have the same goals – providing students with access to </a:t>
            </a:r>
            <a:r>
              <a:rPr lang="en-US" sz="1800" dirty="0" smtClean="0"/>
              <a:t>high-quality</a:t>
            </a:r>
            <a:r>
              <a:rPr lang="en-US" sz="1800" dirty="0"/>
              <a:t>, industry-focused training that combines classroom and on-the-job learning, and affordable pathways to college and careers in high-demand industries. </a:t>
            </a:r>
            <a:endParaRPr lang="en-US"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2600" b="1" dirty="0" smtClean="0">
                <a:effectLst>
                  <a:outerShdw blurRad="38100" dist="38100" dir="2700000" algn="tl">
                    <a:srgbClr val="000000">
                      <a:alpha val="43137"/>
                    </a:srgbClr>
                  </a:outerShdw>
                </a:effectLst>
              </a:rPr>
              <a:t>High School Students and Apprenticeship</a:t>
            </a:r>
            <a:endParaRPr lang="en-US" sz="2600"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Overview</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13</a:t>
            </a:fld>
            <a:endParaRPr lang="en-US" b="1" dirty="0">
              <a:solidFill>
                <a:schemeClr val="tx1"/>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76674" y="3959858"/>
            <a:ext cx="1838326" cy="24511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37583526"/>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399956"/>
            <a:ext cx="8757300" cy="2636521"/>
          </a:xfrm>
          <a:noFill/>
        </p:spPr>
        <p:txBody>
          <a:bodyPr>
            <a:noAutofit/>
          </a:bodyPr>
          <a:lstStyle/>
          <a:p>
            <a:r>
              <a:rPr lang="en-US" sz="1800" dirty="0" smtClean="0"/>
              <a:t>The School to Apprenticeship model allows youth ages 16 or 17 to be registered as apprentices with a Registered Apprenticeship sponsor prior to graduation (with the consent of the youth’s parent or guardian).</a:t>
            </a:r>
          </a:p>
          <a:p>
            <a:r>
              <a:rPr lang="en-US" sz="1800" dirty="0" smtClean="0"/>
              <a:t>Youth becoming Registered Apprentices will receive the appropriate Related Instruction while in high school and will begin working part-time to accrue On the Job Training hours as their schedules allow.  </a:t>
            </a:r>
          </a:p>
          <a:p>
            <a:r>
              <a:rPr lang="en-US" sz="1800" dirty="0" smtClean="0"/>
              <a:t>Upon high school graduation, these youth will then be full-time </a:t>
            </a:r>
            <a:r>
              <a:rPr lang="en-US" sz="1800" dirty="0"/>
              <a:t>R</a:t>
            </a:r>
            <a:r>
              <a:rPr lang="en-US" sz="1800" dirty="0" smtClean="0"/>
              <a:t>egistered Apprentices.  All hours of OJT and RI accrued during high school are part of their required hours to complete the RA program.</a:t>
            </a:r>
          </a:p>
          <a:p>
            <a:r>
              <a:rPr lang="en-US" sz="1800" dirty="0" smtClean="0"/>
              <a:t>Current RA sponsors that presently allow for School to Apprenticeship include:</a:t>
            </a:r>
            <a:r>
              <a:rPr lang="en-US" sz="1800" dirty="0"/>
              <a:t> </a:t>
            </a:r>
            <a:r>
              <a:rPr lang="en-US" sz="1800" dirty="0" smtClean="0"/>
              <a:t>Associated Builders and Contractors – Baltimore Metro; Associated Builders and Contractors – Chesapeake Shores; Associated Builders and Contractors – Cumberland Valley; Independent </a:t>
            </a:r>
            <a:r>
              <a:rPr lang="en-US" sz="1800" dirty="0"/>
              <a:t>E</a:t>
            </a:r>
            <a:r>
              <a:rPr lang="en-US" sz="1800" dirty="0" smtClean="0"/>
              <a:t>lectrical Contractors – Chesapeake; Prince George’s County Public Schools</a:t>
            </a:r>
            <a:r>
              <a:rPr lang="en-US" sz="1800" dirty="0"/>
              <a:t>, Heating &amp; Air Conditioning Contractor of Maryland (HACC</a:t>
            </a:r>
            <a:r>
              <a:rPr lang="en-US" sz="1800" dirty="0" smtClean="0"/>
              <a:t>); the Tree Care Industry Association; and the Harford County Electrical Contractors Association.</a:t>
            </a:r>
          </a:p>
          <a:p>
            <a:endParaRPr lang="en-US" sz="1800" dirty="0" smtClean="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 School to Apprenticeship</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667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Overview</a:t>
            </a:r>
            <a:endParaRPr lang="en-US" sz="3600"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38800"/>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14</a:t>
            </a:fld>
            <a:endParaRPr lang="en-US" b="1" dirty="0">
              <a:solidFill>
                <a:schemeClr val="tx1"/>
              </a:solidFill>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713310204"/>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159" y="1323591"/>
            <a:ext cx="8705681" cy="4800600"/>
          </a:xfrm>
          <a:noFill/>
        </p:spPr>
        <p:txBody>
          <a:bodyPr>
            <a:normAutofit/>
          </a:bodyPr>
          <a:lstStyle/>
          <a:p>
            <a:pPr marL="0" indent="0" algn="ctr" fontAlgn="t">
              <a:buNone/>
            </a:pPr>
            <a:r>
              <a:rPr lang="en-US" sz="3600" i="1" u="sng" dirty="0" smtClean="0">
                <a:solidFill>
                  <a:srgbClr val="C00000"/>
                </a:solidFill>
                <a:cs typeface="Narkisim" panose="020E0502050101010101" pitchFamily="34" charset="-79"/>
              </a:rPr>
              <a:t>Advancing </a:t>
            </a:r>
            <a:r>
              <a:rPr lang="en-US" sz="3600" i="1" u="sng" dirty="0">
                <a:solidFill>
                  <a:srgbClr val="C00000"/>
                </a:solidFill>
                <a:cs typeface="Narkisim" panose="020E0502050101010101" pitchFamily="34" charset="-79"/>
              </a:rPr>
              <a:t>Innovative Practices</a:t>
            </a:r>
            <a:endParaRPr lang="en-US" sz="3600" i="1" dirty="0">
              <a:solidFill>
                <a:srgbClr val="C00000"/>
              </a:solidFill>
              <a:cs typeface="Narkisim" panose="020E0502050101010101" pitchFamily="34" charset="-79"/>
            </a:endParaRPr>
          </a:p>
          <a:p>
            <a:pPr marL="0" indent="0" algn="ctr" fontAlgn="t">
              <a:buNone/>
            </a:pPr>
            <a:endParaRPr lang="en-US" sz="1000" dirty="0" smtClean="0">
              <a:cs typeface="Narkisim" panose="020E0502050101010101" pitchFamily="34" charset="-79"/>
            </a:endParaRPr>
          </a:p>
          <a:p>
            <a:pPr algn="ctr" fontAlgn="t"/>
            <a:r>
              <a:rPr lang="en-US" sz="2400" dirty="0" smtClean="0">
                <a:cs typeface="Narkisim" panose="020E0502050101010101" pitchFamily="34" charset="-79"/>
              </a:rPr>
              <a:t>DLLR </a:t>
            </a:r>
            <a:r>
              <a:rPr lang="en-US" sz="2400" dirty="0">
                <a:cs typeface="Narkisim" panose="020E0502050101010101" pitchFamily="34" charset="-79"/>
              </a:rPr>
              <a:t>has established an </a:t>
            </a:r>
            <a:r>
              <a:rPr lang="en-US" sz="2400" u="sng" dirty="0">
                <a:solidFill>
                  <a:srgbClr val="C00000"/>
                </a:solidFill>
                <a:cs typeface="Narkisim" panose="020E0502050101010101" pitchFamily="34" charset="-79"/>
              </a:rPr>
              <a:t>Apprenticeship Innovation Fund (AIF) </a:t>
            </a:r>
            <a:r>
              <a:rPr lang="en-US" sz="2400" dirty="0">
                <a:cs typeface="Narkisim" panose="020E0502050101010101" pitchFamily="34" charset="-79"/>
              </a:rPr>
              <a:t>to invest in programs that support and enhance Registered Apprenticeship </a:t>
            </a:r>
            <a:r>
              <a:rPr lang="en-US" sz="2400" dirty="0" smtClean="0">
                <a:cs typeface="Narkisim" panose="020E0502050101010101" pitchFamily="34" charset="-79"/>
              </a:rPr>
              <a:t>expansion </a:t>
            </a:r>
            <a:r>
              <a:rPr lang="en-US" sz="2400" dirty="0">
                <a:cs typeface="Narkisim" panose="020E0502050101010101" pitchFamily="34" charset="-79"/>
              </a:rPr>
              <a:t>strategies. </a:t>
            </a:r>
            <a:endParaRPr lang="en-US" sz="2400" dirty="0" smtClean="0">
              <a:cs typeface="Narkisim" panose="020E0502050101010101" pitchFamily="34" charset="-79"/>
            </a:endParaRPr>
          </a:p>
          <a:p>
            <a:pPr algn="ctr" fontAlgn="t"/>
            <a:r>
              <a:rPr lang="en-US" sz="2400" dirty="0" smtClean="0">
                <a:cs typeface="Narkisim" panose="020E0502050101010101" pitchFamily="34" charset="-79"/>
              </a:rPr>
              <a:t>The </a:t>
            </a:r>
            <a:r>
              <a:rPr lang="en-US" sz="2400" dirty="0">
                <a:cs typeface="Narkisim" panose="020E0502050101010101" pitchFamily="34" charset="-79"/>
              </a:rPr>
              <a:t>AIF is a competitive grant fund intended to seed the implementation of new and promising ideas, or to adapt proven strategies at the systems or service delivery level, so as to expand the reach of Registered Apprenticeship programs in Maryland. </a:t>
            </a:r>
            <a:endParaRPr lang="en-US" sz="2400" dirty="0" smtClean="0">
              <a:cs typeface="Narkisim" panose="020E0502050101010101" pitchFamily="34" charset="-79"/>
            </a:endParaRPr>
          </a:p>
          <a:p>
            <a:pPr algn="ctr" fontAlgn="t"/>
            <a:r>
              <a:rPr lang="en-US" sz="2400" dirty="0" smtClean="0">
                <a:cs typeface="Narkisim" panose="020E0502050101010101" pitchFamily="34" charset="-79"/>
              </a:rPr>
              <a:t>DLLR’s </a:t>
            </a:r>
            <a:r>
              <a:rPr lang="en-US" sz="2400" dirty="0">
                <a:cs typeface="Narkisim" panose="020E0502050101010101" pitchFamily="34" charset="-79"/>
              </a:rPr>
              <a:t>commitment to innovative practices includes funds for expanded Pre-Apprenticeship and Registered Apprenticeship activities. </a:t>
            </a:r>
            <a:endParaRPr lang="en-US" sz="1100" b="1" dirty="0" smtClean="0"/>
          </a:p>
          <a:p>
            <a:endParaRPr lang="en-US"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Apprenticeship Expansion</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Opportunity</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15</a:t>
            </a:fld>
            <a:endParaRPr lang="en-US" b="1" dirty="0">
              <a:solidFill>
                <a:schemeClr val="tx1"/>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83727829"/>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159" y="1768265"/>
            <a:ext cx="8705681" cy="3983656"/>
          </a:xfrm>
          <a:noFill/>
        </p:spPr>
        <p:txBody>
          <a:bodyPr numCol="2">
            <a:noAutofit/>
          </a:bodyPr>
          <a:lstStyle/>
          <a:p>
            <a:pPr fontAlgn="t"/>
            <a:r>
              <a:rPr lang="en-US" sz="1600" dirty="0" smtClean="0"/>
              <a:t>Finishing </a:t>
            </a:r>
            <a:r>
              <a:rPr lang="en-US" sz="1600" dirty="0"/>
              <a:t>T</a:t>
            </a:r>
            <a:r>
              <a:rPr lang="en-US" sz="1600" dirty="0" smtClean="0"/>
              <a:t>rades Institute</a:t>
            </a:r>
          </a:p>
          <a:p>
            <a:pPr fontAlgn="t"/>
            <a:r>
              <a:rPr lang="en-US" sz="1600" dirty="0" smtClean="0"/>
              <a:t>Tranzed Apprenticeship Services (expand non-traditional IT RA program)</a:t>
            </a:r>
          </a:p>
          <a:p>
            <a:pPr fontAlgn="t"/>
            <a:r>
              <a:rPr lang="en-US" sz="1600" dirty="0" smtClean="0"/>
              <a:t>Tranzed Apprenticeship Services (create pre-apprenticeship program)</a:t>
            </a:r>
          </a:p>
          <a:p>
            <a:pPr fontAlgn="t"/>
            <a:r>
              <a:rPr lang="en-US" sz="1600" dirty="0" smtClean="0"/>
              <a:t>Maryland Manufacturing Extension Partnership</a:t>
            </a:r>
          </a:p>
          <a:p>
            <a:pPr fontAlgn="t"/>
            <a:r>
              <a:rPr lang="en-US" sz="1600" dirty="0" smtClean="0"/>
              <a:t>Tree Care Industry Association</a:t>
            </a:r>
          </a:p>
          <a:p>
            <a:pPr fontAlgn="t"/>
            <a:r>
              <a:rPr lang="en-US" sz="1600" dirty="0" smtClean="0"/>
              <a:t>Community College of Baltimore County (develop RI for Arborist RA program)</a:t>
            </a:r>
          </a:p>
          <a:p>
            <a:pPr fontAlgn="t"/>
            <a:r>
              <a:rPr lang="en-US" sz="1600" dirty="0" smtClean="0"/>
              <a:t>Community College of Baltimore County (create CNC Machinist pre-apprenticeship)</a:t>
            </a:r>
          </a:p>
          <a:p>
            <a:pPr fontAlgn="t"/>
            <a:r>
              <a:rPr lang="en-US" sz="1600" dirty="0"/>
              <a:t>Alliance Technology </a:t>
            </a:r>
            <a:r>
              <a:rPr lang="en-US" sz="1600" dirty="0" smtClean="0"/>
              <a:t>Group</a:t>
            </a:r>
          </a:p>
          <a:p>
            <a:pPr fontAlgn="t"/>
            <a:r>
              <a:rPr lang="en-US" sz="1600" dirty="0"/>
              <a:t>Virginia L. Grant </a:t>
            </a:r>
            <a:r>
              <a:rPr lang="en-US" sz="1600" dirty="0" smtClean="0"/>
              <a:t>Foundation</a:t>
            </a:r>
          </a:p>
          <a:p>
            <a:pPr fontAlgn="t"/>
            <a:r>
              <a:rPr lang="en-US" sz="1600" dirty="0" smtClean="0"/>
              <a:t>Mid-Atlantic Carpenters Training Center</a:t>
            </a:r>
          </a:p>
          <a:p>
            <a:pPr fontAlgn="t"/>
            <a:endParaRPr lang="en-US" sz="1600" dirty="0"/>
          </a:p>
          <a:p>
            <a:pPr fontAlgn="t"/>
            <a:endParaRPr lang="en-US" sz="1600" dirty="0" smtClean="0"/>
          </a:p>
          <a:p>
            <a:pPr fontAlgn="t"/>
            <a:endParaRPr lang="en-US" sz="1600" dirty="0" smtClean="0"/>
          </a:p>
          <a:p>
            <a:pPr fontAlgn="t"/>
            <a:r>
              <a:rPr lang="en-US" sz="1600" dirty="0" smtClean="0"/>
              <a:t>Cyber Security Association of Maryland</a:t>
            </a:r>
          </a:p>
          <a:p>
            <a:pPr fontAlgn="t"/>
            <a:r>
              <a:rPr lang="en-US" sz="1600" dirty="0"/>
              <a:t>1199 SEIU Training and Upgrading Funds </a:t>
            </a:r>
            <a:r>
              <a:rPr lang="en-US" sz="1600" dirty="0" smtClean="0"/>
              <a:t>MD/DC</a:t>
            </a:r>
          </a:p>
          <a:p>
            <a:pPr fontAlgn="t"/>
            <a:r>
              <a:rPr lang="en-US" sz="1600" dirty="0"/>
              <a:t>Frederick Community College, Mid Atlantic Center for Emergency </a:t>
            </a:r>
            <a:r>
              <a:rPr lang="en-US" sz="1600" dirty="0" smtClean="0"/>
              <a:t>Management</a:t>
            </a:r>
          </a:p>
          <a:p>
            <a:pPr fontAlgn="t"/>
            <a:r>
              <a:rPr lang="en-US" sz="1600" dirty="0"/>
              <a:t>Education Foundation for Baltimore County Public </a:t>
            </a:r>
            <a:r>
              <a:rPr lang="en-US" sz="1600" dirty="0" smtClean="0"/>
              <a:t>Schools</a:t>
            </a:r>
          </a:p>
          <a:p>
            <a:pPr fontAlgn="t"/>
            <a:r>
              <a:rPr lang="en-US" sz="1600" dirty="0" smtClean="0"/>
              <a:t>National Association of Insurance Professionals</a:t>
            </a:r>
          </a:p>
          <a:p>
            <a:pPr fontAlgn="t"/>
            <a:r>
              <a:rPr lang="en-US" sz="1600" dirty="0" smtClean="0"/>
              <a:t>Franklin Apprenticeships</a:t>
            </a:r>
          </a:p>
          <a:p>
            <a:pPr fontAlgn="t"/>
            <a:r>
              <a:rPr lang="en-US" sz="1600" dirty="0" smtClean="0"/>
              <a:t>Carter Enterprise Solutions</a:t>
            </a:r>
          </a:p>
          <a:p>
            <a:pPr fontAlgn="t"/>
            <a:r>
              <a:rPr lang="en-US" sz="1600" dirty="0" smtClean="0"/>
              <a:t>The Children’s Guild</a:t>
            </a:r>
          </a:p>
          <a:p>
            <a:pPr fontAlgn="t"/>
            <a:r>
              <a:rPr lang="en-US" sz="1600" dirty="0" smtClean="0"/>
              <a:t>Hagerstown Community College</a:t>
            </a:r>
          </a:p>
          <a:p>
            <a:pPr fontAlgn="t"/>
            <a:r>
              <a:rPr lang="en-US" sz="1600" dirty="0" smtClean="0"/>
              <a:t>IEC-Chesapeake</a:t>
            </a:r>
          </a:p>
          <a:p>
            <a:pPr fontAlgn="t"/>
            <a:r>
              <a:rPr lang="en-US" sz="1600" dirty="0"/>
              <a:t>SMACNA </a:t>
            </a:r>
            <a:r>
              <a:rPr lang="en-US" sz="1600" dirty="0" smtClean="0"/>
              <a:t>Mid-Atlantic</a:t>
            </a:r>
          </a:p>
          <a:p>
            <a:pPr fontAlgn="t"/>
            <a:r>
              <a:rPr lang="en-US" sz="1600" dirty="0" smtClean="0"/>
              <a:t>RAMP-MD</a:t>
            </a:r>
          </a:p>
          <a:p>
            <a:pPr fontAlgn="t"/>
            <a:endParaRPr lang="en-US" sz="1600" dirty="0" smtClean="0"/>
          </a:p>
          <a:p>
            <a:pPr fontAlgn="t"/>
            <a:endParaRPr lang="en-US" sz="1600"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Apprenticeship Expansion</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Opportunity</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16</a:t>
            </a:fld>
            <a:endParaRPr lang="en-US" b="1" dirty="0">
              <a:solidFill>
                <a:schemeClr val="tx1"/>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342899" y="1234864"/>
            <a:ext cx="8458200" cy="461665"/>
          </a:xfrm>
          <a:prstGeom prst="rect">
            <a:avLst/>
          </a:prstGeom>
          <a:noFill/>
        </p:spPr>
        <p:txBody>
          <a:bodyPr wrap="square" rtlCol="0">
            <a:spAutoFit/>
          </a:bodyPr>
          <a:lstStyle/>
          <a:p>
            <a:pPr algn="ctr"/>
            <a:r>
              <a:rPr lang="en-US" sz="2400" dirty="0" smtClean="0"/>
              <a:t>Apprenticeship Innovation Fund Recipients to Date</a:t>
            </a:r>
            <a:endParaRPr lang="en-US" sz="2400" dirty="0"/>
          </a:p>
        </p:txBody>
      </p:sp>
    </p:spTree>
    <p:extLst>
      <p:ext uri="{BB962C8B-B14F-4D97-AF65-F5344CB8AC3E}">
        <p14:creationId xmlns:p14="http://schemas.microsoft.com/office/powerpoint/2010/main" val="4092162449"/>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100" y="1889485"/>
            <a:ext cx="8766740" cy="2585317"/>
          </a:xfrm>
          <a:noFill/>
        </p:spPr>
        <p:txBody>
          <a:bodyPr numCol="1">
            <a:noAutofit/>
          </a:bodyPr>
          <a:lstStyle/>
          <a:p>
            <a:pPr marL="0" indent="0">
              <a:buNone/>
            </a:pPr>
            <a:r>
              <a:rPr lang="en-US" sz="1500" dirty="0" smtClean="0"/>
              <a:t>Maryland Business Works (MBW) is an incumbent worker training program. Training funds are provided to businesses serious about increasing employee productivity, upgrading the skills of current employees, and creating opportunities for expanding their existing workforce.</a:t>
            </a:r>
          </a:p>
          <a:p>
            <a:pPr marL="0" indent="0">
              <a:buNone/>
            </a:pPr>
            <a:endParaRPr lang="en-US" sz="600" dirty="0" smtClean="0"/>
          </a:p>
          <a:p>
            <a:pPr marL="0" indent="0">
              <a:buNone/>
            </a:pPr>
            <a:r>
              <a:rPr lang="en-US" sz="1500" dirty="0" smtClean="0"/>
              <a:t>Specifics about MBW include the following:</a:t>
            </a:r>
            <a:endParaRPr lang="en-US" sz="1500" dirty="0"/>
          </a:p>
          <a:p>
            <a:r>
              <a:rPr lang="en-US" sz="1500" dirty="0" smtClean="0"/>
              <a:t>Private </a:t>
            </a:r>
            <a:r>
              <a:rPr lang="en-US" sz="1500" dirty="0"/>
              <a:t>sector businesses with </a:t>
            </a:r>
            <a:r>
              <a:rPr lang="en-US" sz="1500" dirty="0" smtClean="0"/>
              <a:t>500 </a:t>
            </a:r>
            <a:r>
              <a:rPr lang="en-US" sz="1500" dirty="0"/>
              <a:t>employees or fewer </a:t>
            </a:r>
            <a:r>
              <a:rPr lang="en-US" sz="1500" dirty="0" smtClean="0"/>
              <a:t>that provide </a:t>
            </a:r>
            <a:r>
              <a:rPr lang="en-US" sz="1500" dirty="0"/>
              <a:t>in-demand products or services are eligible to apply.</a:t>
            </a:r>
          </a:p>
          <a:p>
            <a:r>
              <a:rPr lang="en-US" sz="1500" dirty="0" smtClean="0"/>
              <a:t>There </a:t>
            </a:r>
            <a:r>
              <a:rPr lang="en-US" sz="1500" dirty="0"/>
              <a:t>is a dollar-to-dollar match requirement, and a $</a:t>
            </a:r>
            <a:r>
              <a:rPr lang="en-US" sz="1500" dirty="0" smtClean="0"/>
              <a:t>4,500 training </a:t>
            </a:r>
            <a:r>
              <a:rPr lang="en-US" sz="1500" dirty="0"/>
              <a:t>cap funding level that may be awarded to a </a:t>
            </a:r>
            <a:r>
              <a:rPr lang="en-US" sz="1500" dirty="0" smtClean="0"/>
              <a:t>specific </a:t>
            </a:r>
            <a:r>
              <a:rPr lang="en-US" sz="1500" dirty="0"/>
              <a:t>trainee for a project or series of projects</a:t>
            </a:r>
            <a:r>
              <a:rPr lang="en-US" sz="1500" dirty="0" smtClean="0"/>
              <a:t>.</a:t>
            </a:r>
            <a:endParaRPr lang="en-US" sz="1500" dirty="0"/>
          </a:p>
          <a:p>
            <a:r>
              <a:rPr lang="en-US" sz="1500" dirty="0"/>
              <a:t>M</a:t>
            </a:r>
            <a:r>
              <a:rPr lang="en-US" sz="1500" dirty="0" smtClean="0"/>
              <a:t>aximum </a:t>
            </a:r>
            <a:r>
              <a:rPr lang="en-US" sz="1500" dirty="0"/>
              <a:t>request per year cannot exceed $</a:t>
            </a:r>
            <a:r>
              <a:rPr lang="en-US" sz="1500" dirty="0" smtClean="0"/>
              <a:t>40,000 per business applicant.</a:t>
            </a:r>
            <a:endParaRPr lang="en-US" sz="1500" dirty="0"/>
          </a:p>
          <a:p>
            <a:r>
              <a:rPr lang="en-US" sz="1500" dirty="0" smtClean="0"/>
              <a:t>MBW can fund:  classroom-based </a:t>
            </a:r>
            <a:r>
              <a:rPr lang="en-US" sz="1500" dirty="0"/>
              <a:t>training, in-house </a:t>
            </a:r>
            <a:r>
              <a:rPr lang="en-US" sz="1500" dirty="0" smtClean="0"/>
              <a:t>training, </a:t>
            </a:r>
            <a:r>
              <a:rPr lang="en-US" sz="1500" i="1" dirty="0" smtClean="0">
                <a:solidFill>
                  <a:srgbClr val="C00000"/>
                </a:solidFill>
              </a:rPr>
              <a:t>apprenticeships</a:t>
            </a:r>
            <a:r>
              <a:rPr lang="en-US" sz="1500" dirty="0"/>
              <a:t>, and other opportunities for Maryland’s businesses as they create and foster their talent pipeline</a:t>
            </a:r>
            <a:r>
              <a:rPr lang="en-US" sz="1500" dirty="0" smtClean="0"/>
              <a:t>.</a:t>
            </a:r>
          </a:p>
          <a:p>
            <a:pPr fontAlgn="t"/>
            <a:r>
              <a:rPr lang="en-US" sz="1500" dirty="0" smtClean="0"/>
              <a:t>The program was funded with an initial $1 million investment.</a:t>
            </a:r>
          </a:p>
          <a:p>
            <a:pPr fontAlgn="t"/>
            <a:endParaRPr lang="en-US" sz="600" dirty="0"/>
          </a:p>
          <a:p>
            <a:pPr marL="0" indent="0" fontAlgn="t">
              <a:buNone/>
            </a:pPr>
            <a:r>
              <a:rPr lang="en-US" sz="1500" dirty="0" smtClean="0"/>
              <a:t>To date, </a:t>
            </a:r>
            <a:r>
              <a:rPr lang="en-US" sz="1500" b="1" dirty="0" smtClean="0"/>
              <a:t>many </a:t>
            </a:r>
            <a:r>
              <a:rPr lang="en-US" sz="1500" dirty="0" smtClean="0"/>
              <a:t>apprenticeship programs or participating employers have benefitted from MBW funding.  Over 490 apprentices have benefitted from MBW funding with over </a:t>
            </a:r>
            <a:r>
              <a:rPr lang="en-US" sz="1500" b="1" u="sng" dirty="0" smtClean="0"/>
              <a:t>$471,130 </a:t>
            </a:r>
            <a:r>
              <a:rPr lang="en-US" sz="1500" dirty="0" smtClean="0"/>
              <a:t>obligated to this training.</a:t>
            </a:r>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4000" b="1" dirty="0" smtClean="0">
                <a:effectLst>
                  <a:outerShdw blurRad="38100" dist="38100" dir="2700000" algn="tl">
                    <a:srgbClr val="000000">
                      <a:alpha val="43137"/>
                    </a:srgbClr>
                  </a:outerShdw>
                </a:effectLst>
              </a:rPr>
              <a:t>Leveraging Other Programs</a:t>
            </a:r>
            <a:endParaRPr lang="en-US" sz="4000"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Opportunity</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17</a:t>
            </a:fld>
            <a:endParaRPr lang="en-US" b="1" dirty="0">
              <a:solidFill>
                <a:schemeClr val="tx1"/>
              </a:solidFill>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342900" y="1337869"/>
            <a:ext cx="8458200" cy="523220"/>
          </a:xfrm>
          <a:prstGeom prst="rect">
            <a:avLst/>
          </a:prstGeom>
          <a:noFill/>
        </p:spPr>
        <p:txBody>
          <a:bodyPr wrap="square" rtlCol="0">
            <a:spAutoFit/>
          </a:bodyPr>
          <a:lstStyle/>
          <a:p>
            <a:pPr algn="ctr"/>
            <a:r>
              <a:rPr lang="en-US" sz="2800" b="1" i="1" dirty="0" smtClean="0">
                <a:solidFill>
                  <a:srgbClr val="C00000"/>
                </a:solidFill>
              </a:rPr>
              <a:t>       MARYLAND BUSINESS WORKS</a:t>
            </a:r>
            <a:endParaRPr lang="en-US" sz="2800" dirty="0">
              <a:solidFill>
                <a:srgbClr val="C00000"/>
              </a:solidFill>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384" y="765492"/>
            <a:ext cx="2064215" cy="1123993"/>
          </a:xfrm>
          <a:prstGeom prst="rect">
            <a:avLst/>
          </a:prstGeom>
        </p:spPr>
      </p:pic>
    </p:spTree>
    <p:extLst>
      <p:ext uri="{BB962C8B-B14F-4D97-AF65-F5344CB8AC3E}">
        <p14:creationId xmlns:p14="http://schemas.microsoft.com/office/powerpoint/2010/main" val="1203515937"/>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Apprenticeship Tax Credit</a:t>
            </a:r>
            <a:endParaRPr lang="en-US" sz="3600" b="1" dirty="0">
              <a:effectLst>
                <a:outerShdw blurRad="38100" dist="38100" dir="2700000" algn="tl">
                  <a:srgbClr val="000000">
                    <a:alpha val="43137"/>
                  </a:srgbClr>
                </a:outerShdw>
              </a:effectLst>
            </a:endParaRPr>
          </a:p>
        </p:txBody>
      </p:sp>
      <p:sp>
        <p:nvSpPr>
          <p:cNvPr id="25"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Benefits</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447800"/>
            <a:ext cx="8229600" cy="4861559"/>
          </a:xfrm>
        </p:spPr>
        <p:txBody>
          <a:bodyPr>
            <a:noAutofit/>
          </a:bodyPr>
          <a:lstStyle/>
          <a:p>
            <a:pPr marL="0" indent="0">
              <a:buSzPct val="80000"/>
              <a:buNone/>
            </a:pPr>
            <a:r>
              <a:rPr lang="en-US" sz="2400" dirty="0" smtClean="0"/>
              <a:t>Effective July 1, 2017, an income </a:t>
            </a:r>
            <a:r>
              <a:rPr lang="en-US" sz="2400" dirty="0"/>
              <a:t>tax credit </a:t>
            </a:r>
            <a:r>
              <a:rPr lang="en-US" sz="2400" dirty="0" smtClean="0"/>
              <a:t>is available for individuals or Maryland businesses </a:t>
            </a:r>
            <a:r>
              <a:rPr lang="en-US" sz="2400" dirty="0"/>
              <a:t>that employ </a:t>
            </a:r>
            <a:r>
              <a:rPr lang="en-US" sz="2400" dirty="0" smtClean="0"/>
              <a:t>Registered Apprentices.  Special considerations are as follows.</a:t>
            </a:r>
          </a:p>
          <a:p>
            <a:pPr marL="0" indent="0">
              <a:buSzPct val="80000"/>
              <a:buNone/>
            </a:pPr>
            <a:endParaRPr lang="en-US" sz="1100" dirty="0" smtClean="0"/>
          </a:p>
          <a:p>
            <a:pPr marL="857250" indent="-400050">
              <a:buSzPct val="80000"/>
              <a:buFont typeface="Arial" panose="020B0604020202020204" pitchFamily="34" charset="0"/>
              <a:buChar char="►"/>
            </a:pPr>
            <a:r>
              <a:rPr lang="en-US" sz="1900" b="1" dirty="0" smtClean="0">
                <a:solidFill>
                  <a:srgbClr val="00589A"/>
                </a:solidFill>
              </a:rPr>
              <a:t>The tax credit is available starting in the 2017 taxable year.</a:t>
            </a:r>
          </a:p>
          <a:p>
            <a:pPr marL="857250" indent="-400050">
              <a:buSzPct val="80000"/>
              <a:buFont typeface="Arial" panose="020B0604020202020204" pitchFamily="34" charset="0"/>
              <a:buChar char="►"/>
            </a:pPr>
            <a:r>
              <a:rPr lang="en-US" sz="1900" b="1" dirty="0" smtClean="0">
                <a:solidFill>
                  <a:srgbClr val="00589A"/>
                </a:solidFill>
              </a:rPr>
              <a:t>The </a:t>
            </a:r>
            <a:r>
              <a:rPr lang="en-US" sz="1900" b="1" dirty="0">
                <a:solidFill>
                  <a:srgbClr val="00589A"/>
                </a:solidFill>
              </a:rPr>
              <a:t>Apprentice must be employed for at least seven months during a taxable year</a:t>
            </a:r>
            <a:r>
              <a:rPr lang="en-US" sz="1900" b="1" dirty="0" smtClean="0">
                <a:solidFill>
                  <a:srgbClr val="00589A"/>
                </a:solidFill>
              </a:rPr>
              <a:t>.</a:t>
            </a:r>
          </a:p>
          <a:p>
            <a:pPr marL="857250" indent="-400050">
              <a:buSzPct val="80000"/>
              <a:buFont typeface="Arial" panose="020B0604020202020204" pitchFamily="34" charset="0"/>
              <a:buChar char="►"/>
            </a:pPr>
            <a:r>
              <a:rPr lang="en-US" sz="1900" b="1" dirty="0">
                <a:solidFill>
                  <a:srgbClr val="00589A"/>
                </a:solidFill>
              </a:rPr>
              <a:t>The </a:t>
            </a:r>
            <a:r>
              <a:rPr lang="en-US" sz="1900" b="1" dirty="0" smtClean="0">
                <a:solidFill>
                  <a:srgbClr val="00589A"/>
                </a:solidFill>
              </a:rPr>
              <a:t>Apprentice </a:t>
            </a:r>
            <a:r>
              <a:rPr lang="en-US" sz="1900" b="1" dirty="0">
                <a:solidFill>
                  <a:srgbClr val="00589A"/>
                </a:solidFill>
              </a:rPr>
              <a:t>must be in a program registered with the Maryland Apprenticeship and Training Council (MATC</a:t>
            </a:r>
            <a:r>
              <a:rPr lang="en-US" sz="1900" b="1" dirty="0" smtClean="0">
                <a:solidFill>
                  <a:srgbClr val="00589A"/>
                </a:solidFill>
              </a:rPr>
              <a:t>).</a:t>
            </a:r>
          </a:p>
          <a:p>
            <a:pPr marL="857250" indent="-400050">
              <a:buSzPct val="80000"/>
              <a:buFont typeface="Arial" panose="020B0604020202020204" pitchFamily="34" charset="0"/>
              <a:buChar char="►"/>
            </a:pPr>
            <a:r>
              <a:rPr lang="en-US" sz="1900" b="1" dirty="0" smtClean="0">
                <a:solidFill>
                  <a:srgbClr val="00589A"/>
                </a:solidFill>
              </a:rPr>
              <a:t>The </a:t>
            </a:r>
            <a:r>
              <a:rPr lang="en-US" sz="1900" b="1" dirty="0">
                <a:solidFill>
                  <a:srgbClr val="00589A"/>
                </a:solidFill>
              </a:rPr>
              <a:t>tax credit is </a:t>
            </a:r>
            <a:r>
              <a:rPr lang="en-US" sz="1900" b="1" dirty="0" smtClean="0">
                <a:solidFill>
                  <a:srgbClr val="00589A"/>
                </a:solidFill>
              </a:rPr>
              <a:t>for up </a:t>
            </a:r>
            <a:r>
              <a:rPr lang="en-US" sz="1900" b="1" dirty="0">
                <a:solidFill>
                  <a:srgbClr val="00589A"/>
                </a:solidFill>
              </a:rPr>
              <a:t>to $</a:t>
            </a:r>
            <a:r>
              <a:rPr lang="en-US" sz="1900" b="1" dirty="0" smtClean="0">
                <a:solidFill>
                  <a:srgbClr val="00589A"/>
                </a:solidFill>
              </a:rPr>
              <a:t>1,000 </a:t>
            </a:r>
            <a:r>
              <a:rPr lang="en-US" sz="1900" b="1" dirty="0">
                <a:solidFill>
                  <a:srgbClr val="00589A"/>
                </a:solidFill>
              </a:rPr>
              <a:t>per apprentice for the first year of </a:t>
            </a:r>
            <a:r>
              <a:rPr lang="en-US" sz="1900" b="1" dirty="0" smtClean="0">
                <a:solidFill>
                  <a:srgbClr val="00589A"/>
                </a:solidFill>
              </a:rPr>
              <a:t>his/her </a:t>
            </a:r>
            <a:r>
              <a:rPr lang="en-US" sz="1900" b="1" dirty="0">
                <a:solidFill>
                  <a:srgbClr val="00589A"/>
                </a:solidFill>
              </a:rPr>
              <a:t>employment. </a:t>
            </a:r>
            <a:r>
              <a:rPr lang="en-US" sz="1900" b="1" dirty="0" smtClean="0">
                <a:solidFill>
                  <a:srgbClr val="00589A"/>
                </a:solidFill>
              </a:rPr>
              <a:t> Administered </a:t>
            </a:r>
            <a:r>
              <a:rPr lang="en-US" sz="1900" b="1" dirty="0">
                <a:solidFill>
                  <a:srgbClr val="00589A"/>
                </a:solidFill>
              </a:rPr>
              <a:t>through </a:t>
            </a:r>
            <a:r>
              <a:rPr lang="en-US" sz="1900" b="1" dirty="0" smtClean="0">
                <a:solidFill>
                  <a:srgbClr val="00589A"/>
                </a:solidFill>
              </a:rPr>
              <a:t>DLLR, the </a:t>
            </a:r>
            <a:r>
              <a:rPr lang="en-US" sz="1900" b="1" dirty="0">
                <a:solidFill>
                  <a:srgbClr val="00589A"/>
                </a:solidFill>
              </a:rPr>
              <a:t>taxpayer must provide proof of eligibility to accompany </a:t>
            </a:r>
            <a:r>
              <a:rPr lang="en-US" sz="1900" b="1" dirty="0" smtClean="0">
                <a:solidFill>
                  <a:srgbClr val="00589A"/>
                </a:solidFill>
              </a:rPr>
              <a:t>the </a:t>
            </a:r>
            <a:r>
              <a:rPr lang="en-US" sz="1900" b="1" dirty="0">
                <a:solidFill>
                  <a:srgbClr val="00589A"/>
                </a:solidFill>
              </a:rPr>
              <a:t>tax </a:t>
            </a:r>
            <a:r>
              <a:rPr lang="en-US" sz="1900" b="1" dirty="0" smtClean="0">
                <a:solidFill>
                  <a:srgbClr val="00589A"/>
                </a:solidFill>
              </a:rPr>
              <a:t>return.</a:t>
            </a:r>
          </a:p>
          <a:p>
            <a:pPr marL="857250" indent="-400050">
              <a:buSzPct val="80000"/>
              <a:buFont typeface="Arial" panose="020B0604020202020204" pitchFamily="34" charset="0"/>
              <a:buChar char="►"/>
            </a:pPr>
            <a:r>
              <a:rPr lang="en-US" sz="1900" b="1" dirty="0" smtClean="0">
                <a:solidFill>
                  <a:srgbClr val="00589A"/>
                </a:solidFill>
              </a:rPr>
              <a:t>DLLR may </a:t>
            </a:r>
            <a:r>
              <a:rPr lang="en-US" sz="1900" b="1" dirty="0">
                <a:solidFill>
                  <a:srgbClr val="00589A"/>
                </a:solidFill>
              </a:rPr>
              <a:t>approve tax credits of up to $500,000 </a:t>
            </a:r>
            <a:r>
              <a:rPr lang="en-US" sz="1900" b="1" dirty="0" smtClean="0">
                <a:solidFill>
                  <a:srgbClr val="00589A"/>
                </a:solidFill>
              </a:rPr>
              <a:t>annually statewide.</a:t>
            </a:r>
          </a:p>
          <a:p>
            <a:pPr marL="857250" indent="-400050">
              <a:buSzPct val="80000"/>
              <a:buFont typeface="Arial" panose="020B0604020202020204" pitchFamily="34" charset="0"/>
              <a:buChar char="►"/>
            </a:pPr>
            <a:r>
              <a:rPr lang="en-US" sz="1900" b="1" dirty="0" smtClean="0">
                <a:solidFill>
                  <a:srgbClr val="00589A"/>
                </a:solidFill>
              </a:rPr>
              <a:t>Since program inception, 564 tax credits have been awarded.</a:t>
            </a:r>
            <a:endParaRPr lang="en-US" sz="1900" b="1" dirty="0">
              <a:solidFill>
                <a:srgbClr val="00589A"/>
              </a:solidFill>
            </a:endParaRPr>
          </a:p>
          <a:p>
            <a:pPr marL="857250" indent="-400050">
              <a:buSzPct val="80000"/>
              <a:buFont typeface="Arial" panose="020B0604020202020204" pitchFamily="34" charset="0"/>
              <a:buChar char="►"/>
            </a:pPr>
            <a:endParaRPr lang="en-US" sz="1900" dirty="0" smtClean="0">
              <a:solidFill>
                <a:srgbClr val="C00000"/>
              </a:solidFill>
              <a:effectLst>
                <a:outerShdw blurRad="38100" dist="38100" dir="2700000" algn="tl">
                  <a:srgbClr val="000000">
                    <a:alpha val="43137"/>
                  </a:srgbClr>
                </a:outerShdw>
              </a:effectLst>
            </a:endParaRPr>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6747" y="6727"/>
            <a:ext cx="605750" cy="602873"/>
          </a:xfrm>
          <a:prstGeom prst="rect">
            <a:avLst/>
          </a:prstGeom>
        </p:spPr>
      </p:pic>
      <p:grpSp>
        <p:nvGrpSpPr>
          <p:cNvPr id="4" name="Group 3"/>
          <p:cNvGrpSpPr/>
          <p:nvPr/>
        </p:nvGrpSpPr>
        <p:grpSpPr>
          <a:xfrm>
            <a:off x="0" y="5638800"/>
            <a:ext cx="9144000" cy="1219200"/>
            <a:chOff x="0" y="5638800"/>
            <a:chExt cx="9144000" cy="1219200"/>
          </a:xfrm>
        </p:grpSpPr>
        <p:sp>
          <p:nvSpPr>
            <p:cNvPr id="5"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6" name="Right Triangle 5"/>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0165" y="537250"/>
            <a:ext cx="608640" cy="60575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66747" y="990600"/>
            <a:ext cx="605750" cy="60575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45515" y="1527850"/>
            <a:ext cx="610108" cy="60575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66662" y="2058990"/>
            <a:ext cx="605750" cy="608010"/>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66747" y="2532149"/>
            <a:ext cx="605750" cy="602873"/>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47175" y="3070848"/>
            <a:ext cx="605751" cy="604301"/>
          </a:xfrm>
          <a:prstGeom prst="rect">
            <a:avLst/>
          </a:prstGeom>
        </p:spPr>
      </p:pic>
      <p:pic>
        <p:nvPicPr>
          <p:cNvPr id="20" name="Picture 19"/>
          <p:cNvPicPr>
            <a:picLocks noChangeAspect="1"/>
          </p:cNvPicPr>
          <p:nvPr/>
        </p:nvPicPr>
        <p:blipFill>
          <a:blip r:embed="rId11" cstate="print">
            <a:biLevel thresh="75000"/>
            <a:extLst>
              <a:ext uri="{28A0092B-C50C-407E-A947-70E740481C1C}">
                <a14:useLocalDpi xmlns:a14="http://schemas.microsoft.com/office/drawing/2010/main" val="0"/>
              </a:ext>
            </a:extLst>
          </a:blip>
          <a:stretch>
            <a:fillRect/>
          </a:stretch>
        </p:blipFill>
        <p:spPr>
          <a:xfrm>
            <a:off x="8544480" y="3605676"/>
            <a:ext cx="605750" cy="602873"/>
          </a:xfrm>
          <a:prstGeom prst="rect">
            <a:avLst/>
          </a:prstGeom>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566745" y="4137648"/>
            <a:ext cx="605751" cy="604301"/>
          </a:xfrm>
          <a:prstGeom prst="rect">
            <a:avLst/>
          </a:prstGeom>
        </p:spPr>
      </p:pic>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566747" y="4665749"/>
            <a:ext cx="605750" cy="602873"/>
          </a:xfrm>
          <a:prstGeom prst="rect">
            <a:avLst/>
          </a:prstGeom>
        </p:spPr>
      </p:pic>
      <p:pic>
        <p:nvPicPr>
          <p:cNvPr id="15" name="Picture 1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566662" y="5205911"/>
            <a:ext cx="605750" cy="602838"/>
          </a:xfrm>
          <a:prstGeom prst="rect">
            <a:avLst/>
          </a:prstGeom>
        </p:spPr>
      </p:pic>
      <p:pic>
        <p:nvPicPr>
          <p:cNvPr id="14" name="Pictur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47177" y="5732549"/>
            <a:ext cx="605750" cy="602873"/>
          </a:xfrm>
          <a:prstGeom prst="rect">
            <a:avLst/>
          </a:prstGeom>
        </p:spPr>
      </p:pic>
      <p:pic>
        <p:nvPicPr>
          <p:cNvPr id="12" name="Picture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544480" y="6269799"/>
            <a:ext cx="605750" cy="605750"/>
          </a:xfrm>
          <a:prstGeom prst="rect">
            <a:avLst/>
          </a:prstGeom>
        </p:spPr>
      </p:pic>
      <p:pic>
        <p:nvPicPr>
          <p:cNvPr id="23" name="Picture 22"/>
          <p:cNvPicPr>
            <a:picLocks noChangeAspect="1"/>
          </p:cNvPicPr>
          <p:nvPr/>
        </p:nvPicPr>
        <p:blipFill rotWithShape="1">
          <a:blip r:embed="rId17"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90653344"/>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838200"/>
            <a:ext cx="8001000" cy="5715000"/>
          </a:xfrm>
          <a:prstGeom prst="rect">
            <a:avLst/>
          </a:prstGeom>
          <a:ln w="38100">
            <a:solidFill>
              <a:srgbClr val="345C8C"/>
            </a:solidFill>
          </a:ln>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Become </a:t>
            </a:r>
            <a:r>
              <a:rPr lang="en-US" sz="2400" b="1" dirty="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a </a:t>
            </a:r>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Sponsor</a:t>
            </a:r>
            <a:endParaRPr lang="en-US" sz="2000" dirty="0" smtClean="0">
              <a:solidFill>
                <a:srgbClr val="345C8C"/>
              </a:solidFill>
              <a:latin typeface="Narkisim" panose="020E0502050101010101" pitchFamily="34" charset="-79"/>
              <a:cs typeface="Narkisim" panose="020E0502050101010101" pitchFamily="34" charset="-79"/>
            </a:endParaRPr>
          </a:p>
          <a:p>
            <a:pPr marL="800100" lvl="1"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Register a program </a:t>
            </a:r>
          </a:p>
          <a:p>
            <a:pPr marL="800100" lvl="1"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Present </a:t>
            </a:r>
            <a:r>
              <a:rPr lang="en-US" sz="2000" dirty="0">
                <a:latin typeface="Narkisim" panose="020E0502050101010101" pitchFamily="34" charset="-79"/>
                <a:cs typeface="Narkisim" panose="020E0502050101010101" pitchFamily="34" charset="-79"/>
              </a:rPr>
              <a:t>your program to the </a:t>
            </a:r>
            <a:r>
              <a:rPr lang="en-US" sz="2000" dirty="0" smtClean="0">
                <a:latin typeface="Narkisim" panose="020E0502050101010101" pitchFamily="34" charset="-79"/>
                <a:cs typeface="Narkisim" panose="020E0502050101010101" pitchFamily="34" charset="-79"/>
              </a:rPr>
              <a:t>Maryland Apprenticeship Training Council (MATC) for approval</a:t>
            </a:r>
          </a:p>
          <a:p>
            <a:pPr marL="800100" lvl="1"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Maintain </a:t>
            </a:r>
            <a:r>
              <a:rPr lang="en-US" sz="2000" dirty="0">
                <a:latin typeface="Narkisim" panose="020E0502050101010101" pitchFamily="34" charset="-79"/>
                <a:cs typeface="Narkisim" panose="020E0502050101010101" pitchFamily="34" charset="-79"/>
              </a:rPr>
              <a:t>your program </a:t>
            </a:r>
            <a:r>
              <a:rPr lang="en-US" sz="2000" dirty="0" smtClean="0">
                <a:latin typeface="Narkisim" panose="020E0502050101010101" pitchFamily="34" charset="-79"/>
                <a:cs typeface="Narkisim" panose="020E0502050101010101" pitchFamily="34" charset="-79"/>
              </a:rPr>
              <a:t>with </a:t>
            </a:r>
            <a:r>
              <a:rPr lang="en-US" sz="2000" dirty="0">
                <a:latin typeface="Narkisim" panose="020E0502050101010101" pitchFamily="34" charset="-79"/>
                <a:cs typeface="Narkisim" panose="020E0502050101010101" pitchFamily="34" charset="-79"/>
              </a:rPr>
              <a:t>continued </a:t>
            </a:r>
            <a:r>
              <a:rPr lang="en-US" sz="2000" dirty="0" smtClean="0">
                <a:latin typeface="Narkisim" panose="020E0502050101010101" pitchFamily="34" charset="-79"/>
                <a:cs typeface="Narkisim" panose="020E0502050101010101" pitchFamily="34" charset="-79"/>
              </a:rPr>
              <a:t>Maryland Apprenticeship staff </a:t>
            </a:r>
            <a:r>
              <a:rPr lang="en-US" sz="2000" dirty="0">
                <a:latin typeface="Narkisim" panose="020E0502050101010101" pitchFamily="34" charset="-79"/>
                <a:cs typeface="Narkisim" panose="020E0502050101010101" pitchFamily="34" charset="-79"/>
              </a:rPr>
              <a:t>assistance and support </a:t>
            </a:r>
            <a:endParaRPr lang="en-US" sz="2000" dirty="0" smtClean="0">
              <a:latin typeface="Narkisim" panose="020E0502050101010101" pitchFamily="34" charset="-79"/>
              <a:cs typeface="Narkisim" panose="020E0502050101010101" pitchFamily="34" charset="-79"/>
            </a:endParaRPr>
          </a:p>
          <a:p>
            <a:endParaRPr lang="en-US" sz="900" dirty="0" smtClean="0">
              <a:latin typeface="Narkisim" panose="020E0502050101010101" pitchFamily="34" charset="-79"/>
              <a:cs typeface="Narkisim" panose="020E0502050101010101" pitchFamily="34" charset="-79"/>
            </a:endParaRPr>
          </a:p>
          <a:p>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Use </a:t>
            </a:r>
            <a:r>
              <a:rPr lang="en-US" sz="2400" b="1" dirty="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the Maryland Workforce </a:t>
            </a:r>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Exchange</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Advertise your program to a wide audience</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Pre-screen applicants</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Go </a:t>
            </a:r>
            <a:r>
              <a:rPr lang="en-US" sz="2000" dirty="0">
                <a:latin typeface="Narkisim" panose="020E0502050101010101" pitchFamily="34" charset="-79"/>
                <a:cs typeface="Narkisim" panose="020E0502050101010101" pitchFamily="34" charset="-79"/>
              </a:rPr>
              <a:t>beyond standard job descriptions by listing program requirements and specifications, as well as </a:t>
            </a:r>
            <a:r>
              <a:rPr lang="en-US" sz="2000" dirty="0" smtClean="0">
                <a:latin typeface="Narkisim" panose="020E0502050101010101" pitchFamily="34" charset="-79"/>
                <a:cs typeface="Narkisim" panose="020E0502050101010101" pitchFamily="34" charset="-79"/>
              </a:rPr>
              <a:t>choose </a:t>
            </a:r>
            <a:r>
              <a:rPr lang="en-US" sz="2000" dirty="0">
                <a:latin typeface="Narkisim" panose="020E0502050101010101" pitchFamily="34" charset="-79"/>
                <a:cs typeface="Narkisim" panose="020E0502050101010101" pitchFamily="34" charset="-79"/>
              </a:rPr>
              <a:t>the number of applicant referrals accepted </a:t>
            </a:r>
            <a:endParaRPr lang="en-US" sz="2000" dirty="0" smtClean="0">
              <a:latin typeface="Narkisim" panose="020E0502050101010101" pitchFamily="34" charset="-79"/>
              <a:cs typeface="Narkisim" panose="020E0502050101010101" pitchFamily="34" charset="-79"/>
            </a:endParaRPr>
          </a:p>
          <a:p>
            <a:endParaRPr lang="en-US" sz="900" dirty="0">
              <a:latin typeface="Narkisim" panose="020E0502050101010101" pitchFamily="34" charset="-79"/>
              <a:cs typeface="Narkisim" panose="020E0502050101010101" pitchFamily="34" charset="-79"/>
            </a:endParaRPr>
          </a:p>
          <a:p>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Partner with </a:t>
            </a:r>
            <a:r>
              <a:rPr lang="en-US" sz="2400" b="1" dirty="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local </a:t>
            </a:r>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American Job Center </a:t>
            </a:r>
            <a:r>
              <a:rPr lang="en-US" sz="2400" b="1" dirty="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Business </a:t>
            </a:r>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Solutions Consultants </a:t>
            </a:r>
            <a:r>
              <a:rPr lang="en-US" sz="2400" b="1" dirty="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and Higher Education </a:t>
            </a:r>
            <a:r>
              <a:rPr lang="en-US" sz="2400" b="1" dirty="0" smtClean="0">
                <a:solidFill>
                  <a:srgbClr val="345C8C"/>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Community</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Set </a:t>
            </a:r>
            <a:r>
              <a:rPr lang="en-US" sz="2000" dirty="0">
                <a:latin typeface="Narkisim" panose="020E0502050101010101" pitchFamily="34" charset="-79"/>
                <a:cs typeface="Narkisim" panose="020E0502050101010101" pitchFamily="34" charset="-79"/>
              </a:rPr>
              <a:t>up workshops or recruitment </a:t>
            </a:r>
            <a:r>
              <a:rPr lang="en-US" sz="2000" dirty="0" smtClean="0">
                <a:latin typeface="Narkisim" panose="020E0502050101010101" pitchFamily="34" charset="-79"/>
                <a:cs typeface="Narkisim" panose="020E0502050101010101" pitchFamily="34" charset="-79"/>
              </a:rPr>
              <a:t>events</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Identify </a:t>
            </a:r>
            <a:r>
              <a:rPr lang="en-US" sz="2000" dirty="0">
                <a:latin typeface="Narkisim" panose="020E0502050101010101" pitchFamily="34" charset="-79"/>
                <a:cs typeface="Narkisim" panose="020E0502050101010101" pitchFamily="34" charset="-79"/>
              </a:rPr>
              <a:t>education and training opportunities </a:t>
            </a:r>
            <a:r>
              <a:rPr lang="en-US" sz="2000" dirty="0" smtClean="0">
                <a:latin typeface="Narkisim" panose="020E0502050101010101" pitchFamily="34" charset="-79"/>
                <a:cs typeface="Narkisim" panose="020E0502050101010101" pitchFamily="34" charset="-79"/>
              </a:rPr>
              <a:t>statewide</a:t>
            </a:r>
          </a:p>
          <a:p>
            <a:pPr marL="800100" indent="-342900">
              <a:buFont typeface="Wingdings" panose="05000000000000000000" pitchFamily="2" charset="2"/>
              <a:buChar char="w"/>
            </a:pPr>
            <a:r>
              <a:rPr lang="en-US" sz="2000" dirty="0" smtClean="0">
                <a:latin typeface="Narkisim" panose="020E0502050101010101" pitchFamily="34" charset="-79"/>
                <a:cs typeface="Narkisim" panose="020E0502050101010101" pitchFamily="34" charset="-79"/>
              </a:rPr>
              <a:t>Access </a:t>
            </a:r>
            <a:r>
              <a:rPr lang="en-US" sz="2000" dirty="0">
                <a:latin typeface="Narkisim" panose="020E0502050101010101" pitchFamily="34" charset="-79"/>
                <a:cs typeface="Narkisim" panose="020E0502050101010101" pitchFamily="34" charset="-79"/>
              </a:rPr>
              <a:t>workforce training </a:t>
            </a:r>
            <a:r>
              <a:rPr lang="en-US" sz="2000" dirty="0" smtClean="0">
                <a:latin typeface="Narkisim" panose="020E0502050101010101" pitchFamily="34" charset="-79"/>
                <a:cs typeface="Narkisim" panose="020E0502050101010101" pitchFamily="34" charset="-79"/>
              </a:rPr>
              <a:t>fund</a:t>
            </a:r>
          </a:p>
        </p:txBody>
      </p:sp>
      <p:sp>
        <p:nvSpPr>
          <p:cNvPr id="13" name="Rectangle 12"/>
          <p:cNvSpPr/>
          <p:nvPr/>
        </p:nvSpPr>
        <p:spPr>
          <a:xfrm>
            <a:off x="6019800" y="0"/>
            <a:ext cx="3124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flipH="1">
            <a:off x="5943600" y="76200"/>
            <a:ext cx="3240426" cy="86177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lIns="91440" tIns="45720" rIns="91440" bIns="45720">
            <a:spAutoFit/>
          </a:bodyPr>
          <a:lstStyle/>
          <a:p>
            <a:pPr algn="ctr"/>
            <a:r>
              <a:rPr lang="en-US" sz="5000" b="1" cap="small" spc="50" dirty="0" smtClean="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rPr>
              <a:t>Resources</a:t>
            </a:r>
            <a:endParaRPr lang="en-US" sz="5000" b="1" cap="small" spc="50" dirty="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endParaRPr>
          </a:p>
        </p:txBody>
      </p:sp>
      <p:sp>
        <p:nvSpPr>
          <p:cNvPr id="14" name="Rectangle 13"/>
          <p:cNvSpPr/>
          <p:nvPr/>
        </p:nvSpPr>
        <p:spPr>
          <a:xfrm>
            <a:off x="0" y="0"/>
            <a:ext cx="601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cap="small"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Narkisim" panose="020E0502050101010101" pitchFamily="34" charset="-79"/>
                <a:cs typeface="Narkisim" panose="020E0502050101010101" pitchFamily="34" charset="-79"/>
              </a:rPr>
              <a:t>   </a:t>
            </a:r>
            <a:r>
              <a:rPr lang="en-US" sz="3200" cap="small"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Narkisim" panose="020E0502050101010101" pitchFamily="34" charset="-79"/>
                <a:cs typeface="Narkisim" panose="020E0502050101010101" pitchFamily="34" charset="-79"/>
              </a:rPr>
              <a:t>Where to Start…</a:t>
            </a:r>
            <a:endParaRPr lang="en-US" sz="3200" cap="small"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Narkisim" panose="020E0502050101010101" pitchFamily="34" charset="-79"/>
              <a:cs typeface="Narkisim" panose="020E0502050101010101" pitchFamily="34" charset="-79"/>
            </a:endParaRPr>
          </a:p>
        </p:txBody>
      </p:sp>
      <p:sp>
        <p:nvSpPr>
          <p:cNvPr id="17" name="Slide Number Placeholder 16"/>
          <p:cNvSpPr>
            <a:spLocks noGrp="1"/>
          </p:cNvSpPr>
          <p:nvPr>
            <p:ph type="sldNum" sz="quarter" idx="12"/>
          </p:nvPr>
        </p:nvSpPr>
        <p:spPr/>
        <p:txBody>
          <a:bodyPr/>
          <a:lstStyle/>
          <a:p>
            <a:fld id="{4A6C8C6E-8125-434C-8E68-E64334BB3B83}" type="slidenum">
              <a:rPr lang="en-US" smtClean="0"/>
              <a:pPr/>
              <a:t>19</a:t>
            </a:fld>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97" y="6297069"/>
            <a:ext cx="1289700" cy="39624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48859043"/>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518" y="1424941"/>
            <a:ext cx="8858081" cy="4541518"/>
          </a:xfrm>
          <a:noFill/>
        </p:spPr>
        <p:txBody>
          <a:bodyPr>
            <a:normAutofit lnSpcReduction="10000"/>
          </a:bodyPr>
          <a:lstStyle/>
          <a:p>
            <a:pPr marL="0" indent="0" algn="ctr" fontAlgn="t">
              <a:buNone/>
            </a:pPr>
            <a:endParaRPr lang="en-US" sz="1800" b="1" i="1" dirty="0" smtClean="0"/>
          </a:p>
          <a:p>
            <a:pPr marL="0" indent="0" algn="ctr" fontAlgn="t">
              <a:buNone/>
            </a:pPr>
            <a:r>
              <a:rPr lang="en-US" sz="1800" b="1" i="1" dirty="0" smtClean="0"/>
              <a:t>“</a:t>
            </a:r>
            <a:r>
              <a:rPr lang="en-US" sz="1800" b="1" i="1" dirty="0"/>
              <a:t>Apprenticeships are proven workforce development tools that greatly benefit our students, workers, and job </a:t>
            </a:r>
            <a:r>
              <a:rPr lang="en-US" sz="1800" b="1" i="1" dirty="0" smtClean="0"/>
              <a:t>creators.  This </a:t>
            </a:r>
            <a:r>
              <a:rPr lang="en-US" sz="1800" b="1" i="1" dirty="0"/>
              <a:t>program’s ongoing growth provides our state’s workforce with expanded opportunities to learn new skills and grow in their careers. These apprenticeships provide Maryland workers across numerous industries with more opportunities to succeed, and our job-creators with the skilled workforce they need to compete in today’s market</a:t>
            </a:r>
            <a:r>
              <a:rPr lang="en-US" sz="1800" b="1" i="1" dirty="0" smtClean="0"/>
              <a:t>.”</a:t>
            </a:r>
          </a:p>
          <a:p>
            <a:pPr marL="0" indent="0" algn="ctr" fontAlgn="t">
              <a:buNone/>
            </a:pPr>
            <a:r>
              <a:rPr lang="en-US" sz="1800" b="1" dirty="0" smtClean="0"/>
              <a:t>--Maryland Governor Larry Hogan</a:t>
            </a:r>
          </a:p>
          <a:p>
            <a:pPr marL="0" indent="0" algn="ctr" fontAlgn="t">
              <a:buNone/>
            </a:pPr>
            <a:endParaRPr lang="en-US" sz="2400" b="1" dirty="0" smtClean="0"/>
          </a:p>
          <a:p>
            <a:pPr marL="0" indent="0" algn="ctr" fontAlgn="t">
              <a:buNone/>
            </a:pPr>
            <a:r>
              <a:rPr lang="en-US" sz="1800" b="1" dirty="0" smtClean="0"/>
              <a:t>“</a:t>
            </a:r>
            <a:r>
              <a:rPr lang="en-US" sz="1800" b="1" i="1" dirty="0" smtClean="0"/>
              <a:t>Maryland’s </a:t>
            </a:r>
            <a:r>
              <a:rPr lang="en-US" sz="1800" b="1" i="1" dirty="0"/>
              <a:t>growing apprenticeship program is providing more and more opportunities for our workers and </a:t>
            </a:r>
            <a:r>
              <a:rPr lang="en-US" sz="1800" b="1" i="1" dirty="0" smtClean="0"/>
              <a:t>employers. Apprenticeship </a:t>
            </a:r>
            <a:r>
              <a:rPr lang="en-US" sz="1800" b="1" i="1" dirty="0"/>
              <a:t>is an ideal option for job seekers desiring hands-on training and career advancement, and for employers to develop and grow their future workforce</a:t>
            </a:r>
            <a:r>
              <a:rPr lang="en-US" sz="1800" b="1" i="1" dirty="0" smtClean="0"/>
              <a:t>.”</a:t>
            </a:r>
          </a:p>
          <a:p>
            <a:pPr marL="0" indent="0" algn="ctr" fontAlgn="t">
              <a:buNone/>
            </a:pPr>
            <a:r>
              <a:rPr lang="en-US" sz="1800" b="1" dirty="0"/>
              <a:t>--Acting Secretary James </a:t>
            </a:r>
            <a:r>
              <a:rPr lang="en-US" sz="1800" b="1" dirty="0" err="1"/>
              <a:t>Rzepkowski</a:t>
            </a:r>
            <a:r>
              <a:rPr lang="en-US" sz="1800" b="1" dirty="0"/>
              <a:t>, Maryland Department of Labor, Licensing and Regulation</a:t>
            </a:r>
          </a:p>
          <a:p>
            <a:pPr marL="0" indent="0" algn="ctr" fontAlgn="t">
              <a:buNone/>
            </a:pPr>
            <a:endParaRPr lang="en-US" sz="2400" b="1" dirty="0"/>
          </a:p>
          <a:p>
            <a:pPr marL="0" indent="0" algn="ctr" fontAlgn="t">
              <a:buNone/>
            </a:pPr>
            <a:endParaRPr lang="en-US" sz="1800" b="1" dirty="0"/>
          </a:p>
          <a:p>
            <a:pPr marL="0" indent="0" algn="ctr" fontAlgn="t">
              <a:buNone/>
            </a:pPr>
            <a:endParaRPr lang="en-US" sz="1800" b="1" dirty="0" smtClean="0"/>
          </a:p>
          <a:p>
            <a:pPr algn="ctr"/>
            <a:endParaRPr lang="en-US"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Apprenticeship Expansion</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Opportunity</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2</a:t>
            </a:fld>
            <a:endParaRPr lang="en-US" b="1" dirty="0">
              <a:solidFill>
                <a:schemeClr val="tx1"/>
              </a:solidFill>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91323982"/>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itle 1"/>
          <p:cNvSpPr>
            <a:spLocks noGrp="1"/>
          </p:cNvSpPr>
          <p:nvPr>
            <p:ph type="title"/>
          </p:nvPr>
        </p:nvSpPr>
        <p:spPr bwMode="auto">
          <a:xfrm>
            <a:off x="3733800" y="0"/>
            <a:ext cx="5410199" cy="1083810"/>
          </a:xfrm>
        </p:spPr>
        <p:style>
          <a:lnRef idx="2">
            <a:schemeClr val="accent2">
              <a:shade val="50000"/>
            </a:schemeClr>
          </a:lnRef>
          <a:fillRef idx="1">
            <a:schemeClr val="accent2"/>
          </a:fillRef>
          <a:effectRef idx="0">
            <a:schemeClr val="accent2"/>
          </a:effectRef>
          <a:fontRef idx="minor">
            <a:schemeClr val="lt1"/>
          </a:fontRef>
        </p:style>
        <p:txBody>
          <a:bodyPr wrap="square" numCol="1" anchorCtr="0" compatLnSpc="1">
            <a:prstTxWarp prst="textNoShape">
              <a:avLst/>
            </a:prstTxWarp>
            <a:normAutofit/>
          </a:bodyPr>
          <a:lstStyle/>
          <a:p>
            <a:pPr eaLnBrk="1" hangingPunct="1"/>
            <a:r>
              <a:rPr lang="en-US" altLang="en-US" sz="4000" b="1" dirty="0" smtClean="0">
                <a:solidFill>
                  <a:schemeClr val="bg1"/>
                </a:solidFill>
                <a:effectLst>
                  <a:outerShdw blurRad="38100" dist="38100" dir="2700000" algn="tl">
                    <a:srgbClr val="000000">
                      <a:alpha val="43137"/>
                    </a:srgbClr>
                  </a:outerShdw>
                </a:effectLst>
              </a:rPr>
              <a:t>Thank You!</a:t>
            </a:r>
          </a:p>
        </p:txBody>
      </p:sp>
      <p:sp>
        <p:nvSpPr>
          <p:cNvPr id="78854" name="TextBox 7"/>
          <p:cNvSpPr txBox="1">
            <a:spLocks noChangeArrowheads="1"/>
          </p:cNvSpPr>
          <p:nvPr/>
        </p:nvSpPr>
        <p:spPr bwMode="auto">
          <a:xfrm>
            <a:off x="2209800" y="1339364"/>
            <a:ext cx="685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lr>
                <a:srgbClr val="F36B22"/>
              </a:buClr>
              <a:buFont typeface="Wingdings" pitchFamily="2" charset="2"/>
              <a:buChar char="v"/>
              <a:defRPr sz="2600">
                <a:solidFill>
                  <a:schemeClr val="accent1"/>
                </a:solidFill>
                <a:latin typeface="Arial" pitchFamily="34" charset="0"/>
              </a:defRPr>
            </a:lvl1pPr>
            <a:lvl2pPr marL="742950" indent="-285750">
              <a:lnSpc>
                <a:spcPct val="90000"/>
              </a:lnSpc>
              <a:spcBef>
                <a:spcPts val="500"/>
              </a:spcBef>
              <a:buClr>
                <a:schemeClr val="accent2"/>
              </a:buClr>
              <a:buFont typeface="Wingdings 2" pitchFamily="18" charset="2"/>
              <a:buChar char="®"/>
              <a:defRPr sz="2400">
                <a:solidFill>
                  <a:srgbClr val="404040"/>
                </a:solidFill>
                <a:latin typeface="Arial" pitchFamily="34" charset="0"/>
              </a:defRPr>
            </a:lvl2pPr>
            <a:lvl3pPr marL="1143000" indent="-228600">
              <a:lnSpc>
                <a:spcPct val="90000"/>
              </a:lnSpc>
              <a:spcBef>
                <a:spcPts val="500"/>
              </a:spcBef>
              <a:buClr>
                <a:srgbClr val="F8B076"/>
              </a:buClr>
              <a:buFont typeface="Wingdings 2" pitchFamily="18" charset="2"/>
              <a:buChar char=""/>
              <a:defRPr sz="2000">
                <a:solidFill>
                  <a:srgbClr val="3B4774"/>
                </a:solidFill>
                <a:latin typeface="Arial" pitchFamily="34" charset="0"/>
              </a:defRPr>
            </a:lvl3pPr>
            <a:lvl4pPr marL="1600200" indent="-228600">
              <a:lnSpc>
                <a:spcPct val="90000"/>
              </a:lnSpc>
              <a:spcBef>
                <a:spcPts val="500"/>
              </a:spcBef>
              <a:buClr>
                <a:srgbClr val="595959"/>
              </a:buClr>
              <a:buFont typeface="Wingdings 2" pitchFamily="18" charset="2"/>
              <a:buChar char="­"/>
              <a:defRPr>
                <a:solidFill>
                  <a:srgbClr val="C54C0B"/>
                </a:solidFill>
                <a:latin typeface="Arial" pitchFamily="34" charset="0"/>
              </a:defRPr>
            </a:lvl4pPr>
            <a:lvl5pPr marL="2057400" indent="-228600">
              <a:lnSpc>
                <a:spcPct val="90000"/>
              </a:lnSpc>
              <a:spcBef>
                <a:spcPts val="500"/>
              </a:spcBef>
              <a:buClr>
                <a:srgbClr val="BFBFBF"/>
              </a:buClr>
              <a:buFont typeface="Wingdings 3" pitchFamily="18" charset="2"/>
              <a:buChar char=""/>
              <a:defRPr>
                <a:solidFill>
                  <a:srgbClr val="595959"/>
                </a:solidFill>
                <a:latin typeface="Arial" pitchFamily="34" charset="0"/>
              </a:defRPr>
            </a:lvl5pPr>
            <a:lvl6pPr marL="2514600" indent="-228600" defTabSz="457200" eaLnBrk="0" fontAlgn="base" hangingPunct="0">
              <a:lnSpc>
                <a:spcPct val="90000"/>
              </a:lnSpc>
              <a:spcBef>
                <a:spcPts val="500"/>
              </a:spcBef>
              <a:spcAft>
                <a:spcPct val="0"/>
              </a:spcAft>
              <a:buClr>
                <a:srgbClr val="BFBFBF"/>
              </a:buClr>
              <a:buFont typeface="Wingdings 3" pitchFamily="18" charset="2"/>
              <a:buChar char=""/>
              <a:defRPr>
                <a:solidFill>
                  <a:srgbClr val="595959"/>
                </a:solidFill>
                <a:latin typeface="Arial" pitchFamily="34" charset="0"/>
              </a:defRPr>
            </a:lvl6pPr>
            <a:lvl7pPr marL="2971800" indent="-228600" defTabSz="457200" eaLnBrk="0" fontAlgn="base" hangingPunct="0">
              <a:lnSpc>
                <a:spcPct val="90000"/>
              </a:lnSpc>
              <a:spcBef>
                <a:spcPts val="500"/>
              </a:spcBef>
              <a:spcAft>
                <a:spcPct val="0"/>
              </a:spcAft>
              <a:buClr>
                <a:srgbClr val="BFBFBF"/>
              </a:buClr>
              <a:buFont typeface="Wingdings 3" pitchFamily="18" charset="2"/>
              <a:buChar char=""/>
              <a:defRPr>
                <a:solidFill>
                  <a:srgbClr val="595959"/>
                </a:solidFill>
                <a:latin typeface="Arial" pitchFamily="34" charset="0"/>
              </a:defRPr>
            </a:lvl7pPr>
            <a:lvl8pPr marL="3429000" indent="-228600" defTabSz="457200" eaLnBrk="0" fontAlgn="base" hangingPunct="0">
              <a:lnSpc>
                <a:spcPct val="90000"/>
              </a:lnSpc>
              <a:spcBef>
                <a:spcPts val="500"/>
              </a:spcBef>
              <a:spcAft>
                <a:spcPct val="0"/>
              </a:spcAft>
              <a:buClr>
                <a:srgbClr val="BFBFBF"/>
              </a:buClr>
              <a:buFont typeface="Wingdings 3" pitchFamily="18" charset="2"/>
              <a:buChar char=""/>
              <a:defRPr>
                <a:solidFill>
                  <a:srgbClr val="595959"/>
                </a:solidFill>
                <a:latin typeface="Arial" pitchFamily="34" charset="0"/>
              </a:defRPr>
            </a:lvl8pPr>
            <a:lvl9pPr marL="3886200" indent="-228600" defTabSz="457200" eaLnBrk="0" fontAlgn="base" hangingPunct="0">
              <a:lnSpc>
                <a:spcPct val="90000"/>
              </a:lnSpc>
              <a:spcBef>
                <a:spcPts val="500"/>
              </a:spcBef>
              <a:spcAft>
                <a:spcPct val="0"/>
              </a:spcAft>
              <a:buClr>
                <a:srgbClr val="BFBFBF"/>
              </a:buClr>
              <a:buFont typeface="Wingdings 3" pitchFamily="18" charset="2"/>
              <a:buChar char=""/>
              <a:defRPr>
                <a:solidFill>
                  <a:srgbClr val="595959"/>
                </a:solidFill>
                <a:latin typeface="Arial" pitchFamily="34" charset="0"/>
              </a:defRPr>
            </a:lvl9pPr>
          </a:lstStyle>
          <a:p>
            <a:pPr>
              <a:lnSpc>
                <a:spcPct val="100000"/>
              </a:lnSpc>
              <a:spcBef>
                <a:spcPct val="0"/>
              </a:spcBef>
              <a:buClrTx/>
              <a:buNone/>
            </a:pPr>
            <a:endParaRPr lang="en-US" altLang="en-US" sz="1600" b="1" u="sng" dirty="0" smtClean="0">
              <a:solidFill>
                <a:srgbClr val="C00000"/>
              </a:solidFill>
            </a:endParaRPr>
          </a:p>
          <a:p>
            <a:pPr>
              <a:lnSpc>
                <a:spcPct val="100000"/>
              </a:lnSpc>
              <a:spcBef>
                <a:spcPct val="0"/>
              </a:spcBef>
              <a:buClrTx/>
              <a:buNone/>
            </a:pPr>
            <a:endParaRPr lang="en-US" altLang="en-US" sz="1600" b="1" dirty="0">
              <a:solidFill>
                <a:srgbClr val="C00000"/>
              </a:solidFill>
            </a:endParaRPr>
          </a:p>
        </p:txBody>
      </p:sp>
      <p:sp>
        <p:nvSpPr>
          <p:cNvPr id="3" name="Slide Number Placeholder 2"/>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20</a:t>
            </a:fld>
            <a:endParaRPr lang="en-US" b="1" dirty="0">
              <a:solidFill>
                <a:schemeClr val="tx1"/>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1381170"/>
            <a:ext cx="3810000"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9600" y="1443472"/>
            <a:ext cx="4381500" cy="2628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8000" y="4261484"/>
            <a:ext cx="4381500" cy="2047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8100" y="3614844"/>
            <a:ext cx="2695264" cy="17940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4800" y="122347"/>
            <a:ext cx="3950208" cy="839115"/>
          </a:xfrm>
          <a:prstGeom prst="rect">
            <a:avLst/>
          </a:prstGeom>
        </p:spPr>
      </p:pic>
      <p:sp>
        <p:nvSpPr>
          <p:cNvPr id="4" name="TextBox 3"/>
          <p:cNvSpPr txBox="1"/>
          <p:nvPr/>
        </p:nvSpPr>
        <p:spPr>
          <a:xfrm>
            <a:off x="6324600" y="6488668"/>
            <a:ext cx="1104899" cy="246221"/>
          </a:xfrm>
          <a:prstGeom prst="rect">
            <a:avLst/>
          </a:prstGeom>
          <a:noFill/>
        </p:spPr>
        <p:txBody>
          <a:bodyPr wrap="square" rtlCol="0">
            <a:spAutoFit/>
          </a:bodyPr>
          <a:lstStyle/>
          <a:p>
            <a:r>
              <a:rPr lang="en-US" sz="1000" dirty="0" smtClean="0"/>
              <a:t>Rev. 06-10-2019</a:t>
            </a:r>
            <a:endParaRPr lang="en-US" sz="1000" dirty="0"/>
          </a:p>
        </p:txBody>
      </p:sp>
    </p:spTree>
    <p:extLst>
      <p:ext uri="{BB962C8B-B14F-4D97-AF65-F5344CB8AC3E}">
        <p14:creationId xmlns:p14="http://schemas.microsoft.com/office/powerpoint/2010/main" val="743365199"/>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519" y="1424941"/>
            <a:ext cx="4800600" cy="4541518"/>
          </a:xfrm>
          <a:noFill/>
        </p:spPr>
        <p:txBody>
          <a:bodyPr>
            <a:normAutofit fontScale="47500" lnSpcReduction="20000"/>
          </a:bodyPr>
          <a:lstStyle/>
          <a:p>
            <a:pPr marL="0" indent="0" fontAlgn="t">
              <a:buNone/>
            </a:pPr>
            <a:r>
              <a:rPr lang="en-US" sz="5100" b="1" dirty="0">
                <a:effectLst>
                  <a:outerShdw blurRad="38100" dist="38100" dir="2700000" algn="tl">
                    <a:srgbClr val="000000">
                      <a:alpha val="43137"/>
                    </a:srgbClr>
                  </a:outerShdw>
                </a:effectLst>
              </a:rPr>
              <a:t>Official Definition</a:t>
            </a:r>
            <a:endParaRPr lang="en-US" sz="5100" dirty="0">
              <a:effectLst>
                <a:outerShdw blurRad="38100" dist="38100" dir="2700000" algn="tl">
                  <a:srgbClr val="000000">
                    <a:alpha val="43137"/>
                  </a:srgbClr>
                </a:outerShdw>
              </a:effectLst>
            </a:endParaRPr>
          </a:p>
          <a:p>
            <a:pPr marL="0" indent="0" algn="ctr" fontAlgn="t">
              <a:buNone/>
            </a:pPr>
            <a:r>
              <a:rPr lang="en-US" sz="4900" dirty="0"/>
              <a:t>Apprenticeship is an earn-and-learn strategy combining on-the-job training with related </a:t>
            </a:r>
            <a:r>
              <a:rPr lang="en-US" sz="4900" dirty="0" smtClean="0"/>
              <a:t>(classroom</a:t>
            </a:r>
            <a:r>
              <a:rPr lang="en-US" sz="4900" dirty="0"/>
              <a:t>) instruction, blending the practical and theoretical aspects of training for highly-skilled occupations. </a:t>
            </a:r>
            <a:endParaRPr lang="en-US" sz="4900" dirty="0" smtClean="0"/>
          </a:p>
          <a:p>
            <a:pPr marL="0" indent="0" algn="ctr" fontAlgn="t">
              <a:buNone/>
            </a:pPr>
            <a:endParaRPr lang="en-US" sz="4900" dirty="0" smtClean="0"/>
          </a:p>
          <a:p>
            <a:pPr marL="0" indent="0" algn="ctr" fontAlgn="t">
              <a:buNone/>
            </a:pPr>
            <a:r>
              <a:rPr lang="en-US" sz="4900" dirty="0" smtClean="0"/>
              <a:t>Apprenticeship </a:t>
            </a:r>
            <a:r>
              <a:rPr lang="en-US" sz="4900" dirty="0"/>
              <a:t>programs are sponsored voluntarily by a wide range of organizations, including individual employers, employer associations, joint labor-management organizations, and other workforce intermediaries. </a:t>
            </a:r>
            <a:endParaRPr lang="en-US" sz="4900" b="1" dirty="0" smtClean="0"/>
          </a:p>
          <a:p>
            <a:endParaRPr lang="en-US" dirty="0"/>
          </a:p>
        </p:txBody>
      </p:sp>
      <p:sp>
        <p:nvSpPr>
          <p:cNvPr id="5"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b="1" dirty="0" smtClean="0">
                <a:effectLst>
                  <a:outerShdw blurRad="38100" dist="38100" dir="2700000" algn="tl">
                    <a:srgbClr val="000000">
                      <a:alpha val="43137"/>
                    </a:srgbClr>
                  </a:outerShdw>
                </a:effectLst>
              </a:rPr>
              <a:t>What is Apprenticeship?</a:t>
            </a:r>
            <a:endParaRPr lang="en-US" b="1" dirty="0">
              <a:effectLst>
                <a:outerShdw blurRad="38100" dist="38100" dir="2700000" algn="tl">
                  <a:srgbClr val="000000">
                    <a:alpha val="43137"/>
                  </a:srgbClr>
                </a:outerShdw>
              </a:effectLst>
            </a:endParaRPr>
          </a:p>
        </p:txBody>
      </p:sp>
      <p:sp>
        <p:nvSpPr>
          <p:cNvPr id="6"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solidFill>
                  <a:schemeClr val="bg1"/>
                </a:solidFill>
                <a:effectLst>
                  <a:outerShdw blurRad="38100" dist="38100" dir="2700000" algn="tl">
                    <a:srgbClr val="000000">
                      <a:alpha val="43137"/>
                    </a:srgbClr>
                  </a:outerShdw>
                </a:effectLst>
              </a:rPr>
              <a:t>Review</a:t>
            </a:r>
            <a:endParaRPr lang="en-US" b="1" dirty="0">
              <a:solidFill>
                <a:schemeClr val="bg1"/>
              </a:solidFill>
              <a:effectLst>
                <a:outerShdw blurRad="38100" dist="38100" dir="2700000" algn="tl">
                  <a:srgbClr val="000000">
                    <a:alpha val="43137"/>
                  </a:srgbClr>
                </a:outerShdw>
              </a:effectLst>
            </a:endParaRPr>
          </a:p>
        </p:txBody>
      </p:sp>
      <p:grpSp>
        <p:nvGrpSpPr>
          <p:cNvPr id="13" name="Group 12"/>
          <p:cNvGrpSpPr/>
          <p:nvPr/>
        </p:nvGrpSpPr>
        <p:grpSpPr>
          <a:xfrm>
            <a:off x="0" y="5642385"/>
            <a:ext cx="9144000" cy="1219200"/>
            <a:chOff x="0" y="5638800"/>
            <a:chExt cx="9144000" cy="1219200"/>
          </a:xfrm>
        </p:grpSpPr>
        <p:sp>
          <p:nvSpPr>
            <p:cNvPr id="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7" name="Right Triangle 6"/>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sp>
        <p:nvSpPr>
          <p:cNvPr id="2" name="Slide Number Placeholder 1"/>
          <p:cNvSpPr>
            <a:spLocks noGrp="1"/>
          </p:cNvSpPr>
          <p:nvPr>
            <p:ph type="sldNum" sz="quarter" idx="12"/>
          </p:nvPr>
        </p:nvSpPr>
        <p:spPr>
          <a:xfrm>
            <a:off x="6934200" y="6492875"/>
            <a:ext cx="2133600" cy="365125"/>
          </a:xfrm>
        </p:spPr>
        <p:txBody>
          <a:bodyPr/>
          <a:lstStyle/>
          <a:p>
            <a:fld id="{E596B0B6-C52F-4826-A469-F7CCF2E670E7}" type="slidenum">
              <a:rPr lang="en-US" b="1" smtClean="0">
                <a:solidFill>
                  <a:schemeClr val="tx1"/>
                </a:solidFill>
              </a:rPr>
              <a:pPr/>
              <a:t>3</a:t>
            </a:fld>
            <a:endParaRPr lang="en-US" b="1" dirty="0">
              <a:solidFill>
                <a:schemeClr val="tx1"/>
              </a:solidFill>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34119" y="2469243"/>
            <a:ext cx="3914529" cy="260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92694418"/>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What is Apprenticeable?</a:t>
            </a:r>
            <a:endParaRPr lang="en-US" sz="3600" b="1" dirty="0">
              <a:effectLst>
                <a:outerShdw blurRad="38100" dist="38100" dir="2700000" algn="tl">
                  <a:srgbClr val="000000">
                    <a:alpha val="43137"/>
                  </a:srgbClr>
                </a:outerShdw>
              </a:effectLst>
            </a:endParaRPr>
          </a:p>
        </p:txBody>
      </p:sp>
      <p:sp>
        <p:nvSpPr>
          <p:cNvPr id="25"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Review</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447800"/>
            <a:ext cx="8229600" cy="4861559"/>
          </a:xfrm>
        </p:spPr>
        <p:txBody>
          <a:bodyPr>
            <a:noAutofit/>
          </a:bodyPr>
          <a:lstStyle/>
          <a:p>
            <a:pPr marL="0" indent="0">
              <a:buSzPct val="80000"/>
              <a:buNone/>
            </a:pPr>
            <a:r>
              <a:rPr lang="en-US" sz="2200" dirty="0" smtClean="0"/>
              <a:t>The position must meet the training criteria below.  The occupation can be in a traditional or non-traditional occupation.  </a:t>
            </a:r>
          </a:p>
          <a:p>
            <a:pPr marL="0" indent="0">
              <a:buSzPct val="80000"/>
              <a:buNone/>
            </a:pPr>
            <a:endParaRPr lang="en-US" sz="600" b="1" dirty="0">
              <a:effectLst>
                <a:outerShdw blurRad="38100" dist="38100" dir="2700000" algn="tl">
                  <a:srgbClr val="000000">
                    <a:alpha val="43137"/>
                  </a:srgbClr>
                </a:outerShdw>
              </a:effectLst>
            </a:endParaRPr>
          </a:p>
          <a:p>
            <a:pPr marL="0" indent="0" algn="ctr">
              <a:buSzPct val="80000"/>
              <a:buNone/>
            </a:pPr>
            <a:r>
              <a:rPr lang="en-US" b="1" dirty="0" smtClean="0">
                <a:solidFill>
                  <a:srgbClr val="C00000"/>
                </a:solidFill>
                <a:effectLst>
                  <a:outerShdw blurRad="38100" dist="38100" dir="2700000" algn="tl">
                    <a:srgbClr val="000000">
                      <a:alpha val="43137"/>
                    </a:srgbClr>
                  </a:outerShdw>
                </a:effectLst>
              </a:rPr>
              <a:t>Think Outside of the Box!  </a:t>
            </a:r>
          </a:p>
          <a:p>
            <a:pPr marL="0" indent="0" algn="ctr">
              <a:buSzPct val="80000"/>
              <a:buNone/>
            </a:pPr>
            <a:r>
              <a:rPr lang="en-US" sz="2400" b="1" u="sng" dirty="0" smtClean="0">
                <a:effectLst>
                  <a:outerShdw blurRad="38100" dist="38100" dir="2700000" algn="tl">
                    <a:srgbClr val="000000">
                      <a:alpha val="43137"/>
                    </a:srgbClr>
                  </a:outerShdw>
                </a:effectLst>
              </a:rPr>
              <a:t>There’s a 1</a:t>
            </a:r>
            <a:r>
              <a:rPr lang="en-US" sz="2400" b="1" u="sng" baseline="30000" dirty="0" smtClean="0">
                <a:effectLst>
                  <a:outerShdw blurRad="38100" dist="38100" dir="2700000" algn="tl">
                    <a:srgbClr val="000000">
                      <a:alpha val="43137"/>
                    </a:srgbClr>
                  </a:outerShdw>
                </a:effectLst>
              </a:rPr>
              <a:t>st</a:t>
            </a:r>
            <a:r>
              <a:rPr lang="en-US" sz="2400" b="1" u="sng" dirty="0" smtClean="0">
                <a:effectLst>
                  <a:outerShdw blurRad="38100" dist="38100" dir="2700000" algn="tl">
                    <a:srgbClr val="000000">
                      <a:alpha val="43137"/>
                    </a:srgbClr>
                  </a:outerShdw>
                </a:effectLst>
              </a:rPr>
              <a:t> Time for Everything</a:t>
            </a:r>
            <a:r>
              <a:rPr lang="en-US" sz="2400" b="1" dirty="0" smtClean="0">
                <a:effectLst>
                  <a:outerShdw blurRad="38100" dist="38100" dir="2700000" algn="tl">
                    <a:srgbClr val="000000">
                      <a:alpha val="43137"/>
                    </a:srgbClr>
                  </a:outerShdw>
                </a:effectLst>
              </a:rPr>
              <a:t>!</a:t>
            </a:r>
          </a:p>
          <a:p>
            <a:pPr marL="0" indent="0" algn="ctr">
              <a:buSzPct val="80000"/>
              <a:buNone/>
            </a:pPr>
            <a:endParaRPr lang="en-US" sz="100" b="1" dirty="0" smtClean="0">
              <a:effectLst>
                <a:outerShdw blurRad="38100" dist="38100" dir="2700000" algn="tl">
                  <a:srgbClr val="000000">
                    <a:alpha val="43137"/>
                  </a:srgbClr>
                </a:outerShdw>
              </a:effectLst>
            </a:endParaRPr>
          </a:p>
          <a:p>
            <a:pPr marL="742950" indent="-285750">
              <a:buSzPct val="80000"/>
              <a:buNone/>
            </a:pPr>
            <a:endParaRPr lang="en-US" sz="900" dirty="0" smtClean="0"/>
          </a:p>
          <a:p>
            <a:pPr marL="857250" indent="-400050">
              <a:buSzPct val="80000"/>
              <a:buFont typeface="Arial" panose="020B0604020202020204" pitchFamily="34" charset="0"/>
              <a:buChar char="►"/>
            </a:pPr>
            <a:r>
              <a:rPr lang="en-US" sz="2400" dirty="0" smtClean="0">
                <a:solidFill>
                  <a:srgbClr val="C00000"/>
                </a:solidFill>
                <a:effectLst>
                  <a:outerShdw blurRad="38100" dist="38100" dir="2700000" algn="tl">
                    <a:srgbClr val="000000">
                      <a:alpha val="43137"/>
                    </a:srgbClr>
                  </a:outerShdw>
                </a:effectLst>
              </a:rPr>
              <a:t>On-the-Job Training (OJT) </a:t>
            </a:r>
            <a:r>
              <a:rPr lang="en-US" sz="2400" b="1" dirty="0" smtClean="0">
                <a:solidFill>
                  <a:srgbClr val="C00000"/>
                </a:solidFill>
                <a:effectLst>
                  <a:outerShdw blurRad="38100" dist="38100" dir="2700000" algn="tl">
                    <a:srgbClr val="000000">
                      <a:alpha val="43137"/>
                    </a:srgbClr>
                  </a:outerShdw>
                </a:effectLst>
              </a:rPr>
              <a:t>must:</a:t>
            </a:r>
          </a:p>
          <a:p>
            <a:pPr marL="1428750" lvl="1">
              <a:buSzPct val="80000"/>
              <a:buFont typeface="Arial" panose="020B0604020202020204" pitchFamily="34" charset="0"/>
              <a:buChar char="►"/>
            </a:pPr>
            <a:r>
              <a:rPr lang="en-US" sz="2000" dirty="0" smtClean="0"/>
              <a:t>Consist </a:t>
            </a:r>
            <a:r>
              <a:rPr lang="en-US" sz="2000" dirty="0"/>
              <a:t>of at least </a:t>
            </a:r>
            <a:r>
              <a:rPr lang="en-US" sz="2000" u="sng" dirty="0">
                <a:effectLst>
                  <a:outerShdw blurRad="38100" dist="38100" dir="2700000" algn="tl">
                    <a:srgbClr val="000000">
                      <a:alpha val="43137"/>
                    </a:srgbClr>
                  </a:outerShdw>
                </a:effectLst>
              </a:rPr>
              <a:t>2,000 hours per year</a:t>
            </a:r>
            <a:r>
              <a:rPr lang="en-US" sz="2000" dirty="0"/>
              <a:t> of the </a:t>
            </a:r>
            <a:r>
              <a:rPr lang="en-US" sz="2000" dirty="0" smtClean="0"/>
              <a:t>apprenticeship.</a:t>
            </a:r>
          </a:p>
          <a:p>
            <a:pPr marL="1428750" lvl="1">
              <a:buSzPct val="80000"/>
              <a:buFont typeface="Arial" panose="020B0604020202020204" pitchFamily="34" charset="0"/>
              <a:buChar char="►"/>
            </a:pPr>
            <a:r>
              <a:rPr lang="en-US" sz="2000" dirty="0" smtClean="0"/>
              <a:t>Take </a:t>
            </a:r>
            <a:r>
              <a:rPr lang="en-US" sz="2000" dirty="0"/>
              <a:t>place at the work site under the direction of a highly skilled </a:t>
            </a:r>
            <a:r>
              <a:rPr lang="en-US" sz="2000" dirty="0" smtClean="0"/>
              <a:t>journeyworker(s</a:t>
            </a:r>
            <a:r>
              <a:rPr lang="en-US" sz="2000" dirty="0"/>
              <a:t>). </a:t>
            </a:r>
            <a:endParaRPr lang="en-US" sz="2000" dirty="0" smtClean="0"/>
          </a:p>
          <a:p>
            <a:pPr marL="857250" indent="-400050">
              <a:buSzPct val="80000"/>
              <a:buFont typeface="Arial" panose="020B0604020202020204" pitchFamily="34" charset="0"/>
              <a:buChar char="►"/>
            </a:pPr>
            <a:r>
              <a:rPr lang="en-US" sz="2400" dirty="0" smtClean="0">
                <a:solidFill>
                  <a:srgbClr val="C00000"/>
                </a:solidFill>
                <a:effectLst>
                  <a:outerShdw blurRad="38100" dist="38100" dir="2700000" algn="tl">
                    <a:srgbClr val="000000">
                      <a:alpha val="43137"/>
                    </a:srgbClr>
                  </a:outerShdw>
                </a:effectLst>
              </a:rPr>
              <a:t>Related Instruction (RI) </a:t>
            </a:r>
            <a:r>
              <a:rPr lang="en-US" sz="2400" b="1" dirty="0" smtClean="0">
                <a:solidFill>
                  <a:srgbClr val="C00000"/>
                </a:solidFill>
                <a:effectLst>
                  <a:outerShdw blurRad="38100" dist="38100" dir="2700000" algn="tl">
                    <a:srgbClr val="000000">
                      <a:alpha val="43137"/>
                    </a:srgbClr>
                  </a:outerShdw>
                </a:effectLst>
              </a:rPr>
              <a:t>must:</a:t>
            </a:r>
          </a:p>
          <a:p>
            <a:pPr marL="1428750" lvl="1">
              <a:buSzPct val="80000"/>
              <a:buFont typeface="Arial" panose="020B0604020202020204" pitchFamily="34" charset="0"/>
              <a:buChar char="►"/>
            </a:pPr>
            <a:r>
              <a:rPr lang="en-US" sz="2000" dirty="0" smtClean="0"/>
              <a:t>Have at </a:t>
            </a:r>
            <a:r>
              <a:rPr lang="en-US" sz="2000" dirty="0"/>
              <a:t>least </a:t>
            </a:r>
            <a:r>
              <a:rPr lang="en-US" sz="2000" u="sng" dirty="0">
                <a:effectLst>
                  <a:outerShdw blurRad="38100" dist="38100" dir="2700000" algn="tl">
                    <a:srgbClr val="000000">
                      <a:alpha val="43137"/>
                    </a:srgbClr>
                  </a:outerShdw>
                </a:effectLst>
              </a:rPr>
              <a:t>144 hours of related instruction per year</a:t>
            </a:r>
            <a:r>
              <a:rPr lang="en-US" sz="2000" dirty="0"/>
              <a:t> of the apprenticeship. </a:t>
            </a:r>
            <a:endParaRPr lang="en-US" sz="2000" dirty="0" smtClean="0"/>
          </a:p>
          <a:p>
            <a:pPr marL="800100" lvl="1" indent="0">
              <a:buSzPct val="80000"/>
              <a:buNone/>
            </a:pPr>
            <a:endParaRPr lang="en-US" sz="400" dirty="0" smtClean="0"/>
          </a:p>
          <a:p>
            <a:pPr>
              <a:buSzPct val="80000"/>
            </a:pPr>
            <a:endParaRPr lang="en-US" sz="400" dirty="0"/>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6747" y="6727"/>
            <a:ext cx="605750" cy="602873"/>
          </a:xfrm>
          <a:prstGeom prst="rect">
            <a:avLst/>
          </a:prstGeom>
        </p:spPr>
      </p:pic>
      <p:grpSp>
        <p:nvGrpSpPr>
          <p:cNvPr id="4" name="Group 3"/>
          <p:cNvGrpSpPr/>
          <p:nvPr/>
        </p:nvGrpSpPr>
        <p:grpSpPr>
          <a:xfrm>
            <a:off x="0" y="5638800"/>
            <a:ext cx="9144000" cy="1219200"/>
            <a:chOff x="0" y="5638800"/>
            <a:chExt cx="9144000" cy="1219200"/>
          </a:xfrm>
        </p:grpSpPr>
        <p:sp>
          <p:nvSpPr>
            <p:cNvPr id="5"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6" name="Right Triangle 5"/>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0165" y="537250"/>
            <a:ext cx="608640" cy="60575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66747" y="990600"/>
            <a:ext cx="605750" cy="60575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45515" y="1527850"/>
            <a:ext cx="610108" cy="60575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66662" y="2058990"/>
            <a:ext cx="605750" cy="608010"/>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66747" y="2532149"/>
            <a:ext cx="605750" cy="602873"/>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47175" y="3070848"/>
            <a:ext cx="605751" cy="604301"/>
          </a:xfrm>
          <a:prstGeom prst="rect">
            <a:avLst/>
          </a:prstGeom>
        </p:spPr>
      </p:pic>
      <p:pic>
        <p:nvPicPr>
          <p:cNvPr id="20" name="Picture 19"/>
          <p:cNvPicPr>
            <a:picLocks noChangeAspect="1"/>
          </p:cNvPicPr>
          <p:nvPr/>
        </p:nvPicPr>
        <p:blipFill>
          <a:blip r:embed="rId11" cstate="print">
            <a:biLevel thresh="75000"/>
            <a:extLst>
              <a:ext uri="{28A0092B-C50C-407E-A947-70E740481C1C}">
                <a14:useLocalDpi xmlns:a14="http://schemas.microsoft.com/office/drawing/2010/main" val="0"/>
              </a:ext>
            </a:extLst>
          </a:blip>
          <a:stretch>
            <a:fillRect/>
          </a:stretch>
        </p:blipFill>
        <p:spPr>
          <a:xfrm>
            <a:off x="8544480" y="3605676"/>
            <a:ext cx="605750" cy="602873"/>
          </a:xfrm>
          <a:prstGeom prst="rect">
            <a:avLst/>
          </a:prstGeom>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566745" y="4137648"/>
            <a:ext cx="605751" cy="604301"/>
          </a:xfrm>
          <a:prstGeom prst="rect">
            <a:avLst/>
          </a:prstGeom>
        </p:spPr>
      </p:pic>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566747" y="4665749"/>
            <a:ext cx="605750" cy="602873"/>
          </a:xfrm>
          <a:prstGeom prst="rect">
            <a:avLst/>
          </a:prstGeom>
        </p:spPr>
      </p:pic>
      <p:pic>
        <p:nvPicPr>
          <p:cNvPr id="15" name="Picture 1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566662" y="5205911"/>
            <a:ext cx="605750" cy="602838"/>
          </a:xfrm>
          <a:prstGeom prst="rect">
            <a:avLst/>
          </a:prstGeom>
        </p:spPr>
      </p:pic>
      <p:pic>
        <p:nvPicPr>
          <p:cNvPr id="14" name="Pictur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47177" y="5732549"/>
            <a:ext cx="605750" cy="602873"/>
          </a:xfrm>
          <a:prstGeom prst="rect">
            <a:avLst/>
          </a:prstGeom>
        </p:spPr>
      </p:pic>
      <p:pic>
        <p:nvPicPr>
          <p:cNvPr id="12" name="Picture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544480" y="6269799"/>
            <a:ext cx="605750" cy="605750"/>
          </a:xfrm>
          <a:prstGeom prst="rect">
            <a:avLst/>
          </a:prstGeom>
        </p:spPr>
      </p:pic>
      <p:pic>
        <p:nvPicPr>
          <p:cNvPr id="23" name="Picture 22"/>
          <p:cNvPicPr>
            <a:picLocks noChangeAspect="1"/>
          </p:cNvPicPr>
          <p:nvPr/>
        </p:nvPicPr>
        <p:blipFill rotWithShape="1">
          <a:blip r:embed="rId17"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9828739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Types of Apprenticeships</a:t>
            </a:r>
            <a:endParaRPr lang="en-US" sz="3600" b="1" dirty="0">
              <a:effectLst>
                <a:outerShdw blurRad="38100" dist="38100" dir="2700000" algn="tl">
                  <a:srgbClr val="000000">
                    <a:alpha val="43137"/>
                  </a:srgbClr>
                </a:outerShdw>
              </a:effectLst>
            </a:endParaRPr>
          </a:p>
        </p:txBody>
      </p:sp>
      <p:sp>
        <p:nvSpPr>
          <p:cNvPr id="25"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Opportunities</a:t>
            </a:r>
            <a:endParaRPr lang="en-US" b="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447800"/>
            <a:ext cx="8229600" cy="4861559"/>
          </a:xfrm>
        </p:spPr>
        <p:txBody>
          <a:bodyPr>
            <a:noAutofit/>
          </a:bodyPr>
          <a:lstStyle/>
          <a:p>
            <a:pPr marL="0" indent="0">
              <a:buSzPct val="80000"/>
              <a:buNone/>
            </a:pPr>
            <a:r>
              <a:rPr lang="en-US" sz="1900" dirty="0" smtClean="0"/>
              <a:t>The required apprenticeship terms noted on the prior slide may be measured by any of the following approaches.  </a:t>
            </a:r>
          </a:p>
          <a:p>
            <a:pPr marL="857250" indent="-400050">
              <a:buSzPct val="80000"/>
              <a:buFont typeface="Arial" panose="020B0604020202020204" pitchFamily="34" charset="0"/>
              <a:buChar char="►"/>
            </a:pPr>
            <a:r>
              <a:rPr lang="en-US" sz="1900" dirty="0" smtClean="0">
                <a:solidFill>
                  <a:srgbClr val="C00000"/>
                </a:solidFill>
                <a:effectLst>
                  <a:outerShdw blurRad="38100" dist="38100" dir="2700000" algn="tl">
                    <a:srgbClr val="000000">
                      <a:alpha val="43137"/>
                    </a:srgbClr>
                  </a:outerShdw>
                </a:effectLst>
              </a:rPr>
              <a:t>Time-Based Approach:</a:t>
            </a:r>
          </a:p>
          <a:p>
            <a:pPr marL="1428750" lvl="1">
              <a:buSzPct val="80000"/>
              <a:buFont typeface="Arial" panose="020B0604020202020204" pitchFamily="34" charset="0"/>
              <a:buChar char="►"/>
            </a:pPr>
            <a:r>
              <a:rPr lang="en-US" sz="1900" dirty="0" smtClean="0"/>
              <a:t>A method </a:t>
            </a:r>
            <a:r>
              <a:rPr lang="en-US" sz="1900" dirty="0"/>
              <a:t>that measures skill acquisition through the individual apprentice’s completion of at least 2,000 hours of on-the-job learning as described in a work process schedule.</a:t>
            </a:r>
            <a:endParaRPr lang="en-US" sz="1900" dirty="0" smtClean="0"/>
          </a:p>
          <a:p>
            <a:pPr marL="857250" indent="-400050">
              <a:buSzPct val="80000"/>
              <a:buFont typeface="Arial" panose="020B0604020202020204" pitchFamily="34" charset="0"/>
              <a:buChar char="►"/>
            </a:pPr>
            <a:r>
              <a:rPr lang="en-US" sz="1900" dirty="0" smtClean="0">
                <a:solidFill>
                  <a:srgbClr val="C00000"/>
                </a:solidFill>
                <a:effectLst>
                  <a:outerShdw blurRad="38100" dist="38100" dir="2700000" algn="tl">
                    <a:srgbClr val="000000">
                      <a:alpha val="43137"/>
                    </a:srgbClr>
                  </a:outerShdw>
                </a:effectLst>
              </a:rPr>
              <a:t>Competency-Based Approach</a:t>
            </a:r>
            <a:r>
              <a:rPr lang="en-US" sz="1900" b="1" dirty="0" smtClean="0">
                <a:solidFill>
                  <a:srgbClr val="C00000"/>
                </a:solidFill>
                <a:effectLst>
                  <a:outerShdw blurRad="38100" dist="38100" dir="2700000" algn="tl">
                    <a:srgbClr val="000000">
                      <a:alpha val="43137"/>
                    </a:srgbClr>
                  </a:outerShdw>
                </a:effectLst>
              </a:rPr>
              <a:t>:</a:t>
            </a:r>
          </a:p>
          <a:p>
            <a:pPr marL="1428750" lvl="1">
              <a:buSzPct val="80000"/>
              <a:buFont typeface="Arial" panose="020B0604020202020204" pitchFamily="34" charset="0"/>
              <a:buChar char="►"/>
            </a:pPr>
            <a:r>
              <a:rPr lang="en-US" sz="1900" dirty="0" smtClean="0"/>
              <a:t>A method </a:t>
            </a:r>
            <a:r>
              <a:rPr lang="en-US" sz="1900" dirty="0"/>
              <a:t>to measure skill acquisition through the individual apprentice’s successful demonstration of acquired skills and knowledge, as verified by the program sponsor.</a:t>
            </a:r>
            <a:endParaRPr lang="en-US" sz="1900" dirty="0" smtClean="0"/>
          </a:p>
          <a:p>
            <a:pPr marL="857250" indent="-400050">
              <a:buSzPct val="80000"/>
              <a:buFont typeface="Arial" panose="020B0604020202020204" pitchFamily="34" charset="0"/>
              <a:buChar char="►"/>
            </a:pPr>
            <a:r>
              <a:rPr lang="en-US" sz="1900" dirty="0" smtClean="0">
                <a:solidFill>
                  <a:srgbClr val="C00000"/>
                </a:solidFill>
                <a:effectLst>
                  <a:outerShdw blurRad="38100" dist="38100" dir="2700000" algn="tl">
                    <a:srgbClr val="000000">
                      <a:alpha val="43137"/>
                    </a:srgbClr>
                  </a:outerShdw>
                </a:effectLst>
              </a:rPr>
              <a:t>Hybrid Approach</a:t>
            </a:r>
            <a:r>
              <a:rPr lang="en-US" sz="1900" dirty="0">
                <a:solidFill>
                  <a:srgbClr val="C00000"/>
                </a:solidFill>
                <a:effectLst>
                  <a:outerShdw blurRad="38100" dist="38100" dir="2700000" algn="tl">
                    <a:srgbClr val="000000">
                      <a:alpha val="43137"/>
                    </a:srgbClr>
                  </a:outerShdw>
                </a:effectLst>
              </a:rPr>
              <a:t>:</a:t>
            </a:r>
          </a:p>
          <a:p>
            <a:pPr marL="1428750" lvl="1">
              <a:buSzPct val="80000"/>
              <a:buFont typeface="Arial" panose="020B0604020202020204" pitchFamily="34" charset="0"/>
              <a:buChar char="►"/>
            </a:pPr>
            <a:r>
              <a:rPr lang="en-US" sz="1900" dirty="0" smtClean="0"/>
              <a:t>A method </a:t>
            </a:r>
            <a:r>
              <a:rPr lang="en-US" sz="1900" dirty="0"/>
              <a:t>to measure an individual apprentice’s skill acquisition through a combination of a specified minimum number of hours of on-the-job learning and the successful demonstration of competency as described in a work process schedule.</a:t>
            </a:r>
          </a:p>
          <a:p>
            <a:pPr>
              <a:buSzPct val="80000"/>
            </a:pPr>
            <a:endParaRPr lang="en-US" sz="1900" dirty="0"/>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6747" y="6727"/>
            <a:ext cx="605750" cy="602873"/>
          </a:xfrm>
          <a:prstGeom prst="rect">
            <a:avLst/>
          </a:prstGeom>
        </p:spPr>
      </p:pic>
      <p:grpSp>
        <p:nvGrpSpPr>
          <p:cNvPr id="4" name="Group 3"/>
          <p:cNvGrpSpPr/>
          <p:nvPr/>
        </p:nvGrpSpPr>
        <p:grpSpPr>
          <a:xfrm>
            <a:off x="0" y="5638800"/>
            <a:ext cx="9144000" cy="1219200"/>
            <a:chOff x="0" y="5638800"/>
            <a:chExt cx="9144000" cy="1219200"/>
          </a:xfrm>
        </p:grpSpPr>
        <p:sp>
          <p:nvSpPr>
            <p:cNvPr id="5"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6" name="Right Triangle 5"/>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00" y="6309359"/>
              <a:ext cx="1289700" cy="396241"/>
            </a:xfrm>
            <a:prstGeom prst="rect">
              <a:avLst/>
            </a:prstGeom>
            <a:ln>
              <a:noFill/>
            </a:ln>
            <a:effectLst>
              <a:outerShdw blurRad="190500" algn="tl" rotWithShape="0">
                <a:srgbClr val="000000">
                  <a:alpha val="70000"/>
                </a:srgbClr>
              </a:outerShdw>
            </a:effectLst>
          </p:spPr>
        </p:pic>
      </p:gr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70165" y="537250"/>
            <a:ext cx="608640" cy="60575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66747" y="990600"/>
            <a:ext cx="605750" cy="60575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45515" y="1527850"/>
            <a:ext cx="610108" cy="60575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66662" y="2058990"/>
            <a:ext cx="605750" cy="608010"/>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66747" y="2532149"/>
            <a:ext cx="605750" cy="602873"/>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47175" y="3070848"/>
            <a:ext cx="605751" cy="604301"/>
          </a:xfrm>
          <a:prstGeom prst="rect">
            <a:avLst/>
          </a:prstGeom>
        </p:spPr>
      </p:pic>
      <p:pic>
        <p:nvPicPr>
          <p:cNvPr id="20" name="Picture 19"/>
          <p:cNvPicPr>
            <a:picLocks noChangeAspect="1"/>
          </p:cNvPicPr>
          <p:nvPr/>
        </p:nvPicPr>
        <p:blipFill>
          <a:blip r:embed="rId11" cstate="print">
            <a:biLevel thresh="75000"/>
            <a:extLst>
              <a:ext uri="{28A0092B-C50C-407E-A947-70E740481C1C}">
                <a14:useLocalDpi xmlns:a14="http://schemas.microsoft.com/office/drawing/2010/main" val="0"/>
              </a:ext>
            </a:extLst>
          </a:blip>
          <a:stretch>
            <a:fillRect/>
          </a:stretch>
        </p:blipFill>
        <p:spPr>
          <a:xfrm>
            <a:off x="8544480" y="3605676"/>
            <a:ext cx="605750" cy="602873"/>
          </a:xfrm>
          <a:prstGeom prst="rect">
            <a:avLst/>
          </a:prstGeom>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566745" y="4137648"/>
            <a:ext cx="605751" cy="604301"/>
          </a:xfrm>
          <a:prstGeom prst="rect">
            <a:avLst/>
          </a:prstGeom>
        </p:spPr>
      </p:pic>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566747" y="4665749"/>
            <a:ext cx="605750" cy="602873"/>
          </a:xfrm>
          <a:prstGeom prst="rect">
            <a:avLst/>
          </a:prstGeom>
        </p:spPr>
      </p:pic>
      <p:pic>
        <p:nvPicPr>
          <p:cNvPr id="15" name="Picture 1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566662" y="5205911"/>
            <a:ext cx="605750" cy="602838"/>
          </a:xfrm>
          <a:prstGeom prst="rect">
            <a:avLst/>
          </a:prstGeom>
        </p:spPr>
      </p:pic>
      <p:pic>
        <p:nvPicPr>
          <p:cNvPr id="14" name="Picture 1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47177" y="5732549"/>
            <a:ext cx="605750" cy="602873"/>
          </a:xfrm>
          <a:prstGeom prst="rect">
            <a:avLst/>
          </a:prstGeom>
        </p:spPr>
      </p:pic>
      <p:pic>
        <p:nvPicPr>
          <p:cNvPr id="12" name="Picture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544480" y="6269799"/>
            <a:ext cx="605750" cy="605750"/>
          </a:xfrm>
          <a:prstGeom prst="rect">
            <a:avLst/>
          </a:prstGeom>
        </p:spPr>
      </p:pic>
      <p:pic>
        <p:nvPicPr>
          <p:cNvPr id="23" name="Picture 22"/>
          <p:cNvPicPr>
            <a:picLocks noChangeAspect="1"/>
          </p:cNvPicPr>
          <p:nvPr/>
        </p:nvPicPr>
        <p:blipFill rotWithShape="1">
          <a:blip r:embed="rId17"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8585042"/>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534400" cy="4876800"/>
          </a:xfrm>
        </p:spPr>
        <p:txBody>
          <a:bodyPr>
            <a:noAutofit/>
          </a:bodyPr>
          <a:lstStyle/>
          <a:p>
            <a:pPr marL="742950" indent="-628650">
              <a:spcBef>
                <a:spcPts val="0"/>
              </a:spcBef>
              <a:buClr>
                <a:srgbClr val="C00000"/>
              </a:buClr>
              <a:buSzPct val="180000"/>
              <a:buFont typeface="+mj-lt"/>
              <a:buAutoNum type="arabicPeriod"/>
              <a:defRPr/>
            </a:pPr>
            <a:r>
              <a:rPr lang="en-US" sz="2400" b="1" dirty="0">
                <a:effectLst>
                  <a:outerShdw blurRad="38100" dist="38100" dir="2700000" algn="tl">
                    <a:srgbClr val="000000">
                      <a:alpha val="43137"/>
                    </a:srgbClr>
                  </a:outerShdw>
                </a:effectLst>
              </a:rPr>
              <a:t>Employer Involvement</a:t>
            </a:r>
          </a:p>
          <a:p>
            <a:pPr lvl="1" indent="0">
              <a:spcBef>
                <a:spcPts val="0"/>
              </a:spcBef>
              <a:buClr>
                <a:srgbClr val="C00000"/>
              </a:buClr>
              <a:buSzPct val="180000"/>
              <a:buNone/>
              <a:defRPr/>
            </a:pPr>
            <a:r>
              <a:rPr lang="en-US" sz="1400" dirty="0" smtClean="0"/>
              <a:t>Programs </a:t>
            </a:r>
            <a:r>
              <a:rPr lang="en-US" sz="1400" i="1" dirty="0"/>
              <a:t>start </a:t>
            </a:r>
            <a:r>
              <a:rPr lang="en-US" sz="1400" dirty="0"/>
              <a:t>with employer </a:t>
            </a:r>
            <a:r>
              <a:rPr lang="en-US" sz="1400" dirty="0" smtClean="0"/>
              <a:t>needs </a:t>
            </a:r>
          </a:p>
          <a:p>
            <a:pPr lvl="1" indent="0">
              <a:spcBef>
                <a:spcPts val="0"/>
              </a:spcBef>
              <a:buClr>
                <a:srgbClr val="C00000"/>
              </a:buClr>
              <a:buSzPct val="180000"/>
              <a:buNone/>
              <a:defRPr/>
            </a:pPr>
            <a:endParaRPr lang="en-US" sz="200" dirty="0" smtClean="0"/>
          </a:p>
          <a:p>
            <a:pPr lvl="1" indent="0">
              <a:spcBef>
                <a:spcPts val="0"/>
              </a:spcBef>
              <a:buClr>
                <a:srgbClr val="C00000"/>
              </a:buClr>
              <a:buSzPct val="180000"/>
              <a:buNone/>
              <a:defRPr/>
            </a:pPr>
            <a:r>
              <a:rPr lang="en-US" sz="1400" dirty="0" smtClean="0"/>
              <a:t>Employers </a:t>
            </a:r>
            <a:r>
              <a:rPr lang="en-US" sz="1400" dirty="0"/>
              <a:t>are the foundation for the </a:t>
            </a:r>
            <a:r>
              <a:rPr lang="en-US" sz="1400" dirty="0" smtClean="0"/>
              <a:t>program</a:t>
            </a:r>
          </a:p>
          <a:p>
            <a:pPr lvl="1" indent="-628650">
              <a:spcBef>
                <a:spcPts val="0"/>
              </a:spcBef>
              <a:buClr>
                <a:srgbClr val="C00000"/>
              </a:buClr>
              <a:buSzPct val="180000"/>
              <a:buNone/>
              <a:defRPr/>
            </a:pPr>
            <a:endParaRPr lang="en-US" sz="1600" dirty="0">
              <a:solidFill>
                <a:schemeClr val="tx1">
                  <a:lumMod val="75000"/>
                  <a:lumOff val="25000"/>
                </a:schemeClr>
              </a:solidFill>
            </a:endParaRPr>
          </a:p>
          <a:p>
            <a:pPr marL="742950" indent="-628650">
              <a:spcBef>
                <a:spcPts val="0"/>
              </a:spcBef>
              <a:buClr>
                <a:srgbClr val="C00000"/>
              </a:buClr>
              <a:buSzPct val="180000"/>
              <a:buFont typeface="+mj-lt"/>
              <a:buAutoNum type="arabicPeriod"/>
              <a:defRPr/>
            </a:pPr>
            <a:r>
              <a:rPr lang="en-US" sz="2400" b="1" dirty="0" smtClean="0">
                <a:effectLst>
                  <a:outerShdw blurRad="38100" dist="38100" dir="2700000" algn="tl">
                    <a:srgbClr val="000000">
                      <a:alpha val="43137"/>
                    </a:srgbClr>
                  </a:outerShdw>
                </a:effectLst>
              </a:rPr>
              <a:t>Structured </a:t>
            </a:r>
            <a:r>
              <a:rPr lang="en-US" sz="2400" b="1" dirty="0">
                <a:effectLst>
                  <a:outerShdw blurRad="38100" dist="38100" dir="2700000" algn="tl">
                    <a:srgbClr val="000000">
                      <a:alpha val="43137"/>
                    </a:srgbClr>
                  </a:outerShdw>
                </a:effectLst>
              </a:rPr>
              <a:t>and Supervised </a:t>
            </a:r>
            <a:r>
              <a:rPr lang="en-US" sz="2400" b="1" dirty="0" smtClean="0">
                <a:effectLst>
                  <a:outerShdw blurRad="38100" dist="38100" dir="2700000" algn="tl">
                    <a:srgbClr val="000000">
                      <a:alpha val="43137"/>
                    </a:srgbClr>
                  </a:outerShdw>
                </a:effectLst>
              </a:rPr>
              <a:t>On-the-Job Training (OJT)</a:t>
            </a:r>
            <a:endParaRPr lang="en-US" sz="2400" b="1" dirty="0">
              <a:effectLst>
                <a:outerShdw blurRad="38100" dist="38100" dir="2700000" algn="tl">
                  <a:srgbClr val="000000">
                    <a:alpha val="43137"/>
                  </a:srgbClr>
                </a:outerShdw>
              </a:effectLst>
            </a:endParaRPr>
          </a:p>
          <a:p>
            <a:pPr lvl="1" indent="0">
              <a:spcBef>
                <a:spcPts val="0"/>
              </a:spcBef>
              <a:buClr>
                <a:srgbClr val="C00000"/>
              </a:buClr>
              <a:buSzPct val="180000"/>
              <a:buNone/>
              <a:defRPr/>
            </a:pPr>
            <a:r>
              <a:rPr lang="en-US" sz="1400" dirty="0" smtClean="0"/>
              <a:t>Provided </a:t>
            </a:r>
            <a:r>
              <a:rPr lang="en-US" sz="1400" dirty="0"/>
              <a:t>by </a:t>
            </a:r>
            <a:r>
              <a:rPr lang="en-US" sz="1400" dirty="0" smtClean="0"/>
              <a:t>sponsor/employer</a:t>
            </a:r>
          </a:p>
          <a:p>
            <a:pPr lvl="1" indent="0">
              <a:spcBef>
                <a:spcPts val="0"/>
              </a:spcBef>
              <a:buClr>
                <a:srgbClr val="C00000"/>
              </a:buClr>
              <a:buSzPct val="180000"/>
              <a:buNone/>
              <a:defRPr/>
            </a:pPr>
            <a:endParaRPr lang="en-US" sz="200" dirty="0" smtClean="0"/>
          </a:p>
          <a:p>
            <a:pPr lvl="1" indent="0">
              <a:spcBef>
                <a:spcPts val="0"/>
              </a:spcBef>
              <a:buClr>
                <a:srgbClr val="C00000"/>
              </a:buClr>
              <a:buSzPct val="180000"/>
              <a:buNone/>
              <a:defRPr/>
            </a:pPr>
            <a:r>
              <a:rPr lang="en-US" sz="1400" dirty="0" smtClean="0"/>
              <a:t>Competencies </a:t>
            </a:r>
            <a:r>
              <a:rPr lang="en-US" sz="1400" dirty="0"/>
              <a:t>are attained through </a:t>
            </a:r>
            <a:r>
              <a:rPr lang="en-US" sz="1400" dirty="0" smtClean="0"/>
              <a:t>a minimum of 2,000 hours of On-the-Job Training</a:t>
            </a:r>
          </a:p>
          <a:p>
            <a:pPr lvl="1" indent="-628650">
              <a:spcBef>
                <a:spcPts val="0"/>
              </a:spcBef>
              <a:buClr>
                <a:srgbClr val="C00000"/>
              </a:buClr>
              <a:buSzPct val="180000"/>
              <a:buNone/>
              <a:defRPr/>
            </a:pPr>
            <a:endParaRPr lang="en-US" sz="1600" dirty="0" smtClean="0">
              <a:solidFill>
                <a:schemeClr val="tx1">
                  <a:lumMod val="75000"/>
                  <a:lumOff val="25000"/>
                </a:schemeClr>
              </a:solidFill>
            </a:endParaRPr>
          </a:p>
          <a:p>
            <a:pPr marL="742950" indent="-628650">
              <a:spcBef>
                <a:spcPts val="0"/>
              </a:spcBef>
              <a:buClr>
                <a:srgbClr val="C00000"/>
              </a:buClr>
              <a:buSzPct val="180000"/>
              <a:buFont typeface="+mj-lt"/>
              <a:buAutoNum type="arabicPeriod"/>
              <a:defRPr/>
            </a:pPr>
            <a:r>
              <a:rPr lang="en-US" sz="2400" b="1" dirty="0" smtClean="0">
                <a:effectLst>
                  <a:outerShdw blurRad="38100" dist="38100" dir="2700000" algn="tl">
                    <a:srgbClr val="000000">
                      <a:alpha val="43137"/>
                    </a:srgbClr>
                  </a:outerShdw>
                </a:effectLst>
              </a:rPr>
              <a:t>Related Instruction (RI)</a:t>
            </a:r>
          </a:p>
          <a:p>
            <a:pPr lvl="1" indent="0">
              <a:spcBef>
                <a:spcPts val="0"/>
              </a:spcBef>
              <a:buClr>
                <a:srgbClr val="C00000"/>
              </a:buClr>
              <a:buSzPct val="180000"/>
              <a:buNone/>
              <a:defRPr/>
            </a:pPr>
            <a:r>
              <a:rPr lang="en-US" sz="1400" dirty="0" smtClean="0"/>
              <a:t>The </a:t>
            </a:r>
            <a:r>
              <a:rPr lang="en-US" sz="1400" dirty="0"/>
              <a:t>classroom training </a:t>
            </a:r>
            <a:r>
              <a:rPr lang="en-US" sz="1400" dirty="0" smtClean="0"/>
              <a:t>or </a:t>
            </a:r>
            <a:r>
              <a:rPr lang="en-US" sz="1400" dirty="0"/>
              <a:t>associated curriculum (144 hours per </a:t>
            </a:r>
            <a:r>
              <a:rPr lang="en-US" sz="1400" dirty="0" smtClean="0"/>
              <a:t>year)</a:t>
            </a:r>
          </a:p>
          <a:p>
            <a:pPr lvl="1" indent="-628650">
              <a:spcBef>
                <a:spcPts val="0"/>
              </a:spcBef>
              <a:buClr>
                <a:srgbClr val="C00000"/>
              </a:buClr>
              <a:buSzPct val="180000"/>
              <a:buNone/>
              <a:defRPr/>
            </a:pPr>
            <a:endParaRPr lang="en-US" sz="1600" dirty="0">
              <a:solidFill>
                <a:schemeClr val="tx1">
                  <a:lumMod val="75000"/>
                  <a:lumOff val="25000"/>
                </a:schemeClr>
              </a:solidFill>
            </a:endParaRPr>
          </a:p>
          <a:p>
            <a:pPr marL="4057650" indent="-628650">
              <a:spcBef>
                <a:spcPts val="0"/>
              </a:spcBef>
              <a:buClr>
                <a:srgbClr val="C00000"/>
              </a:buClr>
              <a:buSzPct val="180000"/>
              <a:buFont typeface="+mj-lt"/>
              <a:buAutoNum type="arabicPeriod"/>
              <a:defRPr/>
            </a:pPr>
            <a:r>
              <a:rPr lang="en-US" sz="2400" b="1" dirty="0">
                <a:effectLst>
                  <a:outerShdw blurRad="38100" dist="38100" dir="2700000" algn="tl">
                    <a:srgbClr val="000000">
                      <a:alpha val="43137"/>
                    </a:srgbClr>
                  </a:outerShdw>
                </a:effectLst>
              </a:rPr>
              <a:t>Rewards for Skill Gains</a:t>
            </a:r>
          </a:p>
          <a:p>
            <a:pPr marL="4057650" lvl="1" indent="0">
              <a:spcBef>
                <a:spcPts val="0"/>
              </a:spcBef>
              <a:buClr>
                <a:srgbClr val="C00000"/>
              </a:buClr>
              <a:buSzPct val="180000"/>
              <a:buNone/>
              <a:defRPr/>
            </a:pPr>
            <a:r>
              <a:rPr lang="en-US" sz="1400" dirty="0" smtClean="0"/>
              <a:t>Progressive wage </a:t>
            </a:r>
            <a:r>
              <a:rPr lang="en-US" sz="1400" dirty="0"/>
              <a:t>increases </a:t>
            </a:r>
            <a:r>
              <a:rPr lang="en-US" sz="1400" dirty="0" smtClean="0"/>
              <a:t>as apprentice increases proficiency</a:t>
            </a:r>
          </a:p>
          <a:p>
            <a:pPr marL="3086100" lvl="1" indent="0">
              <a:spcBef>
                <a:spcPts val="0"/>
              </a:spcBef>
              <a:buClr>
                <a:srgbClr val="C00000"/>
              </a:buClr>
              <a:buSzPct val="180000"/>
              <a:buNone/>
              <a:defRPr/>
            </a:pPr>
            <a:endParaRPr lang="en-US" sz="1600" dirty="0">
              <a:solidFill>
                <a:schemeClr val="tx1">
                  <a:lumMod val="75000"/>
                  <a:lumOff val="25000"/>
                </a:schemeClr>
              </a:solidFill>
            </a:endParaRPr>
          </a:p>
          <a:p>
            <a:pPr marL="4057650" indent="-628650">
              <a:spcBef>
                <a:spcPts val="0"/>
              </a:spcBef>
              <a:buClr>
                <a:srgbClr val="C00000"/>
              </a:buClr>
              <a:buSzPct val="180000"/>
              <a:buFont typeface="+mj-lt"/>
              <a:buAutoNum type="arabicPeriod"/>
              <a:defRPr/>
            </a:pPr>
            <a:r>
              <a:rPr lang="en-US" sz="2300" b="1" dirty="0">
                <a:effectLst>
                  <a:outerShdw blurRad="38100" dist="38100" dir="2700000" algn="tl">
                    <a:srgbClr val="000000">
                      <a:alpha val="43137"/>
                    </a:srgbClr>
                  </a:outerShdw>
                </a:effectLst>
              </a:rPr>
              <a:t>National Occupational Credential</a:t>
            </a:r>
          </a:p>
          <a:p>
            <a:pPr marL="4057650" lvl="1" indent="0">
              <a:spcBef>
                <a:spcPts val="0"/>
              </a:spcBef>
              <a:buClr>
                <a:srgbClr val="C00000"/>
              </a:buClr>
              <a:buSzPct val="180000"/>
              <a:buNone/>
              <a:defRPr/>
            </a:pPr>
            <a:r>
              <a:rPr lang="en-US" sz="1400" dirty="0" smtClean="0"/>
              <a:t>RA </a:t>
            </a:r>
            <a:r>
              <a:rPr lang="en-US" sz="1400" dirty="0"/>
              <a:t>Completion Certificate is a </a:t>
            </a:r>
            <a:r>
              <a:rPr lang="en-US" sz="1400" dirty="0" smtClean="0"/>
              <a:t>recognized</a:t>
            </a:r>
          </a:p>
          <a:p>
            <a:pPr marL="4057650" lvl="1" indent="0">
              <a:spcBef>
                <a:spcPts val="0"/>
              </a:spcBef>
              <a:buClr>
                <a:srgbClr val="C00000"/>
              </a:buClr>
              <a:buSzPct val="180000"/>
              <a:buNone/>
              <a:defRPr/>
            </a:pPr>
            <a:r>
              <a:rPr lang="en-US" sz="1400" dirty="0" smtClean="0"/>
              <a:t>post-secondary </a:t>
            </a:r>
            <a:r>
              <a:rPr lang="en-US" sz="1400" dirty="0"/>
              <a:t>credential under </a:t>
            </a:r>
            <a:r>
              <a:rPr lang="en-US" sz="1400" dirty="0" smtClean="0"/>
              <a:t>WIOA</a:t>
            </a:r>
          </a:p>
          <a:p>
            <a:pPr marL="4057650" lvl="1" indent="0">
              <a:spcBef>
                <a:spcPts val="0"/>
              </a:spcBef>
              <a:buNone/>
              <a:defRPr/>
            </a:pPr>
            <a:endParaRPr lang="en-US" sz="600" dirty="0" smtClean="0"/>
          </a:p>
          <a:p>
            <a:pPr marL="4057650" lvl="1" indent="0">
              <a:spcBef>
                <a:spcPts val="0"/>
              </a:spcBef>
              <a:buNone/>
              <a:defRPr/>
            </a:pPr>
            <a:r>
              <a:rPr lang="en-US" sz="1400" dirty="0" smtClean="0"/>
              <a:t>Stackable </a:t>
            </a:r>
            <a:r>
              <a:rPr lang="en-US" sz="1400" dirty="0"/>
              <a:t>and </a:t>
            </a:r>
            <a:r>
              <a:rPr lang="en-US" sz="1400" dirty="0" smtClean="0"/>
              <a:t>portable</a:t>
            </a:r>
            <a:endParaRPr lang="en-US" sz="1400" dirty="0"/>
          </a:p>
        </p:txBody>
      </p:sp>
      <p:sp>
        <p:nvSpPr>
          <p:cNvPr id="2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29" name="Right Triangle 28"/>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2"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Registered Apprenticeships</a:t>
            </a:r>
            <a:endParaRPr lang="en-US" sz="3600" b="1" dirty="0">
              <a:effectLst>
                <a:outerShdw blurRad="38100" dist="38100" dir="2700000" algn="tl">
                  <a:srgbClr val="000000">
                    <a:alpha val="43137"/>
                  </a:srgbClr>
                </a:outerShdw>
              </a:effectLst>
            </a:endParaRPr>
          </a:p>
        </p:txBody>
      </p:sp>
      <p:sp>
        <p:nvSpPr>
          <p:cNvPr id="33"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5 Components</a:t>
            </a:r>
            <a:endParaRPr lang="en-US" b="1" dirty="0">
              <a:solidFill>
                <a:schemeClr val="bg1"/>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6</a:t>
            </a:fld>
            <a:endParaRPr lang="en-US" b="1"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2" y="4191000"/>
            <a:ext cx="3057878" cy="20505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6328431"/>
            <a:ext cx="1219200" cy="373338"/>
          </a:xfrm>
          <a:prstGeom prst="rect">
            <a:avLst/>
          </a:prstGeom>
          <a:ln w="28575">
            <a:solidFill>
              <a:schemeClr val="tx1"/>
            </a:solidFill>
          </a:ln>
          <a:effectLst>
            <a:innerShdw blurRad="63500" dist="50800" dir="2700000">
              <a:prstClr val="black">
                <a:alpha val="50000"/>
              </a:prstClr>
            </a:innerShdw>
          </a:effectLst>
        </p:spPr>
      </p:pic>
    </p:spTree>
    <p:extLst>
      <p:ext uri="{BB962C8B-B14F-4D97-AF65-F5344CB8AC3E}">
        <p14:creationId xmlns:p14="http://schemas.microsoft.com/office/powerpoint/2010/main" val="26829762"/>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4900" y="1289302"/>
            <a:ext cx="6934200" cy="4396101"/>
          </a:xfrm>
        </p:spPr>
      </p:pic>
      <p:sp>
        <p:nvSpPr>
          <p:cNvPr id="2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29" name="Right Triangle 28"/>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2"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Registered Apprenticeship</a:t>
            </a:r>
            <a:endParaRPr lang="en-US" sz="3600" b="1" dirty="0">
              <a:effectLst>
                <a:outerShdw blurRad="38100" dist="38100" dir="2700000" algn="tl">
                  <a:srgbClr val="000000">
                    <a:alpha val="43137"/>
                  </a:srgbClr>
                </a:outerShdw>
              </a:effectLst>
            </a:endParaRPr>
          </a:p>
        </p:txBody>
      </p:sp>
      <p:sp>
        <p:nvSpPr>
          <p:cNvPr id="33"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Benefits</a:t>
            </a:r>
            <a:endParaRPr lang="en-US" b="1" dirty="0">
              <a:solidFill>
                <a:schemeClr val="bg1"/>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7</a:t>
            </a:fld>
            <a:endParaRPr lang="en-US" b="1" dirty="0">
              <a:solidFill>
                <a:schemeClr val="tx1"/>
              </a:solidFill>
            </a:endParaRP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6328431"/>
            <a:ext cx="1219200" cy="373338"/>
          </a:xfrm>
          <a:prstGeom prst="rect">
            <a:avLst/>
          </a:prstGeom>
          <a:ln w="28575">
            <a:solidFill>
              <a:schemeClr val="tx1"/>
            </a:solidFill>
          </a:ln>
          <a:effectLst>
            <a:innerShdw blurRad="63500" dist="50800" dir="2700000">
              <a:prstClr val="black">
                <a:alpha val="50000"/>
              </a:prstClr>
            </a:innerShdw>
          </a:effectLst>
        </p:spPr>
      </p:pic>
    </p:spTree>
    <p:extLst>
      <p:ext uri="{BB962C8B-B14F-4D97-AF65-F5344CB8AC3E}">
        <p14:creationId xmlns:p14="http://schemas.microsoft.com/office/powerpoint/2010/main" val="2067221654"/>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29" name="Right Triangle 28"/>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2"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Registered Apprenticeship</a:t>
            </a:r>
            <a:endParaRPr lang="en-US" sz="3600" b="1" dirty="0">
              <a:effectLst>
                <a:outerShdw blurRad="38100" dist="38100" dir="2700000" algn="tl">
                  <a:srgbClr val="000000">
                    <a:alpha val="43137"/>
                  </a:srgbClr>
                </a:outerShdw>
              </a:effectLst>
            </a:endParaRPr>
          </a:p>
        </p:txBody>
      </p:sp>
      <p:sp>
        <p:nvSpPr>
          <p:cNvPr id="33"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Employers</a:t>
            </a:r>
            <a:endParaRPr lang="en-US" b="1" dirty="0">
              <a:solidFill>
                <a:schemeClr val="bg1"/>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8</a:t>
            </a:fld>
            <a:endParaRPr lang="en-US" b="1" dirty="0">
              <a:solidFill>
                <a:schemeClr val="tx1"/>
              </a:solidFill>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6328431"/>
            <a:ext cx="1219200" cy="373338"/>
          </a:xfrm>
          <a:prstGeom prst="rect">
            <a:avLst/>
          </a:prstGeom>
          <a:ln w="28575">
            <a:solidFill>
              <a:schemeClr val="tx1"/>
            </a:solidFill>
          </a:ln>
          <a:effectLst>
            <a:innerShdw blurRad="63500" dist="50800" dir="2700000">
              <a:prstClr val="black">
                <a:alpha val="50000"/>
              </a:prstClr>
            </a:innerShdw>
          </a:effectLst>
        </p:spPr>
      </p:pic>
      <p:pic>
        <p:nvPicPr>
          <p:cNvPr id="4" name="Content Placeholder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914400" y="1386933"/>
            <a:ext cx="6985751" cy="4176265"/>
          </a:xfrm>
        </p:spPr>
      </p:pic>
    </p:spTree>
    <p:extLst>
      <p:ext uri="{BB962C8B-B14F-4D97-AF65-F5344CB8AC3E}">
        <p14:creationId xmlns:p14="http://schemas.microsoft.com/office/powerpoint/2010/main" val="247624295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0" y="6515100"/>
            <a:ext cx="91440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b="1" dirty="0">
              <a:solidFill>
                <a:schemeClr val="bg1"/>
              </a:solidFill>
              <a:effectLst>
                <a:outerShdw blurRad="38100" dist="38100" dir="2700000" algn="tl">
                  <a:srgbClr val="000000">
                    <a:alpha val="43137"/>
                  </a:srgbClr>
                </a:outerShdw>
              </a:effectLst>
            </a:endParaRPr>
          </a:p>
        </p:txBody>
      </p:sp>
      <p:sp>
        <p:nvSpPr>
          <p:cNvPr id="29" name="Right Triangle 28"/>
          <p:cNvSpPr/>
          <p:nvPr/>
        </p:nvSpPr>
        <p:spPr>
          <a:xfrm>
            <a:off x="0" y="5638800"/>
            <a:ext cx="3276600" cy="1219200"/>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2" name="Title 1"/>
          <p:cNvSpPr>
            <a:spLocks noGrp="1"/>
          </p:cNvSpPr>
          <p:nvPr>
            <p:ph type="title"/>
          </p:nvPr>
        </p:nvSpPr>
        <p:spPr>
          <a:xfrm>
            <a:off x="2285999" y="334350"/>
            <a:ext cx="6858001" cy="88485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228600" eaLnBrk="1" fontAlgn="auto" hangingPunct="1">
              <a:spcAft>
                <a:spcPts val="0"/>
              </a:spcAft>
              <a:defRPr/>
            </a:pPr>
            <a:r>
              <a:rPr lang="en-US" sz="3600" b="1" dirty="0" smtClean="0">
                <a:effectLst>
                  <a:outerShdw blurRad="38100" dist="38100" dir="2700000" algn="tl">
                    <a:srgbClr val="000000">
                      <a:alpha val="43137"/>
                    </a:srgbClr>
                  </a:outerShdw>
                </a:effectLst>
              </a:rPr>
              <a:t>Registered Apprenticeship</a:t>
            </a:r>
            <a:endParaRPr lang="en-US" sz="3600" b="1" dirty="0">
              <a:effectLst>
                <a:outerShdw blurRad="38100" dist="38100" dir="2700000" algn="tl">
                  <a:srgbClr val="000000">
                    <a:alpha val="43137"/>
                  </a:srgbClr>
                </a:outerShdw>
              </a:effectLst>
            </a:endParaRPr>
          </a:p>
        </p:txBody>
      </p:sp>
      <p:sp>
        <p:nvSpPr>
          <p:cNvPr id="33" name="Title 1"/>
          <p:cNvSpPr txBox="1">
            <a:spLocks/>
          </p:cNvSpPr>
          <p:nvPr/>
        </p:nvSpPr>
        <p:spPr>
          <a:xfrm>
            <a:off x="0" y="0"/>
            <a:ext cx="2895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outerShdw blurRad="38100" dist="38100" dir="2700000" algn="tl">
                    <a:srgbClr val="000000">
                      <a:alpha val="43137"/>
                    </a:srgbClr>
                  </a:outerShdw>
                </a:effectLst>
              </a:rPr>
              <a:t>Apprentices</a:t>
            </a:r>
            <a:endParaRPr lang="en-US" b="1" dirty="0">
              <a:solidFill>
                <a:schemeClr val="bg1"/>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a:xfrm>
            <a:off x="7010400" y="6492875"/>
            <a:ext cx="2133600" cy="365125"/>
          </a:xfrm>
        </p:spPr>
        <p:txBody>
          <a:bodyPr/>
          <a:lstStyle/>
          <a:p>
            <a:fld id="{E596B0B6-C52F-4826-A469-F7CCF2E670E7}" type="slidenum">
              <a:rPr lang="en-US" b="1" smtClean="0">
                <a:solidFill>
                  <a:schemeClr val="tx1"/>
                </a:solidFill>
              </a:rPr>
              <a:pPr/>
              <a:t>9</a:t>
            </a:fld>
            <a:endParaRPr lang="en-US" b="1" dirty="0">
              <a:solidFill>
                <a:schemeClr val="tx1"/>
              </a:solidFill>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8498" r="16947"/>
          <a:stretch/>
        </p:blipFill>
        <p:spPr>
          <a:xfrm>
            <a:off x="7579934" y="5755506"/>
            <a:ext cx="1051560" cy="974132"/>
          </a:xfrm>
          <a:prstGeom prst="rect">
            <a:avLst/>
          </a:prstGeom>
          <a:ln w="254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6328431"/>
            <a:ext cx="1219200" cy="373338"/>
          </a:xfrm>
          <a:prstGeom prst="rect">
            <a:avLst/>
          </a:prstGeom>
          <a:ln w="28575">
            <a:solidFill>
              <a:schemeClr val="tx1"/>
            </a:solidFill>
          </a:ln>
          <a:effectLst>
            <a:innerShdw blurRad="63500" dist="50800" dir="2700000">
              <a:prstClr val="black">
                <a:alpha val="50000"/>
              </a:prstClr>
            </a:innerShdw>
          </a:effectLst>
        </p:spPr>
      </p:pic>
      <p:pic>
        <p:nvPicPr>
          <p:cNvPr id="5" name="Content Placeholder 4"/>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762000" y="1372556"/>
            <a:ext cx="7576624" cy="4209236"/>
          </a:xfrm>
        </p:spPr>
      </p:pic>
    </p:spTree>
    <p:extLst>
      <p:ext uri="{BB962C8B-B14F-4D97-AF65-F5344CB8AC3E}">
        <p14:creationId xmlns:p14="http://schemas.microsoft.com/office/powerpoint/2010/main" val="1037774690"/>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8082</TotalTime>
  <Words>1733</Words>
  <Application>Microsoft Office PowerPoint</Application>
  <PresentationFormat>On-screen Show (4:3)</PresentationFormat>
  <Paragraphs>275</Paragraphs>
  <Slides>20</Slides>
  <Notes>16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Registered Apprenticeships  in Maryland </vt:lpstr>
      <vt:lpstr>Apprenticeship Expansion</vt:lpstr>
      <vt:lpstr>What is Apprenticeship?</vt:lpstr>
      <vt:lpstr>What is Apprenticeable?</vt:lpstr>
      <vt:lpstr>Types of Apprenticeships</vt:lpstr>
      <vt:lpstr>Registered Apprenticeships</vt:lpstr>
      <vt:lpstr>Registered Apprenticeship</vt:lpstr>
      <vt:lpstr>Registered Apprenticeship</vt:lpstr>
      <vt:lpstr>Registered Apprenticeship</vt:lpstr>
      <vt:lpstr>The Apprentice</vt:lpstr>
      <vt:lpstr>Maryland Apprenticeship</vt:lpstr>
      <vt:lpstr>Sample of New Industries and Occupations</vt:lpstr>
      <vt:lpstr>High School Students and Apprenticeship</vt:lpstr>
      <vt:lpstr> School to Apprenticeship</vt:lpstr>
      <vt:lpstr>Apprenticeship Expansion</vt:lpstr>
      <vt:lpstr>Apprenticeship Expansion</vt:lpstr>
      <vt:lpstr>Leveraging Other Programs</vt:lpstr>
      <vt:lpstr>Apprenticeship Tax Credit</vt:lpstr>
      <vt:lpstr>PowerPoint Presentation</vt:lpstr>
      <vt:lpstr>Thank You!</vt:lpstr>
    </vt:vector>
  </TitlesOfParts>
  <Company>Maryland DLLR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Apprenticeships in Maryland</dc:title>
  <dc:creator>Theresa Turner</dc:creator>
  <cp:lastModifiedBy>Julie Sanders</cp:lastModifiedBy>
  <cp:revision>257</cp:revision>
  <cp:lastPrinted>2018-03-15T18:48:44Z</cp:lastPrinted>
  <dcterms:created xsi:type="dcterms:W3CDTF">2016-09-06T17:43:57Z</dcterms:created>
  <dcterms:modified xsi:type="dcterms:W3CDTF">2020-02-12T14:53:49Z</dcterms:modified>
</cp:coreProperties>
</file>