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8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289" r:id="rId29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9" autoAdjust="0"/>
    <p:restoredTop sz="94660"/>
  </p:normalViewPr>
  <p:slideViewPr>
    <p:cSldViewPr>
      <p:cViewPr varScale="1">
        <p:scale>
          <a:sx n="109" d="100"/>
          <a:sy n="109" d="100"/>
        </p:scale>
        <p:origin x="19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76417-0E45-4D33-B761-01A7BDDE699A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22775"/>
            <a:ext cx="5619750" cy="4191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6E254-8465-46D3-BCDD-505217885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87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26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43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13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0EED1F-FFBC-4F42-8F01-53BA33C908C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13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4954" indent="-174954">
              <a:buFontTx/>
              <a:buChar char="•"/>
            </a:pPr>
            <a:endParaRPr lang="en-US" alt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59C06A-F180-497B-840A-A28139E473B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80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86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6F557-B703-457C-8283-299777DF58D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17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34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118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0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00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38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5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2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9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6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2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5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A2F1D-857F-49B2-BBB2-B3A394027D2E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FD43F-EAE8-4188-80C4-C17A6D00E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3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Board of Governors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Planning Committee</a:t>
            </a:r>
          </a:p>
          <a:p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 Boucot, President and CEO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8192"/>
            <a:ext cx="6310675" cy="220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59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03370"/>
            <a:ext cx="7772400" cy="525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1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08722"/>
            <a:ext cx="8001000" cy="528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0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924800" cy="525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14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74825"/>
            <a:ext cx="7924800" cy="5309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8001000" cy="530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38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153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95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924800" cy="525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58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157666" cy="4572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b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Growth Initiatives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614" y="14478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Behavioral Health Center started up from HRSA Grant</a:t>
            </a:r>
          </a:p>
          <a:p>
            <a:r>
              <a:rPr lang="en-US" dirty="0" smtClean="0"/>
              <a:t>Operating Room Renovation (Maryland Bond Fund Grant contribution of $471,000 for facilities infrastructure)</a:t>
            </a:r>
          </a:p>
          <a:p>
            <a:r>
              <a:rPr lang="en-US" dirty="0" smtClean="0"/>
              <a:t>Neurology Telemedicine (adding in-patient consults)</a:t>
            </a:r>
          </a:p>
          <a:p>
            <a:r>
              <a:rPr lang="en-US" dirty="0" smtClean="0"/>
              <a:t>V-ICU Project</a:t>
            </a:r>
          </a:p>
          <a:p>
            <a:r>
              <a:rPr lang="en-US" dirty="0" smtClean="0"/>
              <a:t>Urology Specialist Recruitment w/WVUHS</a:t>
            </a:r>
          </a:p>
          <a:p>
            <a:r>
              <a:rPr lang="en-US" dirty="0" smtClean="0"/>
              <a:t>New General surgeon recruited</a:t>
            </a:r>
          </a:p>
          <a:p>
            <a:r>
              <a:rPr lang="en-US" dirty="0" smtClean="0"/>
              <a:t>New Orthopedic surgeon recruited</a:t>
            </a:r>
          </a:p>
          <a:p>
            <a:r>
              <a:rPr lang="en-US" dirty="0" smtClean="0"/>
              <a:t>New Pain Management Clinic being implemented</a:t>
            </a:r>
          </a:p>
          <a:p>
            <a:r>
              <a:rPr lang="en-US" dirty="0" smtClean="0"/>
              <a:t>Regional Cancer Care Expansion planned for 2021</a:t>
            </a:r>
          </a:p>
          <a:p>
            <a:r>
              <a:rPr lang="en-US" dirty="0" smtClean="0"/>
              <a:t>Regional Behavioral Health Expansion planned for GRMC and PVH through HRSA grant </a:t>
            </a:r>
          </a:p>
          <a:p>
            <a:r>
              <a:rPr lang="en-US" dirty="0" smtClean="0"/>
              <a:t>GRMC will incorporate the Health Planning Council’s Community Health Needs Assessment into the hospital’s strategic planning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354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858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GRMC WVU Medicine Affiliation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18388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WVU Medicine and GRMC became affiliation partners in September 2015</a:t>
            </a:r>
          </a:p>
          <a:p>
            <a:r>
              <a:rPr lang="en-US" dirty="0"/>
              <a:t>High level goals achieved:</a:t>
            </a:r>
          </a:p>
          <a:p>
            <a:pPr lvl="1"/>
            <a:r>
              <a:rPr lang="en-US" dirty="0"/>
              <a:t>Implemented hospital rebranding campaign</a:t>
            </a:r>
          </a:p>
          <a:p>
            <a:pPr lvl="1"/>
            <a:r>
              <a:rPr lang="en-US" dirty="0"/>
              <a:t>Implemented a Cancer Center</a:t>
            </a:r>
          </a:p>
          <a:p>
            <a:pPr lvl="1"/>
            <a:r>
              <a:rPr lang="en-US" dirty="0"/>
              <a:t>Implemented an ambulatory site for the WVU Heart and Vascular Institute in Oakland</a:t>
            </a:r>
          </a:p>
          <a:p>
            <a:pPr lvl="1"/>
            <a:r>
              <a:rPr lang="en-US" dirty="0"/>
              <a:t>Increased specialty care for the community:</a:t>
            </a:r>
          </a:p>
          <a:p>
            <a:pPr lvl="2"/>
            <a:r>
              <a:rPr lang="en-US" dirty="0"/>
              <a:t>Dermatology Clinic</a:t>
            </a:r>
          </a:p>
          <a:p>
            <a:pPr lvl="2"/>
            <a:r>
              <a:rPr lang="en-US" dirty="0"/>
              <a:t>Nephrology Clinic</a:t>
            </a:r>
          </a:p>
          <a:p>
            <a:pPr lvl="2"/>
            <a:r>
              <a:rPr lang="en-US" dirty="0"/>
              <a:t>Urology Services</a:t>
            </a:r>
          </a:p>
          <a:p>
            <a:pPr lvl="1"/>
            <a:r>
              <a:rPr lang="en-US" dirty="0"/>
              <a:t>Implemented Telemedicine for  tele-stroke services and Virtual </a:t>
            </a:r>
            <a:r>
              <a:rPr lang="en-US" dirty="0" smtClean="0"/>
              <a:t>ICU</a:t>
            </a:r>
          </a:p>
          <a:p>
            <a:pPr lvl="2"/>
            <a:r>
              <a:rPr lang="en-US" dirty="0" smtClean="0"/>
              <a:t>WVU Critical Care and Surgical Intensivists participate with GRMC physicians to care for patients in the ICU 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6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858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GRMC WVU Medicine Affiliation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183880" cy="4953000"/>
          </a:xfrm>
        </p:spPr>
        <p:txBody>
          <a:bodyPr>
            <a:normAutofit/>
          </a:bodyPr>
          <a:lstStyle/>
          <a:p>
            <a:pPr marL="287338" lvl="1" indent="-174625"/>
            <a:r>
              <a:rPr lang="en-US" sz="3200" b="1" dirty="0">
                <a:solidFill>
                  <a:srgbClr val="002060"/>
                </a:solidFill>
              </a:rPr>
              <a:t>Implement hospital rebranding campaign:</a:t>
            </a:r>
          </a:p>
          <a:p>
            <a:pPr marL="525082" lvl="2" indent="-174625"/>
            <a:endParaRPr lang="en-US" sz="2800" dirty="0"/>
          </a:p>
          <a:p>
            <a:pPr marL="525082" lvl="2" indent="-174625"/>
            <a:endParaRPr lang="en-US" sz="2800" dirty="0" smtClean="0"/>
          </a:p>
          <a:p>
            <a:pPr marL="525082" lvl="2" indent="-174625"/>
            <a:r>
              <a:rPr lang="en-US" sz="2800" dirty="0" smtClean="0"/>
              <a:t>GRMC </a:t>
            </a:r>
            <a:r>
              <a:rPr lang="en-US" sz="2800" dirty="0"/>
              <a:t>rebranded as an affiliate to WVU Medicine in September 2015, identifying the hospital to the widely recognized brand of WVU Medicine</a:t>
            </a:r>
          </a:p>
          <a:p>
            <a:pPr marL="525082" lvl="2" indent="-174625"/>
            <a:r>
              <a:rPr lang="en-US" sz="2800" dirty="0"/>
              <a:t>Created DBA name change in October 2015 to center the organization’s focus on the region</a:t>
            </a:r>
          </a:p>
          <a:p>
            <a:pPr marL="525082" lvl="2" indent="-174625"/>
            <a:r>
              <a:rPr lang="en-US" sz="2800" dirty="0"/>
              <a:t>Management agreement was to serve as trial period for </a:t>
            </a:r>
            <a:r>
              <a:rPr lang="en-US" sz="2800" dirty="0" smtClean="0"/>
              <a:t>full system </a:t>
            </a:r>
            <a:r>
              <a:rPr lang="en-US" sz="2800" dirty="0"/>
              <a:t>membership</a:t>
            </a:r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68" r="28082"/>
          <a:stretch>
            <a:fillRect/>
          </a:stretch>
        </p:blipFill>
        <p:spPr>
          <a:xfrm>
            <a:off x="2362200" y="1752600"/>
            <a:ext cx="4817635" cy="659817"/>
          </a:xfrm>
          <a:prstGeom prst="rect">
            <a:avLst/>
          </a:prstGeom>
          <a:ln w="952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8289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905" y="-20378"/>
            <a:ext cx="9191447" cy="7011444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447800" y="3581400"/>
            <a:ext cx="64008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sz="4000" b="1" dirty="0" smtClean="0">
              <a:solidFill>
                <a:srgbClr val="002060"/>
              </a:solidFill>
              <a:latin typeface="HelveticaNeue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7718" y="685800"/>
            <a:ext cx="8458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u="sng" dirty="0" smtClean="0"/>
              <a:t>Mission Statement:</a:t>
            </a:r>
          </a:p>
          <a:p>
            <a:pPr algn="ctr"/>
            <a:r>
              <a:rPr lang="en-US" sz="6000" dirty="0" smtClean="0"/>
              <a:t>We </a:t>
            </a:r>
            <a:r>
              <a:rPr lang="en-US" sz="6000" dirty="0"/>
              <a:t>treat each patient, and </a:t>
            </a:r>
          </a:p>
          <a:p>
            <a:pPr algn="ctr"/>
            <a:r>
              <a:rPr lang="en-US" sz="6000" dirty="0"/>
              <a:t>each other,  like a member </a:t>
            </a:r>
          </a:p>
          <a:p>
            <a:pPr algn="ctr"/>
            <a:r>
              <a:rPr lang="en-US" sz="6000" dirty="0"/>
              <a:t>of our own </a:t>
            </a:r>
            <a:r>
              <a:rPr lang="en-US" sz="6000" dirty="0" smtClean="0"/>
              <a:t>family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385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858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GRMC WVU Medicine Affiliation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257800"/>
          </a:xfrm>
        </p:spPr>
        <p:txBody>
          <a:bodyPr>
            <a:normAutofit lnSpcReduction="10000"/>
          </a:bodyPr>
          <a:lstStyle/>
          <a:p>
            <a:pPr marL="338138" lvl="1" indent="-225425"/>
            <a:r>
              <a:rPr lang="en-US" sz="2800" dirty="0"/>
              <a:t>By January 2016; Implemented WVU Cancer Institute satellite at GRMC</a:t>
            </a:r>
          </a:p>
          <a:p>
            <a:pPr marL="575882" lvl="2" indent="-225425"/>
            <a:r>
              <a:rPr lang="en-US" sz="2200" dirty="0"/>
              <a:t>Clinical oncology services brought academic medical center level care to the Garrett Region</a:t>
            </a:r>
          </a:p>
          <a:p>
            <a:pPr marL="575882" lvl="2" indent="-225425"/>
            <a:r>
              <a:rPr lang="en-US" dirty="0"/>
              <a:t>The center has treated 2,700 cancer patients since opening</a:t>
            </a:r>
          </a:p>
          <a:p>
            <a:pPr marL="575882" lvl="2" indent="-225425"/>
            <a:r>
              <a:rPr lang="en-US" dirty="0"/>
              <a:t>In addition, the center has conducted 6178 infusions for patients with non-cancer related issues:</a:t>
            </a:r>
          </a:p>
          <a:p>
            <a:pPr marL="1201738" lvl="3" indent="-174625"/>
            <a:r>
              <a:rPr lang="en-US" dirty="0"/>
              <a:t>Osteoporosis</a:t>
            </a:r>
          </a:p>
          <a:p>
            <a:pPr marL="1201738" lvl="3" indent="-174625"/>
            <a:r>
              <a:rPr lang="en-US" sz="1900" dirty="0"/>
              <a:t>Rheumatoid Arthritis</a:t>
            </a:r>
          </a:p>
          <a:p>
            <a:pPr marL="1201738" lvl="3" indent="-174625"/>
            <a:r>
              <a:rPr lang="en-US" dirty="0"/>
              <a:t>Crohn’s Disease</a:t>
            </a:r>
          </a:p>
          <a:p>
            <a:pPr marL="1201738" lvl="3" indent="-174625"/>
            <a:r>
              <a:rPr lang="en-US" sz="1900" dirty="0"/>
              <a:t>Hemochromatosis</a:t>
            </a:r>
          </a:p>
          <a:p>
            <a:pPr marL="1201738" lvl="3" indent="-174625"/>
            <a:r>
              <a:rPr lang="en-US" dirty="0"/>
              <a:t>Anemia</a:t>
            </a:r>
          </a:p>
          <a:p>
            <a:pPr marL="1201738" lvl="3" indent="-174625"/>
            <a:r>
              <a:rPr lang="en-US" sz="1900" dirty="0"/>
              <a:t>Multiple Sclerosis</a:t>
            </a:r>
          </a:p>
          <a:p>
            <a:pPr marL="1201738" lvl="3" indent="-174625"/>
            <a:r>
              <a:rPr lang="en-US" dirty="0"/>
              <a:t>Stickman Syndrome</a:t>
            </a:r>
            <a:endParaRPr lang="en-US" sz="1900" dirty="0"/>
          </a:p>
          <a:p>
            <a:pPr marL="813626" lvl="3" indent="-225425"/>
            <a:endParaRPr lang="en-US" sz="1900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77692F-86C7-4390-818A-50E2FCB24E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7" b="11175"/>
          <a:stretch>
            <a:fillRect/>
          </a:stretch>
        </p:blipFill>
        <p:spPr>
          <a:xfrm>
            <a:off x="304800" y="6162731"/>
            <a:ext cx="4343401" cy="695269"/>
          </a:xfrm>
          <a:prstGeom prst="rect">
            <a:avLst/>
          </a:prstGeom>
        </p:spPr>
      </p:pic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6A62C02-B78D-4CBC-954C-25A6B98DCD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728815"/>
            <a:ext cx="35814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304799"/>
            <a:ext cx="8534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3600" b="1" dirty="0">
                <a:solidFill>
                  <a:srgbClr val="002060"/>
                </a:solidFill>
              </a:rPr>
              <a:t>Telemedicine Implemented 2016</a:t>
            </a:r>
          </a:p>
          <a:p>
            <a:pPr algn="ctr"/>
            <a:r>
              <a:rPr lang="en-US" sz="8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1600200"/>
            <a:ext cx="4338178" cy="259080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05400" y="1524000"/>
            <a:ext cx="35814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WVU Medicine and GRMC implemented Tele-stroke Agreement in December 2016</a:t>
            </a:r>
          </a:p>
          <a:p>
            <a:r>
              <a:rPr lang="en-US" sz="1000" b="1" dirty="0">
                <a:solidFill>
                  <a:srgbClr val="002060"/>
                </a:solidFill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Tele-stroke is a Capstone Requirement  needed for GRMC’s Joint Commission Stroke Certification</a:t>
            </a:r>
          </a:p>
        </p:txBody>
      </p:sp>
    </p:spTree>
    <p:extLst>
      <p:ext uri="{BB962C8B-B14F-4D97-AF65-F5344CB8AC3E}">
        <p14:creationId xmlns:p14="http://schemas.microsoft.com/office/powerpoint/2010/main" val="3998556637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715962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latin typeface="+mn-lt"/>
              </a:rPr>
              <a:t>WVU Heart and Vascular Institute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5430809"/>
            <a:ext cx="8686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          </a:t>
            </a:r>
            <a:r>
              <a:rPr lang="en-US" sz="2000" dirty="0" smtClean="0"/>
              <a:t>  </a:t>
            </a:r>
            <a:r>
              <a:rPr lang="en-US" dirty="0" smtClean="0"/>
              <a:t>Brijesh </a:t>
            </a:r>
            <a:r>
              <a:rPr lang="en-US" dirty="0"/>
              <a:t>Patel, MD                     Luke Marone, MD	     Pamela Zimmerman, MD</a:t>
            </a:r>
          </a:p>
          <a:p>
            <a:r>
              <a:rPr lang="en-US" dirty="0"/>
              <a:t>                </a:t>
            </a:r>
            <a:r>
              <a:rPr lang="en-US" dirty="0" smtClean="0"/>
              <a:t>   Cardiology                                  </a:t>
            </a:r>
            <a:r>
              <a:rPr lang="en-US" dirty="0"/>
              <a:t>Vascular		  </a:t>
            </a:r>
            <a:r>
              <a:rPr lang="en-US" dirty="0" smtClean="0"/>
              <a:t>                   Vascular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068888"/>
            <a:ext cx="826984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In 2017, WVU Medicine made an investment of over $600,000 For the Heart and Vascular Institute (HVI) Facility at Garrett</a:t>
            </a:r>
          </a:p>
          <a:p>
            <a:pPr marL="285750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Invested about $1.5 million in HVI annual salaries for physicians dedicated to Garrett Regional Medical Center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46161"/>
            <a:ext cx="2143100" cy="303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942" y="2334478"/>
            <a:ext cx="2184915" cy="3058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080" y="2330394"/>
            <a:ext cx="20447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818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14" y="304800"/>
            <a:ext cx="8534400" cy="838200"/>
          </a:xfrm>
          <a:noFill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b="1" dirty="0">
                <a:solidFill>
                  <a:srgbClr val="002060"/>
                </a:solidFill>
              </a:rPr>
              <a:t>Nephrology Services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Provided at no cost to GRMC</a:t>
            </a:r>
            <a:endParaRPr lang="en-US" sz="2200" b="1" dirty="0">
              <a:solidFill>
                <a:srgbClr val="002060"/>
              </a:solidFill>
            </a:endParaRPr>
          </a:p>
        </p:txBody>
      </p:sp>
      <p:pic>
        <p:nvPicPr>
          <p:cNvPr id="378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1" b="5930"/>
          <a:stretch>
            <a:fillRect/>
          </a:stretch>
        </p:blipFill>
        <p:spPr>
          <a:xfrm>
            <a:off x="1905000" y="1219200"/>
            <a:ext cx="5257800" cy="4662930"/>
          </a:xfrm>
          <a:noFill/>
          <a:ln w="38100">
            <a:solidFill>
              <a:srgbClr val="FFC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71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6700" y="304800"/>
            <a:ext cx="8686800" cy="639762"/>
          </a:xfrm>
          <a:noFill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>
                <a:solidFill>
                  <a:srgbClr val="002060"/>
                </a:solidFill>
              </a:rPr>
              <a:t>WVU Medical Services based at GRMC</a:t>
            </a:r>
          </a:p>
        </p:txBody>
      </p:sp>
      <p:sp>
        <p:nvSpPr>
          <p:cNvPr id="9" name="Content Placeholder 5"/>
          <p:cNvSpPr txBox="1"/>
          <p:nvPr/>
        </p:nvSpPr>
        <p:spPr>
          <a:xfrm>
            <a:off x="838200" y="1066800"/>
            <a:ext cx="75438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3800" b="1" dirty="0" err="1">
                <a:solidFill>
                  <a:srgbClr val="002060"/>
                </a:solidFill>
              </a:rPr>
              <a:t>WVUMedicine</a:t>
            </a:r>
            <a:r>
              <a:rPr lang="en-US" sz="3800" b="1" dirty="0">
                <a:solidFill>
                  <a:srgbClr val="002060"/>
                </a:solidFill>
              </a:rPr>
              <a:t> Services represents an investment of approximately $15 million over 5 years: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endParaRPr lang="en-US" sz="3600" b="1" u="sng" dirty="0">
              <a:solidFill>
                <a:srgbClr val="002060"/>
              </a:solidFill>
            </a:endParaRPr>
          </a:p>
          <a:p>
            <a:pPr marL="282575" indent="-22225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Oncology-Hematology</a:t>
            </a:r>
          </a:p>
          <a:p>
            <a:pPr marL="282575" indent="-22225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Vascular Services</a:t>
            </a:r>
          </a:p>
          <a:p>
            <a:pPr marL="282575" indent="-22225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Cardiology</a:t>
            </a:r>
          </a:p>
          <a:p>
            <a:pPr marL="282575" indent="-22225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Urology</a:t>
            </a:r>
          </a:p>
          <a:p>
            <a:pPr marL="282575" indent="-222250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Nephrology (CKD Clinic)</a:t>
            </a:r>
          </a:p>
          <a:p>
            <a:pPr marL="282575" indent="-222250"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Dermatology</a:t>
            </a:r>
          </a:p>
          <a:p>
            <a:pPr marL="282575" indent="-222250"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Neurology Tele-stroke (Telemedicine)</a:t>
            </a:r>
          </a:p>
          <a:p>
            <a:pPr marL="282575" indent="-222250">
              <a:spcBef>
                <a:spcPct val="0"/>
              </a:spcBef>
              <a:spcAft>
                <a:spcPts val="1200"/>
              </a:spcAft>
              <a:tabLst>
                <a:tab pos="112713" algn="l"/>
              </a:tabLst>
            </a:pPr>
            <a:r>
              <a:rPr lang="en-US" sz="3100" b="1" dirty="0">
                <a:solidFill>
                  <a:srgbClr val="002060"/>
                </a:solidFill>
              </a:rPr>
              <a:t>GRMC Integrated to WVU Medicine Pathology</a:t>
            </a:r>
          </a:p>
          <a:p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277799818"/>
      </p:ext>
    </p:extLst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002060"/>
                </a:solidFill>
              </a:rPr>
              <a:t>Expansion of Specialty Care in the Region:</a:t>
            </a:r>
          </a:p>
          <a:p>
            <a:pPr marL="0" indent="0">
              <a:buNone/>
            </a:pPr>
            <a:r>
              <a:rPr lang="en-US" sz="700" dirty="0"/>
              <a:t> </a:t>
            </a:r>
          </a:p>
          <a:p>
            <a:pPr marL="0" indent="0">
              <a:buNone/>
            </a:pPr>
            <a:r>
              <a:rPr lang="en-US" sz="2400" dirty="0"/>
              <a:t>WVU Medicine can offer additional service line opportunities for offices, rotations, and telemedicine:</a:t>
            </a:r>
          </a:p>
          <a:p>
            <a:pPr marL="914400" lvl="1" indent="-225425"/>
            <a:r>
              <a:rPr lang="en-US" dirty="0"/>
              <a:t>Pulmonology</a:t>
            </a:r>
          </a:p>
          <a:p>
            <a:pPr marL="914400" lvl="1" indent="-225425"/>
            <a:r>
              <a:rPr lang="en-US" dirty="0"/>
              <a:t>Endocrinology</a:t>
            </a:r>
          </a:p>
          <a:p>
            <a:pPr marL="914400" lvl="1" indent="-225425"/>
            <a:r>
              <a:rPr lang="en-US" dirty="0"/>
              <a:t>Behavioral Health and Psychiatry</a:t>
            </a:r>
          </a:p>
          <a:p>
            <a:pPr marL="914400" lvl="1" indent="-225425"/>
            <a:r>
              <a:rPr lang="en-US" dirty="0"/>
              <a:t>Rheumatology</a:t>
            </a:r>
          </a:p>
          <a:p>
            <a:pPr marL="914400" lvl="1" indent="-225425"/>
            <a:r>
              <a:rPr lang="en-US" dirty="0"/>
              <a:t>Dermatology expansion</a:t>
            </a:r>
          </a:p>
          <a:p>
            <a:pPr marL="914400" lvl="1" indent="-225425"/>
            <a:r>
              <a:rPr lang="en-US" dirty="0" smtClean="0"/>
              <a:t>Neurology in patient consults</a:t>
            </a:r>
            <a:endParaRPr lang="en-US" dirty="0"/>
          </a:p>
          <a:p>
            <a:pPr marL="914400" lvl="1" indent="-225425"/>
            <a:endParaRPr lang="en-US" dirty="0"/>
          </a:p>
        </p:txBody>
      </p:sp>
      <p:sp>
        <p:nvSpPr>
          <p:cNvPr id="6" name="Title 1"/>
          <p:cNvSpPr txBox="1"/>
          <p:nvPr/>
        </p:nvSpPr>
        <p:spPr>
          <a:xfrm>
            <a:off x="304801" y="228600"/>
            <a:ext cx="8534400" cy="609600"/>
          </a:xfrm>
          <a:prstGeom prst="rect">
            <a:avLst/>
          </a:prstGeom>
          <a:noFill/>
        </p:spPr>
        <p:txBody>
          <a:bodyPr vert="horz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  <a:effectLst/>
              </a:rPr>
              <a:t>Advancing the Partnership</a:t>
            </a:r>
          </a:p>
        </p:txBody>
      </p:sp>
    </p:spTree>
    <p:extLst>
      <p:ext uri="{BB962C8B-B14F-4D97-AF65-F5344CB8AC3E}">
        <p14:creationId xmlns:p14="http://schemas.microsoft.com/office/powerpoint/2010/main" val="3189170150"/>
      </p:ext>
    </p:extLst>
  </p:cSld>
  <p:clrMapOvr>
    <a:masterClrMapping/>
  </p:clrMapOvr>
  <p:transition spd="slow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38200"/>
            <a:ext cx="8534400" cy="541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GRMC Board of Governors </a:t>
            </a:r>
            <a:r>
              <a:rPr lang="en-US" sz="2400" b="1" dirty="0" smtClean="0">
                <a:solidFill>
                  <a:srgbClr val="002060"/>
                </a:solidFill>
              </a:rPr>
              <a:t>is considering </a:t>
            </a:r>
            <a:r>
              <a:rPr lang="en-US" sz="2400" b="1" dirty="0">
                <a:solidFill>
                  <a:srgbClr val="002060"/>
                </a:solidFill>
              </a:rPr>
              <a:t>advancing into the WVU health system as a full </a:t>
            </a:r>
            <a:r>
              <a:rPr lang="en-US" sz="2400" b="1" dirty="0" smtClean="0">
                <a:solidFill>
                  <a:srgbClr val="002060"/>
                </a:solidFill>
              </a:rPr>
              <a:t>member partner:</a:t>
            </a:r>
            <a:endParaRPr lang="en-US" sz="2400" b="1" dirty="0">
              <a:solidFill>
                <a:srgbClr val="002060"/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GRMC will continue to advance as a regional center for specialty care, exploring additional specialty service opportunities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WVU offers state of the art integrated IT systems to advance patient care, i.e. EPIC to GRMC</a:t>
            </a:r>
          </a:p>
          <a:p>
            <a:pPr marL="739775" indent="-282575"/>
            <a:r>
              <a:rPr lang="en-US" sz="2000" dirty="0"/>
              <a:t>GRMC staff will be able to participate in HR Programs:</a:t>
            </a:r>
          </a:p>
          <a:p>
            <a:pPr marL="1139825" lvl="1" indent="-282575"/>
            <a:r>
              <a:rPr lang="en-US" sz="1600" dirty="0"/>
              <a:t>GRMC will be able to participate in WVU nursing float pool to reduce cost of traveling nursing</a:t>
            </a:r>
          </a:p>
          <a:p>
            <a:pPr marL="1139825" lvl="1" indent="-282575"/>
            <a:r>
              <a:rPr lang="en-US" sz="1600" dirty="0"/>
              <a:t>Dependent and employee tuition reimbursement</a:t>
            </a:r>
          </a:p>
          <a:p>
            <a:pPr marL="1139825" lvl="1" indent="-282575"/>
            <a:r>
              <a:rPr lang="en-US" sz="1600" dirty="0"/>
              <a:t>Student loan reimbursement for front-line staff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GRMC will be supported with hard-to-fill positions, i.e. IT Director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GRMC can leverage WVU’s corporate infrastructure and supply chain efficiencies with Allied Health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Protection from competing organizations in the geography, UPMC</a:t>
            </a:r>
          </a:p>
          <a:p>
            <a:pPr marL="287338" indent="-287338"/>
            <a:endParaRPr lang="en-US" sz="2000" dirty="0"/>
          </a:p>
        </p:txBody>
      </p:sp>
      <p:sp>
        <p:nvSpPr>
          <p:cNvPr id="6" name="Title 1"/>
          <p:cNvSpPr txBox="1"/>
          <p:nvPr/>
        </p:nvSpPr>
        <p:spPr>
          <a:xfrm>
            <a:off x="304801" y="228600"/>
            <a:ext cx="8534400" cy="609600"/>
          </a:xfrm>
          <a:prstGeom prst="rect">
            <a:avLst/>
          </a:prstGeom>
          <a:noFill/>
        </p:spPr>
        <p:txBody>
          <a:bodyPr vert="horz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  <a:effectLst/>
              </a:rPr>
              <a:t>Advancing the Partnership</a:t>
            </a:r>
          </a:p>
        </p:txBody>
      </p:sp>
    </p:spTree>
    <p:extLst>
      <p:ext uri="{BB962C8B-B14F-4D97-AF65-F5344CB8AC3E}">
        <p14:creationId xmlns:p14="http://schemas.microsoft.com/office/powerpoint/2010/main" val="1129079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72" y="857"/>
            <a:ext cx="9161172" cy="685714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030" y="982494"/>
            <a:ext cx="8458202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CONSIDERATIONS: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GRMC Board will remain intact as the governing authority over the hospital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Due to the Maryland payment model, GRMC will remain separate with respect to Finances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GRMC also has representation at CEO Council for strategic decision making and CEO is given significant autonomy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Both </a:t>
            </a:r>
            <a:r>
              <a:rPr lang="en-US" sz="2000" dirty="0"/>
              <a:t>organizations </a:t>
            </a:r>
            <a:r>
              <a:rPr lang="en-US" sz="2000" dirty="0" smtClean="0"/>
              <a:t>entered </a:t>
            </a:r>
            <a:r>
              <a:rPr lang="en-US" sz="2000" dirty="0"/>
              <a:t>into a non-disclosure agreement to complete due diligence process to determine </a:t>
            </a:r>
            <a:r>
              <a:rPr lang="en-US" sz="2000" dirty="0" smtClean="0"/>
              <a:t>feasibility</a:t>
            </a:r>
            <a:endParaRPr lang="en-US" sz="2000" dirty="0"/>
          </a:p>
        </p:txBody>
      </p:sp>
      <p:sp>
        <p:nvSpPr>
          <p:cNvPr id="6" name="Title 1"/>
          <p:cNvSpPr txBox="1"/>
          <p:nvPr/>
        </p:nvSpPr>
        <p:spPr>
          <a:xfrm>
            <a:off x="304801" y="228600"/>
            <a:ext cx="8534400" cy="609600"/>
          </a:xfrm>
          <a:prstGeom prst="rect">
            <a:avLst/>
          </a:prstGeom>
          <a:noFill/>
        </p:spPr>
        <p:txBody>
          <a:bodyPr vert="horz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  <a:effectLst/>
              </a:rPr>
              <a:t>Advancing the </a:t>
            </a:r>
            <a:r>
              <a:rPr lang="en-US" dirty="0" smtClean="0">
                <a:solidFill>
                  <a:srgbClr val="002060"/>
                </a:solidFill>
                <a:effectLst/>
              </a:rPr>
              <a:t>Partnership with WVU</a:t>
            </a:r>
            <a:endParaRPr lang="en-US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536998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6324" y="381000"/>
            <a:ext cx="84582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/>
              <a:t>GRMC Medical Staff Requests for advancement of WVU relationship: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Employee/dependents </a:t>
            </a:r>
            <a:r>
              <a:rPr lang="en-US" dirty="0"/>
              <a:t>college tuition reimbursement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Local </a:t>
            </a:r>
            <a:r>
              <a:rPr lang="en-US" dirty="0"/>
              <a:t>control of service </a:t>
            </a:r>
            <a:r>
              <a:rPr lang="en-US" dirty="0" smtClean="0"/>
              <a:t>lines, Maternity </a:t>
            </a:r>
            <a:r>
              <a:rPr lang="en-US" dirty="0"/>
              <a:t>services </a:t>
            </a:r>
            <a:r>
              <a:rPr lang="en-US" dirty="0" smtClean="0"/>
              <a:t>remain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Education </a:t>
            </a:r>
            <a:r>
              <a:rPr lang="en-US" dirty="0"/>
              <a:t>opportunities for med staff at WVU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Independent </a:t>
            </a:r>
            <a:r>
              <a:rPr lang="en-US" dirty="0"/>
              <a:t>physician training </a:t>
            </a:r>
            <a:r>
              <a:rPr lang="en-US" dirty="0" smtClean="0"/>
              <a:t>and Procedural </a:t>
            </a:r>
            <a:r>
              <a:rPr lang="en-US" dirty="0"/>
              <a:t>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Access </a:t>
            </a:r>
            <a:r>
              <a:rPr lang="en-US" dirty="0"/>
              <a:t>to research </a:t>
            </a:r>
            <a:r>
              <a:rPr lang="en-US" dirty="0" smtClean="0"/>
              <a:t>WVU library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Employee </a:t>
            </a:r>
            <a:r>
              <a:rPr lang="en-US" dirty="0"/>
              <a:t>training opportunities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Employees’ tenures to transfer to WVU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Employees </a:t>
            </a:r>
            <a:r>
              <a:rPr lang="en-US" dirty="0" err="1" smtClean="0"/>
              <a:t>willnot</a:t>
            </a:r>
            <a:r>
              <a:rPr lang="en-US" dirty="0" smtClean="0"/>
              <a:t> </a:t>
            </a:r>
            <a:r>
              <a:rPr lang="en-US" dirty="0"/>
              <a:t>have to reapply for their jobs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GRMC to retain control </a:t>
            </a:r>
            <a:r>
              <a:rPr lang="en-US" dirty="0"/>
              <a:t>of </a:t>
            </a:r>
            <a:r>
              <a:rPr lang="en-US" dirty="0" smtClean="0"/>
              <a:t>supply chain decisions with respect to clinical </a:t>
            </a:r>
            <a:r>
              <a:rPr lang="en-US" dirty="0"/>
              <a:t>preference items (supplies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Pursue Elective </a:t>
            </a:r>
            <a:r>
              <a:rPr lang="en-US" dirty="0"/>
              <a:t>Resident rotations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GRMC retains final decision making into </a:t>
            </a:r>
            <a:r>
              <a:rPr lang="en-US" dirty="0"/>
              <a:t>selection of </a:t>
            </a:r>
            <a:r>
              <a:rPr lang="en-US" dirty="0" smtClean="0"/>
              <a:t>any future CEO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Retain </a:t>
            </a:r>
            <a:r>
              <a:rPr lang="en-US" dirty="0"/>
              <a:t>admin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GRMC to acquire representation </a:t>
            </a:r>
            <a:r>
              <a:rPr lang="en-US" dirty="0"/>
              <a:t>on corporate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WVU to install EPIC </a:t>
            </a:r>
            <a:r>
              <a:rPr lang="en-US" dirty="0"/>
              <a:t>– for hospital and independent </a:t>
            </a:r>
            <a:r>
              <a:rPr lang="en-US" dirty="0" smtClean="0"/>
              <a:t>practices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Pursue enhanced </a:t>
            </a:r>
            <a:r>
              <a:rPr lang="en-US" dirty="0"/>
              <a:t>VICU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Independent </a:t>
            </a:r>
            <a:r>
              <a:rPr lang="en-US" dirty="0"/>
              <a:t>physicians able to admit into the hospital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Pursue Tele-dialysis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79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Box 34"/>
          <p:cNvSpPr txBox="1">
            <a:spLocks noChangeArrowheads="1"/>
          </p:cNvSpPr>
          <p:nvPr/>
        </p:nvSpPr>
        <p:spPr bwMode="auto">
          <a:xfrm>
            <a:off x="1204912" y="115276"/>
            <a:ext cx="7038975" cy="771525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Garrett Regional Medical Center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Board of Directors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33400" y="1747871"/>
            <a:ext cx="1781175" cy="468313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Executive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Committee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33"/>
          <p:cNvSpPr txBox="1">
            <a:spLocks noChangeArrowheads="1"/>
          </p:cNvSpPr>
          <p:nvPr/>
        </p:nvSpPr>
        <p:spPr bwMode="auto">
          <a:xfrm>
            <a:off x="541620" y="2833689"/>
            <a:ext cx="1781175" cy="455611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Strategic Planning 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Committee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41620" y="2355851"/>
            <a:ext cx="1781175" cy="344488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Finance Committee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23118" y="3424392"/>
            <a:ext cx="1781175" cy="63500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Quality Assurance &amp; Risk Management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Committee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3400" y="1086802"/>
            <a:ext cx="1781175" cy="551497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BOG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COMMITTEES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30"/>
          <p:cNvSpPr txBox="1">
            <a:spLocks noChangeArrowheads="1"/>
          </p:cNvSpPr>
          <p:nvPr/>
        </p:nvSpPr>
        <p:spPr bwMode="auto">
          <a:xfrm>
            <a:off x="4724400" y="1066800"/>
            <a:ext cx="4124325" cy="571499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Garrett Regional Medical Center</a:t>
            </a:r>
            <a:endParaRPr kumimoji="0" lang="en-US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CORPORATE STRUCTURE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724400" y="1785539"/>
            <a:ext cx="1095375" cy="4143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Provider Entities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7444246" y="2355851"/>
            <a:ext cx="1409700" cy="85090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Professional Emergency Physician Services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(PEPS)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740058" y="2375835"/>
            <a:ext cx="1089025" cy="106045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Garrett Regional</a:t>
            </a:r>
            <a:r>
              <a:rPr kumimoji="0" lang="en-US" alt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Medical Center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7439024" y="4071209"/>
            <a:ext cx="1409699" cy="60325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Specialty Physicians of Garrett County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439023" y="4769079"/>
            <a:ext cx="1409700" cy="376237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Garrett Family Medicine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latin typeface="Calibri" pitchFamily="34" charset="0"/>
                <a:cs typeface="Times New Roman" pitchFamily="18" charset="0"/>
              </a:rPr>
              <a:t>(Replacing Miller)</a:t>
            </a:r>
            <a:endParaRPr kumimoji="0" lang="en-US" altLang="en-US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5988224" y="2374987"/>
            <a:ext cx="1238250" cy="709612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Oakland MRI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(OMRI)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5988224" y="1774858"/>
            <a:ext cx="1238250" cy="4143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Joint Ventures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7444246" y="1774857"/>
            <a:ext cx="1409700" cy="4143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Physician Practices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11"/>
          <p:cNvSpPr>
            <a:spLocks noChangeShapeType="1"/>
          </p:cNvSpPr>
          <p:nvPr/>
        </p:nvSpPr>
        <p:spPr bwMode="auto">
          <a:xfrm>
            <a:off x="2503170" y="1038623"/>
            <a:ext cx="45719" cy="563642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7439023" y="3278387"/>
            <a:ext cx="1409700" cy="69215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Garrett Anesthesia Services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(GAS)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743200" y="1066800"/>
            <a:ext cx="1676400" cy="571499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GRMC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Medical Staff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24"/>
          <p:cNvSpPr>
            <a:spLocks noChangeShapeType="1"/>
          </p:cNvSpPr>
          <p:nvPr/>
        </p:nvSpPr>
        <p:spPr bwMode="auto">
          <a:xfrm>
            <a:off x="4571999" y="1038622"/>
            <a:ext cx="45719" cy="563642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2743200" y="1758189"/>
            <a:ext cx="1676400" cy="4476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Medical Executive Committee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753030" y="5509648"/>
            <a:ext cx="1676400" cy="5000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Department of Medicine</a:t>
            </a:r>
            <a:endParaRPr kumimoji="0" lang="en-US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764460" y="4769079"/>
            <a:ext cx="1676400" cy="5969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Department of Obstetrics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2764460" y="4071209"/>
            <a:ext cx="1676400" cy="5969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Department of Emergency Medicine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2764460" y="6136950"/>
            <a:ext cx="1676400" cy="45374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Critical Care Committee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2764460" y="3507732"/>
            <a:ext cx="1676400" cy="46831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Department of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Surgery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2753030" y="2833689"/>
            <a:ext cx="1676400" cy="5445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MS Credentialing Committee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537810" y="5574136"/>
            <a:ext cx="1800225" cy="55245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Joint Conference Committee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2753030" y="2304257"/>
            <a:ext cx="1676400" cy="4476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Medical Staff Bylaws Committee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5988224" y="3212490"/>
            <a:ext cx="1238250" cy="709613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Free State</a:t>
            </a:r>
            <a:endParaRPr kumimoji="0" lang="en-US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Insurance Captive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541620" y="4230210"/>
            <a:ext cx="1781175" cy="1183394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Board Administrative </a:t>
            </a:r>
            <a:r>
              <a:rPr kumimoji="0" lang="en-US" alt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Committee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Executive Compensation</a:t>
            </a:r>
            <a:endParaRPr lang="en-US" altLang="en-US" sz="1200" b="1" dirty="0"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Board</a:t>
            </a:r>
            <a:r>
              <a:rPr kumimoji="0" lang="en-US" alt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Bylaws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b="1" baseline="0" dirty="0" smtClean="0">
                <a:cs typeface="Arial" pitchFamily="34" charset="0"/>
              </a:rPr>
              <a:t>Board</a:t>
            </a:r>
            <a:r>
              <a:rPr lang="en-US" altLang="en-US" sz="1200" b="1" dirty="0" smtClean="0">
                <a:cs typeface="Arial" pitchFamily="34" charset="0"/>
              </a:rPr>
              <a:t> Development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5" name="Rectangle 35"/>
          <p:cNvSpPr>
            <a:spLocks noChangeArrowheads="1"/>
          </p:cNvSpPr>
          <p:nvPr/>
        </p:nvSpPr>
        <p:spPr bwMode="auto">
          <a:xfrm>
            <a:off x="15240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4740058" y="3537938"/>
            <a:ext cx="1089025" cy="106045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Sub-Acute Unit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Skilled Nursing Facility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7439023" y="6124118"/>
            <a:ext cx="1409700" cy="466574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Family Health and</a:t>
            </a:r>
            <a:r>
              <a:rPr kumimoji="0" lang="en-US" altLang="en-US" sz="7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Wellness Center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700" b="1" baseline="0" dirty="0" smtClean="0">
                <a:latin typeface="Calibri" pitchFamily="34" charset="0"/>
                <a:cs typeface="Times New Roman" pitchFamily="18" charset="0"/>
              </a:rPr>
              <a:t>(Behavioral</a:t>
            </a:r>
            <a:r>
              <a:rPr lang="en-US" altLang="en-US" sz="700" b="1" dirty="0" smtClean="0">
                <a:latin typeface="Calibri" pitchFamily="34" charset="0"/>
                <a:cs typeface="Times New Roman" pitchFamily="18" charset="0"/>
              </a:rPr>
              <a:t> Health)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7444246" y="5225485"/>
            <a:ext cx="1409700" cy="376237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Grantsville Medical Center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latin typeface="Calibri" pitchFamily="34" charset="0"/>
                <a:cs typeface="Times New Roman" pitchFamily="18" charset="0"/>
              </a:rPr>
              <a:t>DJ Crable and Urgent Care</a:t>
            </a:r>
            <a:endParaRPr kumimoji="0" lang="en-US" altLang="en-US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7439023" y="5662912"/>
            <a:ext cx="1409700" cy="376237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latin typeface="Calibri" pitchFamily="34" charset="0"/>
                <a:cs typeface="Times New Roman" pitchFamily="18" charset="0"/>
              </a:rPr>
              <a:t>Gynecology Practice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latin typeface="Calibri" pitchFamily="34" charset="0"/>
                <a:cs typeface="Times New Roman" pitchFamily="18" charset="0"/>
              </a:rPr>
              <a:t>Dr. Abigail Feathers</a:t>
            </a:r>
            <a:endParaRPr kumimoji="0" lang="en-US" altLang="en-US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85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132942" y="1845820"/>
            <a:ext cx="2151346" cy="2878580"/>
          </a:xfrm>
          <a:prstGeom prst="rect">
            <a:avLst/>
          </a:prstGeom>
          <a:gradFill>
            <a:gsLst>
              <a:gs pos="0">
                <a:srgbClr val="03D4A8"/>
              </a:gs>
              <a:gs pos="29000">
                <a:srgbClr val="21D6E0"/>
              </a:gs>
              <a:gs pos="63000">
                <a:srgbClr val="0087E6"/>
              </a:gs>
              <a:gs pos="100000">
                <a:srgbClr val="005CBF"/>
              </a:gs>
            </a:gsLst>
            <a:lin ang="21594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lowchart: Process 5"/>
          <p:cNvSpPr/>
          <p:nvPr/>
        </p:nvSpPr>
        <p:spPr>
          <a:xfrm>
            <a:off x="218537" y="3289940"/>
            <a:ext cx="1981200" cy="685800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228600" y="2680340"/>
            <a:ext cx="1981200" cy="533400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3226478"/>
            <a:ext cx="198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Physician</a:t>
            </a:r>
          </a:p>
          <a:p>
            <a:pPr algn="ctr"/>
            <a:r>
              <a:rPr lang="en-US" sz="1200" dirty="0" smtClean="0"/>
              <a:t>Stake Holder Input &amp; assess Capacity and Capability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728586" y="2009001"/>
            <a:ext cx="4809995" cy="6463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63000">
                <a:schemeClr val="accent1">
                  <a:tint val="44500"/>
                  <a:satMod val="16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Market Analysis</a:t>
            </a:r>
          </a:p>
          <a:p>
            <a:pPr algn="ctr"/>
            <a:r>
              <a:rPr lang="en-US" sz="1200" dirty="0" smtClean="0"/>
              <a:t>Patient Volume Analysis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16449" y="2655332"/>
            <a:ext cx="1981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Staffing Analysis</a:t>
            </a:r>
          </a:p>
          <a:p>
            <a:pPr algn="ctr"/>
            <a:r>
              <a:rPr lang="en-US" sz="1200" dirty="0" smtClean="0"/>
              <a:t>Capacity and Capability</a:t>
            </a:r>
            <a:endParaRPr lang="en-US" sz="1200" dirty="0"/>
          </a:p>
        </p:txBody>
      </p:sp>
      <p:sp>
        <p:nvSpPr>
          <p:cNvPr id="14" name="Flowchart: Process 13"/>
          <p:cNvSpPr/>
          <p:nvPr/>
        </p:nvSpPr>
        <p:spPr>
          <a:xfrm>
            <a:off x="2696421" y="2864719"/>
            <a:ext cx="4800600" cy="636690"/>
          </a:xfrm>
          <a:prstGeom prst="flowChartProcess">
            <a:avLst/>
          </a:prstGeom>
          <a:gradFill>
            <a:gsLst>
              <a:gs pos="0">
                <a:schemeClr val="accent5">
                  <a:alpha val="71000"/>
                  <a:lumMod val="79000"/>
                  <a:lumOff val="21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6">
                  <a:lumMod val="32000"/>
                  <a:lumOff val="68000"/>
                </a:schemeClr>
              </a:gs>
            </a:gsLst>
          </a:gradFill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83326" y="2942927"/>
            <a:ext cx="48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Situation Analysis</a:t>
            </a:r>
          </a:p>
          <a:p>
            <a:pPr algn="ctr"/>
            <a:endParaRPr lang="en-US" dirty="0"/>
          </a:p>
        </p:txBody>
      </p:sp>
      <p:sp>
        <p:nvSpPr>
          <p:cNvPr id="16" name="Flowchart: Process 15"/>
          <p:cNvSpPr/>
          <p:nvPr/>
        </p:nvSpPr>
        <p:spPr>
          <a:xfrm>
            <a:off x="2705100" y="3681591"/>
            <a:ext cx="4800600" cy="724330"/>
          </a:xfrm>
          <a:prstGeom prst="flowChartProcess">
            <a:avLst/>
          </a:prstGeom>
          <a:gradFill>
            <a:gsLst>
              <a:gs pos="0">
                <a:schemeClr val="accent2">
                  <a:lumMod val="38000"/>
                  <a:lumOff val="62000"/>
                </a:schemeClr>
              </a:gs>
              <a:gs pos="51000">
                <a:schemeClr val="accent5">
                  <a:lumMod val="42000"/>
                  <a:lumOff val="58000"/>
                </a:schemeClr>
              </a:gs>
              <a:gs pos="100000">
                <a:schemeClr val="accent3">
                  <a:lumMod val="34000"/>
                  <a:lumOff val="66000"/>
                </a:schemeClr>
              </a:gs>
            </a:gsLst>
            <a:lin ang="16200000" scaled="0"/>
          </a:gra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705100" y="3721842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Strategic Plan</a:t>
            </a:r>
            <a:endParaRPr lang="en-US" sz="2800" b="1" dirty="0"/>
          </a:p>
        </p:txBody>
      </p:sp>
      <p:sp>
        <p:nvSpPr>
          <p:cNvPr id="18" name="Flowchart: Process 17"/>
          <p:cNvSpPr/>
          <p:nvPr/>
        </p:nvSpPr>
        <p:spPr>
          <a:xfrm>
            <a:off x="2705100" y="4566780"/>
            <a:ext cx="1524000" cy="69102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lowchart: Process 18"/>
          <p:cNvSpPr/>
          <p:nvPr/>
        </p:nvSpPr>
        <p:spPr>
          <a:xfrm>
            <a:off x="4229100" y="4566780"/>
            <a:ext cx="1676400" cy="69101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lowchart: Process 19"/>
          <p:cNvSpPr/>
          <p:nvPr/>
        </p:nvSpPr>
        <p:spPr>
          <a:xfrm>
            <a:off x="5905500" y="4566781"/>
            <a:ext cx="1600200" cy="69101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670132" y="4599502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Physician Recruitment Plan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191000" y="4533774"/>
            <a:ext cx="16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Information Systems Strategic Plan (ISSP)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862181" y="4566781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Master Facilities Plan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705100" y="5504872"/>
            <a:ext cx="4800600" cy="984885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Annual Op</a:t>
            </a:r>
            <a:r>
              <a:rPr lang="en-US" dirty="0" smtClean="0"/>
              <a:t>e</a:t>
            </a:r>
            <a:r>
              <a:rPr lang="en-US" b="1" dirty="0" smtClean="0"/>
              <a:t>rating Plan</a:t>
            </a:r>
          </a:p>
          <a:p>
            <a:pPr algn="ctr"/>
            <a:r>
              <a:rPr lang="en-US" sz="1200" b="1" dirty="0" smtClean="0"/>
              <a:t>Goals With Metrics Reporting to Board of Governors (Stop Light) </a:t>
            </a:r>
            <a:r>
              <a:rPr lang="en-US" sz="1600" b="1" dirty="0" smtClean="0"/>
              <a:t>Annual Operating and Capital Budgets</a:t>
            </a:r>
          </a:p>
          <a:p>
            <a:pPr algn="ctr"/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581900" y="29975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Year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620000" y="3595810"/>
            <a:ext cx="106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3-5 Year</a:t>
            </a:r>
          </a:p>
          <a:p>
            <a:r>
              <a:rPr lang="en-US" sz="1200" dirty="0" smtClean="0"/>
              <a:t>18 month Refresh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543800" y="58674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Annual</a:t>
            </a:r>
            <a:endParaRPr lang="en-US" dirty="0"/>
          </a:p>
        </p:txBody>
      </p:sp>
      <p:sp>
        <p:nvSpPr>
          <p:cNvPr id="124" name="Flowchart: Process 123"/>
          <p:cNvSpPr/>
          <p:nvPr/>
        </p:nvSpPr>
        <p:spPr>
          <a:xfrm>
            <a:off x="204967" y="2056918"/>
            <a:ext cx="1981200" cy="533400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2272284" y="3151353"/>
            <a:ext cx="42081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Process 47"/>
          <p:cNvSpPr/>
          <p:nvPr/>
        </p:nvSpPr>
        <p:spPr>
          <a:xfrm>
            <a:off x="212942" y="4073011"/>
            <a:ext cx="1981200" cy="457200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Down Arrow 113"/>
          <p:cNvSpPr/>
          <p:nvPr/>
        </p:nvSpPr>
        <p:spPr>
          <a:xfrm>
            <a:off x="4851080" y="5268632"/>
            <a:ext cx="484632" cy="2939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7620000" y="4519135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Year </a:t>
            </a:r>
            <a:r>
              <a:rPr lang="en-US" sz="1200" dirty="0" smtClean="0"/>
              <a:t>Annual Refresh</a:t>
            </a:r>
            <a:endParaRPr lang="en-US" sz="1200" dirty="0"/>
          </a:p>
        </p:txBody>
      </p:sp>
      <p:sp>
        <p:nvSpPr>
          <p:cNvPr id="123" name="TextBox 122"/>
          <p:cNvSpPr txBox="1"/>
          <p:nvPr/>
        </p:nvSpPr>
        <p:spPr>
          <a:xfrm>
            <a:off x="167535" y="2036320"/>
            <a:ext cx="205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Regulatory Analysis</a:t>
            </a:r>
          </a:p>
          <a:p>
            <a:pPr algn="ctr"/>
            <a:r>
              <a:rPr lang="en-US" sz="1200" dirty="0" smtClean="0"/>
              <a:t>TJC; State;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85802" y="4116945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SWOT Analysis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2516313" y="232170"/>
            <a:ext cx="524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GRMC STRATEGIC PLANNING PROCESS</a:t>
            </a:r>
            <a:endParaRPr lang="en-US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Down Arrow 67"/>
          <p:cNvSpPr/>
          <p:nvPr/>
        </p:nvSpPr>
        <p:spPr>
          <a:xfrm>
            <a:off x="4824983" y="2655332"/>
            <a:ext cx="484632" cy="2769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2737981" y="775102"/>
            <a:ext cx="4800600" cy="1061829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46000">
                <a:schemeClr val="accent5">
                  <a:lumMod val="44000"/>
                  <a:lumOff val="56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Stakeholder Input</a:t>
            </a:r>
          </a:p>
          <a:p>
            <a:pPr algn="ctr"/>
            <a:r>
              <a:rPr lang="en-US" sz="2000" b="1" dirty="0" smtClean="0"/>
              <a:t>Community Health Needs Assessment</a:t>
            </a:r>
          </a:p>
          <a:p>
            <a:pPr algn="ctr"/>
            <a:r>
              <a:rPr lang="en-US" sz="1100" dirty="0" smtClean="0"/>
              <a:t>Health Planning Committee; Rural Health Planning Committee; MAPP; SHIP</a:t>
            </a:r>
          </a:p>
          <a:p>
            <a:pPr algn="ctr"/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71" name="Down Arrow 70"/>
          <p:cNvSpPr/>
          <p:nvPr/>
        </p:nvSpPr>
        <p:spPr>
          <a:xfrm>
            <a:off x="4841310" y="1836930"/>
            <a:ext cx="484632" cy="219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756" y="3501408"/>
            <a:ext cx="573087" cy="30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Down Arrow 72"/>
          <p:cNvSpPr/>
          <p:nvPr/>
        </p:nvSpPr>
        <p:spPr>
          <a:xfrm>
            <a:off x="4845339" y="4334474"/>
            <a:ext cx="484632" cy="265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099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gradFill>
            <a:gsLst>
              <a:gs pos="0">
                <a:srgbClr val="FFC000"/>
              </a:gs>
              <a:gs pos="45000">
                <a:srgbClr val="FFFF00"/>
              </a:gs>
              <a:gs pos="100000">
                <a:srgbClr val="FFC000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002060"/>
                </a:solidFill>
              </a:rPr>
              <a:t>GRMC Strategic Plan Areas of Focus:</a:t>
            </a:r>
            <a:endParaRPr lang="en-US" sz="3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500" y="1589306"/>
            <a:ext cx="5715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High Quality and Safety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Workplace Excellence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Superb Patient Experience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Market Leadership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Financial Stewardship</a:t>
            </a:r>
          </a:p>
          <a:p>
            <a:endParaRPr lang="en-US" sz="3200" dirty="0"/>
          </a:p>
        </p:txBody>
      </p:sp>
      <p:sp>
        <p:nvSpPr>
          <p:cNvPr id="8" name="Trapezoid 7"/>
          <p:cNvSpPr/>
          <p:nvPr/>
        </p:nvSpPr>
        <p:spPr>
          <a:xfrm>
            <a:off x="-494611" y="5943600"/>
            <a:ext cx="9906000" cy="762000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Value Based Reimbursement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2176046"/>
            <a:ext cx="46468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b="1" i="1" dirty="0" smtClean="0">
                <a:solidFill>
                  <a:srgbClr val="002060"/>
                </a:solidFill>
              </a:rPr>
              <a:t>Advance the Culture of High Reliability 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28800" y="2946738"/>
            <a:ext cx="46468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b="1" i="1" dirty="0" smtClean="0">
                <a:solidFill>
                  <a:srgbClr val="002060"/>
                </a:solidFill>
              </a:rPr>
              <a:t>Be Employer of Choice in the Region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0" y="3623846"/>
            <a:ext cx="533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b="1" i="1" dirty="0" smtClean="0">
                <a:solidFill>
                  <a:srgbClr val="002060"/>
                </a:solidFill>
              </a:rPr>
              <a:t>Achieve Excellence In Patient Experience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13560" y="4413278"/>
            <a:ext cx="5029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b="1" i="1" dirty="0" smtClean="0">
                <a:solidFill>
                  <a:srgbClr val="002060"/>
                </a:solidFill>
              </a:rPr>
              <a:t>Create Access to Needed Healthcare Services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5648" y="5105400"/>
            <a:ext cx="46468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en-US" sz="2000" b="1" i="1" dirty="0" smtClean="0">
                <a:solidFill>
                  <a:srgbClr val="002060"/>
                </a:solidFill>
              </a:rPr>
              <a:t>Develop Systems to Support Growth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86589" y="990600"/>
            <a:ext cx="464682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800" b="1" i="1" u="sng" dirty="0" smtClean="0">
                <a:solidFill>
                  <a:srgbClr val="002060"/>
                </a:solidFill>
              </a:rPr>
              <a:t>GRMC Strategic Aims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87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3" name="Title 31"/>
          <p:cNvSpPr txBox="1">
            <a:spLocks/>
          </p:cNvSpPr>
          <p:nvPr/>
        </p:nvSpPr>
        <p:spPr>
          <a:xfrm>
            <a:off x="-571" y="304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GRMC SYSTEM MODEL FOR</a:t>
            </a:r>
            <a:b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PERFORMANCE IMPROVEMENT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Lean Six Sigma: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Define; Measure; Analyze; Improve; Control – DMAIC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DMAIC - GoLeanSixSigma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705" y="1527810"/>
            <a:ext cx="6586587" cy="456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32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92089" y="3382178"/>
            <a:ext cx="8723312" cy="32472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91200" y="4359152"/>
            <a:ext cx="2422367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latin typeface="+mj-lt"/>
                <a:cs typeface="Arial" charset="0"/>
              </a:rPr>
              <a:t>Employee Engagement Council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15757" y="4362459"/>
            <a:ext cx="207597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latin typeface="+mj-lt"/>
                <a:cs typeface="Arial" charset="0"/>
              </a:rPr>
              <a:t>Patient Experience</a:t>
            </a:r>
            <a:endParaRPr lang="en-US" b="1" dirty="0">
              <a:latin typeface="+mj-lt"/>
              <a:cs typeface="Arial" charset="0"/>
            </a:endParaRPr>
          </a:p>
          <a:p>
            <a:pPr algn="ctr">
              <a:defRPr/>
            </a:pPr>
            <a:r>
              <a:rPr lang="en-US" b="1" dirty="0">
                <a:latin typeface="+mj-lt"/>
                <a:cs typeface="Arial" charset="0"/>
              </a:rPr>
              <a:t>Council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66800" y="4364047"/>
            <a:ext cx="22695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latin typeface="+mj-lt"/>
                <a:cs typeface="Arial" charset="0"/>
              </a:rPr>
              <a:t>Patient Safety</a:t>
            </a:r>
            <a:endParaRPr lang="en-US" b="1" dirty="0">
              <a:latin typeface="+mj-lt"/>
              <a:cs typeface="Arial" charset="0"/>
            </a:endParaRPr>
          </a:p>
          <a:p>
            <a:pPr algn="ctr">
              <a:defRPr/>
            </a:pPr>
            <a:r>
              <a:rPr lang="en-US" b="1" dirty="0">
                <a:latin typeface="+mj-lt"/>
                <a:cs typeface="Arial" charset="0"/>
              </a:rPr>
              <a:t>Council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66800" y="5638800"/>
            <a:ext cx="74179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2060"/>
                </a:solidFill>
                <a:effectLst>
                  <a:glow rad="774700">
                    <a:srgbClr val="FFCD2F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EMPOWERING STAFF FOR EXCELLENCE</a:t>
            </a:r>
          </a:p>
        </p:txBody>
      </p:sp>
      <p:pic>
        <p:nvPicPr>
          <p:cNvPr id="11274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130175"/>
            <a:ext cx="30083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Wave 32"/>
          <p:cNvSpPr/>
          <p:nvPr/>
        </p:nvSpPr>
        <p:spPr>
          <a:xfrm>
            <a:off x="1792288" y="1201738"/>
            <a:ext cx="5773737" cy="1108075"/>
          </a:xfrm>
          <a:prstGeom prst="wave">
            <a:avLst>
              <a:gd name="adj1" fmla="val 12500"/>
              <a:gd name="adj2" fmla="val 154"/>
            </a:avLst>
          </a:prstGeom>
          <a:gradFill flip="none" rotWithShape="1">
            <a:gsLst>
              <a:gs pos="0">
                <a:srgbClr val="FF3399"/>
              </a:gs>
              <a:gs pos="30000">
                <a:schemeClr val="accent2">
                  <a:lumMod val="40000"/>
                  <a:lumOff val="60000"/>
                </a:schemeClr>
              </a:gs>
              <a:gs pos="51000">
                <a:schemeClr val="accent6">
                  <a:lumMod val="40000"/>
                  <a:lumOff val="60000"/>
                </a:schemeClr>
              </a:gs>
              <a:gs pos="68000">
                <a:schemeClr val="accent3">
                  <a:lumMod val="60000"/>
                  <a:lumOff val="40000"/>
                </a:schemeClr>
              </a:gs>
              <a:gs pos="86000">
                <a:schemeClr val="accent5">
                  <a:lumMod val="75000"/>
                </a:schemeClr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787252" y="789682"/>
            <a:ext cx="576952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4400" b="1" dirty="0" smtClean="0">
                <a:ln>
                  <a:solidFill>
                    <a:srgbClr val="FFC000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ea typeface="Adobe Fan Heiti Std B" pitchFamily="34" charset="-128"/>
                <a:cs typeface="Arial" panose="020B0604020202020204" pitchFamily="34" charset="0"/>
              </a:rPr>
              <a:t> </a:t>
            </a:r>
            <a:r>
              <a:rPr lang="en-US" sz="4400" dirty="0" smtClean="0">
                <a:ln>
                  <a:solidFill>
                    <a:srgbClr val="FFC000"/>
                  </a:solidFill>
                </a:ln>
                <a:solidFill>
                  <a:srgbClr val="002060"/>
                </a:solidFill>
                <a:latin typeface="HelveticaNeue" panose="00000400000000000000" pitchFamily="2" charset="0"/>
                <a:ea typeface="Adobe Fan Heiti Std B" pitchFamily="34" charset="-128"/>
                <a:cs typeface="Arial" charset="0"/>
              </a:rPr>
              <a:t> </a:t>
            </a:r>
            <a:endParaRPr lang="en-US" sz="4400" dirty="0">
              <a:ln>
                <a:solidFill>
                  <a:srgbClr val="FFC000"/>
                </a:solidFill>
              </a:ln>
              <a:solidFill>
                <a:srgbClr val="002060"/>
              </a:solidFill>
              <a:latin typeface="HelveticaNeue" panose="00000400000000000000" pitchFamily="2" charset="0"/>
              <a:ea typeface="Adobe Fan Heiti Std B" pitchFamily="34" charset="-128"/>
              <a:cs typeface="Arial" charset="0"/>
            </a:endParaRPr>
          </a:p>
          <a:p>
            <a:pPr algn="ctr">
              <a:defRPr/>
            </a:pPr>
            <a:r>
              <a:rPr lang="en-US" sz="2800" b="1" dirty="0">
                <a:latin typeface="Arial" panose="020B0604020202020204" pitchFamily="34" charset="0"/>
                <a:ea typeface="Adobe Fan Heiti Std B" pitchFamily="34" charset="-128"/>
                <a:cs typeface="Arial" panose="020B0604020202020204" pitchFamily="34" charset="0"/>
              </a:rPr>
              <a:t>SHARED GOVERNANCE MODEL</a:t>
            </a:r>
          </a:p>
        </p:txBody>
      </p:sp>
      <p:sp>
        <p:nvSpPr>
          <p:cNvPr id="36" name="Oval 35"/>
          <p:cNvSpPr/>
          <p:nvPr/>
        </p:nvSpPr>
        <p:spPr>
          <a:xfrm>
            <a:off x="1596239" y="2033044"/>
            <a:ext cx="6096001" cy="1532477"/>
          </a:xfrm>
          <a:prstGeom prst="ellipse">
            <a:avLst/>
          </a:prstGeom>
          <a:gradFill>
            <a:gsLst>
              <a:gs pos="0">
                <a:srgbClr val="5E9EFF"/>
              </a:gs>
              <a:gs pos="17000">
                <a:srgbClr val="85C2FF"/>
              </a:gs>
              <a:gs pos="37000">
                <a:srgbClr val="C4D6EB"/>
              </a:gs>
              <a:gs pos="75000">
                <a:srgbClr val="FFEBFA"/>
              </a:gs>
            </a:gsLst>
            <a:lin ang="5400000" scaled="0"/>
          </a:gradFill>
          <a:effectLst>
            <a:reflection blurRad="88900" endPos="37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370263" y="2438400"/>
            <a:ext cx="459773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ln>
                  <a:solidFill>
                    <a:srgbClr val="FFC000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 Leadership</a:t>
            </a:r>
            <a:endParaRPr lang="en-US" sz="3600" b="1" dirty="0">
              <a:ln>
                <a:solidFill>
                  <a:srgbClr val="FFC000"/>
                </a:solidFill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503" name="TextBox 37"/>
          <p:cNvSpPr txBox="1">
            <a:spLocks noChangeArrowheads="1"/>
          </p:cNvSpPr>
          <p:nvPr/>
        </p:nvSpPr>
        <p:spPr bwMode="auto">
          <a:xfrm>
            <a:off x="2095500" y="3595688"/>
            <a:ext cx="50974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b="1" dirty="0" smtClean="0">
                <a:latin typeface="+mj-lt"/>
                <a:cs typeface="Arial" charset="0"/>
              </a:rPr>
              <a:t>FRONT LINE STAFF COUNCILS</a:t>
            </a:r>
          </a:p>
        </p:txBody>
      </p:sp>
      <p:sp>
        <p:nvSpPr>
          <p:cNvPr id="39" name="Curved Right Arrow 38"/>
          <p:cNvSpPr/>
          <p:nvPr/>
        </p:nvSpPr>
        <p:spPr>
          <a:xfrm rot="9010042">
            <a:off x="7710488" y="2085975"/>
            <a:ext cx="1036637" cy="2033588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Curved Right Arrow 39"/>
          <p:cNvSpPr/>
          <p:nvPr/>
        </p:nvSpPr>
        <p:spPr>
          <a:xfrm rot="1343695">
            <a:off x="720725" y="2154238"/>
            <a:ext cx="1036638" cy="2033587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0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94386" y="3048000"/>
            <a:ext cx="7772400" cy="1470025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2060"/>
                </a:solidFill>
                <a:latin typeface="HelveticaNeue" pitchFamily="2" charset="0"/>
              </a:rPr>
              <a:t>Market Assessment</a:t>
            </a:r>
            <a:br>
              <a:rPr lang="en-US" altLang="en-US" dirty="0" smtClean="0">
                <a:solidFill>
                  <a:srgbClr val="002060"/>
                </a:solidFill>
                <a:latin typeface="HelveticaNeue" pitchFamily="2" charset="0"/>
              </a:rPr>
            </a:br>
            <a:r>
              <a:rPr lang="en-US" altLang="en-US" dirty="0" smtClean="0">
                <a:solidFill>
                  <a:srgbClr val="002060"/>
                </a:solidFill>
                <a:latin typeface="HelveticaNeue" pitchFamily="2" charset="0"/>
              </a:rPr>
              <a:t>&amp; Strategy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95800"/>
            <a:ext cx="6400800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Mark Boucot, CEO</a:t>
            </a:r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1"/>
            <a:ext cx="6934200" cy="232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3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9161172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82" y="304800"/>
            <a:ext cx="8157666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Assessment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1"/>
            <a:ext cx="7848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62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4787</TotalTime>
  <Words>1211</Words>
  <Application>Microsoft Office PowerPoint</Application>
  <PresentationFormat>On-screen Show (4:3)</PresentationFormat>
  <Paragraphs>242</Paragraphs>
  <Slides>28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Adobe Fan Heiti Std B</vt:lpstr>
      <vt:lpstr>Arial</vt:lpstr>
      <vt:lpstr>Calibri</vt:lpstr>
      <vt:lpstr>HelveticaNeue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Market Assessment &amp; Strategy</vt:lpstr>
      <vt:lpstr>Market Assessment</vt:lpstr>
      <vt:lpstr>Market Assessment</vt:lpstr>
      <vt:lpstr>Market Assessment</vt:lpstr>
      <vt:lpstr>Market Assessment</vt:lpstr>
      <vt:lpstr>Market Assessment</vt:lpstr>
      <vt:lpstr>Market Assessment</vt:lpstr>
      <vt:lpstr>Market Assessment</vt:lpstr>
      <vt:lpstr>Market Assessment</vt:lpstr>
      <vt:lpstr>Market Assessment Strategic Growth Initiatives</vt:lpstr>
      <vt:lpstr>GRMC WVU Medicine Affiliation</vt:lpstr>
      <vt:lpstr>GRMC WVU Medicine Affiliation</vt:lpstr>
      <vt:lpstr>GRMC WVU Medicine Affiliation</vt:lpstr>
      <vt:lpstr>PowerPoint Presentation</vt:lpstr>
      <vt:lpstr>WVU Heart and Vascular Institute</vt:lpstr>
      <vt:lpstr>Nephrology Services Provided at no cost to GRMC</vt:lpstr>
      <vt:lpstr>WVU Medical Services based at GRMC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Assessment &amp; Strategy</dc:title>
  <dc:creator>lucjesh</dc:creator>
  <cp:lastModifiedBy>Beth Brenneman</cp:lastModifiedBy>
  <cp:revision>47</cp:revision>
  <cp:lastPrinted>2018-08-02T13:17:03Z</cp:lastPrinted>
  <dcterms:created xsi:type="dcterms:W3CDTF">2018-07-30T14:54:04Z</dcterms:created>
  <dcterms:modified xsi:type="dcterms:W3CDTF">2020-12-03T15:17:39Z</dcterms:modified>
</cp:coreProperties>
</file>