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9" r:id="rId9"/>
    <p:sldId id="263" r:id="rId10"/>
    <p:sldId id="264" r:id="rId11"/>
    <p:sldId id="265" r:id="rId12"/>
    <p:sldId id="266" r:id="rId13"/>
    <p:sldId id="267" r:id="rId14"/>
    <p:sldId id="270" r:id="rId15"/>
    <p:sldId id="268"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316" autoAdjust="0"/>
  </p:normalViewPr>
  <p:slideViewPr>
    <p:cSldViewPr snapToGrid="0">
      <p:cViewPr varScale="1">
        <p:scale>
          <a:sx n="99" d="100"/>
          <a:sy n="99" d="100"/>
        </p:scale>
        <p:origin x="99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1EC0CF7-EE86-C143-8687-6E3B9A156BC7}" type="datetimeFigureOut">
              <a:rPr lang="en-US" smtClean="0"/>
              <a:t>8/3/2022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EBD9929-2FCA-CE44-BFCF-5B83CD1E00FA}" type="slidenum">
              <a:rPr lang="en-US" smtClean="0"/>
              <a:t>‹#›</a:t>
            </a:fld>
            <a:endParaRPr lang="en-US"/>
          </a:p>
        </p:txBody>
      </p:sp>
    </p:spTree>
    <p:extLst>
      <p:ext uri="{BB962C8B-B14F-4D97-AF65-F5344CB8AC3E}">
        <p14:creationId xmlns:p14="http://schemas.microsoft.com/office/powerpoint/2010/main" val="35413887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so many factors that come into play with teen pregnancy. With all the buzz around Social Determinants of Health, we know that there are so many confounding factors when trying to determine causes of less than positive health outcomes which include teen pregnancy. However, what I tried to highlight in this information is a picture of some of the critical issues related to teen pregnancy, how we stand as compared to the state and the nation, and what we have been told by our adolescents.</a:t>
            </a:r>
          </a:p>
        </p:txBody>
      </p:sp>
      <p:sp>
        <p:nvSpPr>
          <p:cNvPr id="4" name="Slide Number Placeholder 3"/>
          <p:cNvSpPr>
            <a:spLocks noGrp="1"/>
          </p:cNvSpPr>
          <p:nvPr>
            <p:ph type="sldNum" sz="quarter" idx="5"/>
          </p:nvPr>
        </p:nvSpPr>
        <p:spPr/>
        <p:txBody>
          <a:bodyPr/>
          <a:lstStyle/>
          <a:p>
            <a:fld id="{0EBD9929-2FCA-CE44-BFCF-5B83CD1E00FA}" type="slidenum">
              <a:rPr lang="en-US" smtClean="0"/>
              <a:t>1</a:t>
            </a:fld>
            <a:endParaRPr lang="en-US"/>
          </a:p>
        </p:txBody>
      </p:sp>
    </p:spTree>
    <p:extLst>
      <p:ext uri="{BB962C8B-B14F-4D97-AF65-F5344CB8AC3E}">
        <p14:creationId xmlns:p14="http://schemas.microsoft.com/office/powerpoint/2010/main" val="8562040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National YRBSS findings (most recent)</a:t>
            </a:r>
          </a:p>
          <a:p>
            <a:pPr marL="174708" indent="-174708">
              <a:buFont typeface="Arial" panose="020B0604020202020204" pitchFamily="34" charset="0"/>
              <a:buChar char="•"/>
            </a:pPr>
            <a:r>
              <a:rPr lang="en-US" dirty="0"/>
              <a:t>High school data only</a:t>
            </a:r>
          </a:p>
          <a:p>
            <a:pPr marL="640594" lvl="1" indent="-174708">
              <a:buFont typeface="Arial" panose="020B0604020202020204" pitchFamily="34" charset="0"/>
              <a:buChar char="•"/>
            </a:pPr>
            <a:r>
              <a:rPr lang="en-US" dirty="0"/>
              <a:t>Hx of sex-38.4%</a:t>
            </a:r>
          </a:p>
          <a:p>
            <a:pPr marL="640594" lvl="1" indent="-174708">
              <a:buFont typeface="Arial" panose="020B0604020202020204" pitchFamily="34" charset="0"/>
              <a:buChar char="•"/>
            </a:pPr>
            <a:r>
              <a:rPr lang="en-US" dirty="0"/>
              <a:t>Sex before 13 3%</a:t>
            </a:r>
          </a:p>
        </p:txBody>
      </p:sp>
      <p:sp>
        <p:nvSpPr>
          <p:cNvPr id="4" name="Slide Number Placeholder 3"/>
          <p:cNvSpPr>
            <a:spLocks noGrp="1"/>
          </p:cNvSpPr>
          <p:nvPr>
            <p:ph type="sldNum" sz="quarter" idx="5"/>
          </p:nvPr>
        </p:nvSpPr>
        <p:spPr/>
        <p:txBody>
          <a:bodyPr/>
          <a:lstStyle/>
          <a:p>
            <a:fld id="{0EBD9929-2FCA-CE44-BFCF-5B83CD1E00FA}" type="slidenum">
              <a:rPr lang="en-US" smtClean="0"/>
              <a:t>10</a:t>
            </a:fld>
            <a:endParaRPr lang="en-US"/>
          </a:p>
        </p:txBody>
      </p:sp>
    </p:spTree>
    <p:extLst>
      <p:ext uri="{BB962C8B-B14F-4D97-AF65-F5344CB8AC3E}">
        <p14:creationId xmlns:p14="http://schemas.microsoft.com/office/powerpoint/2010/main" val="29035908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National YRBSS Findings (most recent)</a:t>
            </a:r>
          </a:p>
          <a:p>
            <a:pPr marL="174708" indent="-174708">
              <a:buFont typeface="Arial" panose="020B0604020202020204" pitchFamily="34" charset="0"/>
              <a:buChar char="•"/>
            </a:pPr>
            <a:r>
              <a:rPr lang="en-US" dirty="0"/>
              <a:t>High school data only</a:t>
            </a:r>
          </a:p>
          <a:p>
            <a:pPr marL="640594" lvl="1" indent="-174708">
              <a:buFont typeface="Arial" panose="020B0604020202020204" pitchFamily="34" charset="0"/>
              <a:buChar char="•"/>
            </a:pPr>
            <a:r>
              <a:rPr lang="en-US" dirty="0"/>
              <a:t>&gt;4 partners 8.6%</a:t>
            </a:r>
          </a:p>
          <a:p>
            <a:pPr marL="640594" lvl="1" indent="-174708">
              <a:buFont typeface="Arial" panose="020B0604020202020204" pitchFamily="34" charset="0"/>
              <a:buChar char="•"/>
            </a:pPr>
            <a:r>
              <a:rPr lang="en-US" dirty="0"/>
              <a:t>Condom use 54.3%</a:t>
            </a:r>
          </a:p>
        </p:txBody>
      </p:sp>
      <p:sp>
        <p:nvSpPr>
          <p:cNvPr id="4" name="Slide Number Placeholder 3"/>
          <p:cNvSpPr>
            <a:spLocks noGrp="1"/>
          </p:cNvSpPr>
          <p:nvPr>
            <p:ph type="sldNum" sz="quarter" idx="5"/>
          </p:nvPr>
        </p:nvSpPr>
        <p:spPr/>
        <p:txBody>
          <a:bodyPr/>
          <a:lstStyle/>
          <a:p>
            <a:fld id="{0EBD9929-2FCA-CE44-BFCF-5B83CD1E00FA}" type="slidenum">
              <a:rPr lang="en-US" smtClean="0"/>
              <a:t>11</a:t>
            </a:fld>
            <a:endParaRPr lang="en-US"/>
          </a:p>
        </p:txBody>
      </p:sp>
    </p:spTree>
    <p:extLst>
      <p:ext uri="{BB962C8B-B14F-4D97-AF65-F5344CB8AC3E}">
        <p14:creationId xmlns:p14="http://schemas.microsoft.com/office/powerpoint/2010/main" val="42597852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National YRBSS findings (most recent)</a:t>
            </a:r>
          </a:p>
          <a:p>
            <a:endParaRPr lang="en-US" dirty="0"/>
          </a:p>
          <a:p>
            <a:pPr marL="174708" indent="-174708">
              <a:buFont typeface="Arial" panose="020B0604020202020204" pitchFamily="34" charset="0"/>
              <a:buChar char="•"/>
            </a:pPr>
            <a:r>
              <a:rPr lang="en-US" dirty="0"/>
              <a:t>Currently sexually active-27.4%</a:t>
            </a:r>
          </a:p>
          <a:p>
            <a:pPr marL="174708" indent="-174708">
              <a:buFont typeface="Arial" panose="020B0604020202020204" pitchFamily="34" charset="0"/>
              <a:buChar char="•"/>
            </a:pPr>
            <a:r>
              <a:rPr lang="en-US" dirty="0"/>
              <a:t>Did not use any contraception-11.9%</a:t>
            </a:r>
          </a:p>
          <a:p>
            <a:pPr marL="174708" indent="-174708">
              <a:buFont typeface="Arial" panose="020B0604020202020204" pitchFamily="34" charset="0"/>
              <a:buChar char="•"/>
            </a:pPr>
            <a:r>
              <a:rPr lang="en-US" dirty="0"/>
              <a:t>Used substances prior-21.2%</a:t>
            </a:r>
          </a:p>
        </p:txBody>
      </p:sp>
      <p:sp>
        <p:nvSpPr>
          <p:cNvPr id="4" name="Slide Number Placeholder 3"/>
          <p:cNvSpPr>
            <a:spLocks noGrp="1"/>
          </p:cNvSpPr>
          <p:nvPr>
            <p:ph type="sldNum" sz="quarter" idx="5"/>
          </p:nvPr>
        </p:nvSpPr>
        <p:spPr/>
        <p:txBody>
          <a:bodyPr/>
          <a:lstStyle/>
          <a:p>
            <a:fld id="{0EBD9929-2FCA-CE44-BFCF-5B83CD1E00FA}" type="slidenum">
              <a:rPr lang="en-US" smtClean="0"/>
              <a:t>12</a:t>
            </a:fld>
            <a:endParaRPr lang="en-US"/>
          </a:p>
        </p:txBody>
      </p:sp>
    </p:spTree>
    <p:extLst>
      <p:ext uri="{BB962C8B-B14F-4D97-AF65-F5344CB8AC3E}">
        <p14:creationId xmlns:p14="http://schemas.microsoft.com/office/powerpoint/2010/main" val="22154698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BD9929-2FCA-CE44-BFCF-5B83CD1E00FA}" type="slidenum">
              <a:rPr lang="en-US" smtClean="0"/>
              <a:t>13</a:t>
            </a:fld>
            <a:endParaRPr lang="en-US"/>
          </a:p>
        </p:txBody>
      </p:sp>
    </p:spTree>
    <p:extLst>
      <p:ext uri="{BB962C8B-B14F-4D97-AF65-F5344CB8AC3E}">
        <p14:creationId xmlns:p14="http://schemas.microsoft.com/office/powerpoint/2010/main" val="1774107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LARCs-Long acting reversible contraception</a:t>
            </a:r>
          </a:p>
        </p:txBody>
      </p:sp>
      <p:sp>
        <p:nvSpPr>
          <p:cNvPr id="4" name="Slide Number Placeholder 3"/>
          <p:cNvSpPr>
            <a:spLocks noGrp="1"/>
          </p:cNvSpPr>
          <p:nvPr>
            <p:ph type="sldNum" sz="quarter" idx="5"/>
          </p:nvPr>
        </p:nvSpPr>
        <p:spPr/>
        <p:txBody>
          <a:bodyPr/>
          <a:lstStyle/>
          <a:p>
            <a:fld id="{0EBD9929-2FCA-CE44-BFCF-5B83CD1E00FA}" type="slidenum">
              <a:rPr lang="en-US" smtClean="0"/>
              <a:t>14</a:t>
            </a:fld>
            <a:endParaRPr lang="en-US"/>
          </a:p>
        </p:txBody>
      </p:sp>
    </p:spTree>
    <p:extLst>
      <p:ext uri="{BB962C8B-B14F-4D97-AF65-F5344CB8AC3E}">
        <p14:creationId xmlns:p14="http://schemas.microsoft.com/office/powerpoint/2010/main" val="41306812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According to research funded by the Robert Wood Johnson Foundation by the University of Wisconsin Population Health Institute, the following types of evidence-based programs have the biggest impact in reducing teen pregnancy/birth and promoting health among the population:</a:t>
            </a:r>
          </a:p>
          <a:p>
            <a:pPr marL="228600" indent="-228600">
              <a:buAutoNum type="arabicPeriod"/>
            </a:pPr>
            <a:r>
              <a:rPr lang="en-US" dirty="0"/>
              <a:t>Comprehensive clinic-based programs for pregnant and parenting teens</a:t>
            </a:r>
          </a:p>
          <a:p>
            <a:pPr marL="228600" indent="-228600">
              <a:buAutoNum type="arabicPeriod"/>
            </a:pPr>
            <a:r>
              <a:rPr lang="en-US" dirty="0"/>
              <a:t>Intensive case management for pregnant and parenting teens</a:t>
            </a:r>
          </a:p>
          <a:p>
            <a:pPr marL="228600" indent="-228600">
              <a:buAutoNum type="arabicPeriod"/>
            </a:pPr>
            <a:r>
              <a:rPr lang="en-US" dirty="0"/>
              <a:t>LARC access</a:t>
            </a:r>
          </a:p>
          <a:p>
            <a:pPr marL="228600" indent="-228600">
              <a:buAutoNum type="arabicPeriod"/>
            </a:pPr>
            <a:r>
              <a:rPr lang="en-US" dirty="0"/>
              <a:t>SBHC with reproductive health services at middle and high school level</a:t>
            </a:r>
          </a:p>
          <a:p>
            <a:pPr marL="228600" indent="-228600">
              <a:buAutoNum type="arabicPeriod"/>
            </a:pPr>
            <a:r>
              <a:rPr lang="en-US" dirty="0"/>
              <a:t>Teen pregnancy prevention programs</a:t>
            </a:r>
          </a:p>
          <a:p>
            <a:pPr marL="228600" indent="-228600">
              <a:buAutoNum type="arabicPeriod"/>
            </a:pPr>
            <a:r>
              <a:rPr lang="en-US" dirty="0"/>
              <a:t>Condom program</a:t>
            </a:r>
          </a:p>
        </p:txBody>
      </p:sp>
      <p:sp>
        <p:nvSpPr>
          <p:cNvPr id="4" name="Slide Number Placeholder 3"/>
          <p:cNvSpPr>
            <a:spLocks noGrp="1"/>
          </p:cNvSpPr>
          <p:nvPr>
            <p:ph type="sldNum" sz="quarter" idx="5"/>
          </p:nvPr>
        </p:nvSpPr>
        <p:spPr/>
        <p:txBody>
          <a:bodyPr/>
          <a:lstStyle/>
          <a:p>
            <a:fld id="{0EBD9929-2FCA-CE44-BFCF-5B83CD1E00FA}" type="slidenum">
              <a:rPr lang="en-US" smtClean="0"/>
              <a:t>15</a:t>
            </a:fld>
            <a:endParaRPr lang="en-US"/>
          </a:p>
        </p:txBody>
      </p:sp>
    </p:spTree>
    <p:extLst>
      <p:ext uri="{BB962C8B-B14F-4D97-AF65-F5344CB8AC3E}">
        <p14:creationId xmlns:p14="http://schemas.microsoft.com/office/powerpoint/2010/main" val="7242575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start the discussion with why we are concerned about adolescent pregnancy. Here is some information regarding teens who become pregnant.</a:t>
            </a:r>
          </a:p>
        </p:txBody>
      </p:sp>
      <p:sp>
        <p:nvSpPr>
          <p:cNvPr id="4" name="Slide Number Placeholder 3"/>
          <p:cNvSpPr>
            <a:spLocks noGrp="1"/>
          </p:cNvSpPr>
          <p:nvPr>
            <p:ph type="sldNum" sz="quarter" idx="5"/>
          </p:nvPr>
        </p:nvSpPr>
        <p:spPr/>
        <p:txBody>
          <a:bodyPr/>
          <a:lstStyle/>
          <a:p>
            <a:fld id="{0EBD9929-2FCA-CE44-BFCF-5B83CD1E00FA}" type="slidenum">
              <a:rPr lang="en-US" smtClean="0"/>
              <a:t>2</a:t>
            </a:fld>
            <a:endParaRPr lang="en-US"/>
          </a:p>
        </p:txBody>
      </p:sp>
    </p:spTree>
    <p:extLst>
      <p:ext uri="{BB962C8B-B14F-4D97-AF65-F5344CB8AC3E}">
        <p14:creationId xmlns:p14="http://schemas.microsoft.com/office/powerpoint/2010/main" val="2239607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TANF is what is commonly know as welfare. </a:t>
            </a:r>
          </a:p>
        </p:txBody>
      </p:sp>
      <p:sp>
        <p:nvSpPr>
          <p:cNvPr id="4" name="Slide Number Placeholder 3"/>
          <p:cNvSpPr>
            <a:spLocks noGrp="1"/>
          </p:cNvSpPr>
          <p:nvPr>
            <p:ph type="sldNum" sz="quarter" idx="5"/>
          </p:nvPr>
        </p:nvSpPr>
        <p:spPr/>
        <p:txBody>
          <a:bodyPr/>
          <a:lstStyle/>
          <a:p>
            <a:fld id="{0EBD9929-2FCA-CE44-BFCF-5B83CD1E00FA}" type="slidenum">
              <a:rPr lang="en-US" smtClean="0"/>
              <a:t>3</a:t>
            </a:fld>
            <a:endParaRPr lang="en-US"/>
          </a:p>
        </p:txBody>
      </p:sp>
    </p:spTree>
    <p:extLst>
      <p:ext uri="{BB962C8B-B14F-4D97-AF65-F5344CB8AC3E}">
        <p14:creationId xmlns:p14="http://schemas.microsoft.com/office/powerpoint/2010/main" val="22396075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BD9929-2FCA-CE44-BFCF-5B83CD1E00FA}" type="slidenum">
              <a:rPr lang="en-US" smtClean="0"/>
              <a:t>4</a:t>
            </a:fld>
            <a:endParaRPr lang="en-US"/>
          </a:p>
        </p:txBody>
      </p:sp>
    </p:spTree>
    <p:extLst>
      <p:ext uri="{BB962C8B-B14F-4D97-AF65-F5344CB8AC3E}">
        <p14:creationId xmlns:p14="http://schemas.microsoft.com/office/powerpoint/2010/main" val="3695607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Understanding ACEs is a important component of understanding the risks of teen pregnancy.</a:t>
            </a:r>
          </a:p>
        </p:txBody>
      </p:sp>
      <p:sp>
        <p:nvSpPr>
          <p:cNvPr id="4" name="Slide Number Placeholder 3"/>
          <p:cNvSpPr>
            <a:spLocks noGrp="1"/>
          </p:cNvSpPr>
          <p:nvPr>
            <p:ph type="sldNum" sz="quarter" idx="5"/>
          </p:nvPr>
        </p:nvSpPr>
        <p:spPr/>
        <p:txBody>
          <a:bodyPr/>
          <a:lstStyle/>
          <a:p>
            <a:fld id="{0EBD9929-2FCA-CE44-BFCF-5B83CD1E00FA}" type="slidenum">
              <a:rPr lang="en-US" smtClean="0"/>
              <a:t>5</a:t>
            </a:fld>
            <a:endParaRPr lang="en-US"/>
          </a:p>
        </p:txBody>
      </p:sp>
    </p:spTree>
    <p:extLst>
      <p:ext uri="{BB962C8B-B14F-4D97-AF65-F5344CB8AC3E}">
        <p14:creationId xmlns:p14="http://schemas.microsoft.com/office/powerpoint/2010/main" val="24931408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Understanding ACEs is a important component of understanding the risks of teen pregnancy.</a:t>
            </a:r>
          </a:p>
        </p:txBody>
      </p:sp>
      <p:sp>
        <p:nvSpPr>
          <p:cNvPr id="4" name="Slide Number Placeholder 3"/>
          <p:cNvSpPr>
            <a:spLocks noGrp="1"/>
          </p:cNvSpPr>
          <p:nvPr>
            <p:ph type="sldNum" sz="quarter" idx="5"/>
          </p:nvPr>
        </p:nvSpPr>
        <p:spPr/>
        <p:txBody>
          <a:bodyPr/>
          <a:lstStyle/>
          <a:p>
            <a:fld id="{0EBD9929-2FCA-CE44-BFCF-5B83CD1E00FA}" type="slidenum">
              <a:rPr lang="en-US" smtClean="0"/>
              <a:t>6</a:t>
            </a:fld>
            <a:endParaRPr lang="en-US"/>
          </a:p>
        </p:txBody>
      </p:sp>
    </p:spTree>
    <p:extLst>
      <p:ext uri="{BB962C8B-B14F-4D97-AF65-F5344CB8AC3E}">
        <p14:creationId xmlns:p14="http://schemas.microsoft.com/office/powerpoint/2010/main" val="24931408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Teen birth rate is based on number of pregnancy per 1,000 individuals aged 15-19.</a:t>
            </a:r>
          </a:p>
          <a:p>
            <a:endParaRPr lang="en-US" dirty="0"/>
          </a:p>
          <a:p>
            <a:r>
              <a:rPr lang="en-US" dirty="0"/>
              <a:t>Since 2012, MD has seen a 55% reduction in teen birth while GC has only had a 32% reduction. Related to the population data, from 2012-2019, Garrett County saw a reduction in teen birth rates of 9.6%, but a reduction in adolescent population by 19.6%. Maryland saw a 42.4% teen birth rate reduction with a reduction in adolescent population of 2.8%.</a:t>
            </a:r>
          </a:p>
          <a:p>
            <a:endParaRPr lang="en-US" dirty="0"/>
          </a:p>
          <a:p>
            <a:r>
              <a:rPr lang="en-US" dirty="0"/>
              <a:t>Population data for GC indicates with the total number of individuals 14-17 (2012-2019) The age data points do not align, but one could infer that the population represented by the birth rate follows a similar pattern to the identified population.</a:t>
            </a:r>
          </a:p>
          <a:p>
            <a:r>
              <a:rPr lang="en-US" dirty="0"/>
              <a:t>Reduction in adolescent population but stable adolescent birth rates</a:t>
            </a:r>
          </a:p>
          <a:p>
            <a:endParaRPr lang="en-US" dirty="0"/>
          </a:p>
          <a:p>
            <a:r>
              <a:rPr lang="en-US" dirty="0"/>
              <a:t>Preliminary</a:t>
            </a:r>
          </a:p>
          <a:p>
            <a:pPr rtl="0" eaLnBrk="1" fontAlgn="t" latinLnBrk="0" hangingPunct="1"/>
            <a:r>
              <a:rPr lang="en-US" sz="1200" b="1" i="0" u="none" strike="noStrike" kern="1200" dirty="0">
                <a:solidFill>
                  <a:schemeClr val="tx1"/>
                </a:solidFill>
                <a:effectLst/>
                <a:latin typeface="+mn-lt"/>
                <a:ea typeface="+mn-ea"/>
                <a:cs typeface="+mn-cs"/>
              </a:rPr>
              <a:t>2022</a:t>
            </a:r>
            <a:endParaRPr lang="en-US" sz="1200" b="0" i="0" u="none" strike="noStrike" kern="1200" dirty="0">
              <a:solidFill>
                <a:schemeClr val="tx1"/>
              </a:solidFill>
              <a:effectLst/>
              <a:latin typeface="+mn-lt"/>
              <a:ea typeface="+mn-ea"/>
              <a:cs typeface="+mn-cs"/>
            </a:endParaRPr>
          </a:p>
          <a:p>
            <a:pPr rtl="0" eaLnBrk="1" fontAlgn="t" latinLnBrk="0" hangingPunct="1"/>
            <a:r>
              <a:rPr lang="en-US" sz="1200" b="1" i="0" u="none" strike="noStrike" kern="1200" dirty="0">
                <a:solidFill>
                  <a:schemeClr val="tx1"/>
                </a:solidFill>
                <a:effectLst/>
                <a:latin typeface="+mn-lt"/>
                <a:ea typeface="+mn-ea"/>
                <a:cs typeface="+mn-cs"/>
              </a:rPr>
              <a:t>21 GC	</a:t>
            </a:r>
            <a:endParaRPr lang="en-US" sz="1200" b="0" i="0" u="none" strike="noStrike" kern="1200" dirty="0">
              <a:solidFill>
                <a:schemeClr val="tx1"/>
              </a:solidFill>
              <a:effectLst/>
              <a:latin typeface="+mn-lt"/>
              <a:ea typeface="+mn-ea"/>
              <a:cs typeface="+mn-cs"/>
            </a:endParaRPr>
          </a:p>
          <a:p>
            <a:pPr rtl="0" eaLnBrk="1" fontAlgn="t" latinLnBrk="0" hangingPunct="1"/>
            <a:r>
              <a:rPr lang="en-US" sz="1200" b="1" i="0" u="none" strike="noStrike" kern="1200" dirty="0">
                <a:solidFill>
                  <a:schemeClr val="tx1"/>
                </a:solidFill>
                <a:effectLst/>
                <a:latin typeface="+mn-lt"/>
                <a:ea typeface="+mn-ea"/>
                <a:cs typeface="+mn-cs"/>
              </a:rPr>
              <a:t>15 MD</a:t>
            </a:r>
          </a:p>
          <a:p>
            <a:pPr rtl="0" eaLnBrk="1" fontAlgn="t" latinLnBrk="0" hangingPunct="1"/>
            <a:endParaRPr lang="en-US" sz="1200" b="0" i="0" u="none" strike="noStrike" kern="1200" dirty="0">
              <a:solidFill>
                <a:schemeClr val="tx1"/>
              </a:solidFill>
              <a:effectLst/>
              <a:latin typeface="+mn-lt"/>
              <a:ea typeface="+mn-ea"/>
              <a:cs typeface="+mn-cs"/>
            </a:endParaRPr>
          </a:p>
          <a:p>
            <a:pPr rtl="0" eaLnBrk="1" fontAlgn="t" latinLnBrk="0" hangingPunct="1"/>
            <a:r>
              <a:rPr lang="en-US" sz="1200" b="0" i="0" u="none" strike="noStrike" kern="1200" dirty="0">
                <a:solidFill>
                  <a:schemeClr val="tx1"/>
                </a:solidFill>
                <a:effectLst/>
                <a:latin typeface="+mn-lt"/>
                <a:ea typeface="+mn-ea"/>
                <a:cs typeface="+mn-cs"/>
              </a:rPr>
              <a:t>2021</a:t>
            </a:r>
          </a:p>
          <a:p>
            <a:pPr rtl="0" eaLnBrk="1" fontAlgn="t" latinLnBrk="0" hangingPunct="1"/>
            <a:r>
              <a:rPr lang="en-US" sz="1200" b="0" i="0" u="none" strike="noStrike" kern="1200" dirty="0">
                <a:solidFill>
                  <a:schemeClr val="tx1"/>
                </a:solidFill>
                <a:effectLst/>
                <a:latin typeface="+mn-lt"/>
                <a:ea typeface="+mn-ea"/>
                <a:cs typeface="+mn-cs"/>
              </a:rPr>
              <a:t>23 GC</a:t>
            </a:r>
          </a:p>
          <a:p>
            <a:pPr rtl="0" eaLnBrk="1" fontAlgn="t" latinLnBrk="0" hangingPunct="1"/>
            <a:r>
              <a:rPr lang="en-US" sz="1200" b="0" i="0" u="none" strike="noStrike" kern="1200" dirty="0">
                <a:solidFill>
                  <a:schemeClr val="tx1"/>
                </a:solidFill>
                <a:effectLst/>
                <a:latin typeface="+mn-lt"/>
                <a:ea typeface="+mn-ea"/>
                <a:cs typeface="+mn-cs"/>
              </a:rPr>
              <a:t>16 MD</a:t>
            </a:r>
          </a:p>
          <a:p>
            <a:pPr rtl="0" eaLnBrk="1" fontAlgn="t" latinLnBrk="0" hangingPunct="1"/>
            <a:endParaRPr lang="en-US" sz="1200" b="0" i="0" u="none" strike="noStrike" kern="1200" dirty="0">
              <a:solidFill>
                <a:schemeClr val="tx1"/>
              </a:solidFill>
              <a:effectLst/>
              <a:latin typeface="+mn-lt"/>
              <a:ea typeface="+mn-ea"/>
              <a:cs typeface="+mn-cs"/>
            </a:endParaRPr>
          </a:p>
          <a:p>
            <a:pPr rtl="0" eaLnBrk="1" fontAlgn="t" latinLnBrk="0" hangingPunct="1"/>
            <a:r>
              <a:rPr lang="en-US" sz="1200" b="0" i="0" u="none" strike="noStrike" kern="1200" dirty="0">
                <a:solidFill>
                  <a:schemeClr val="tx1"/>
                </a:solidFill>
                <a:effectLst/>
                <a:latin typeface="+mn-lt"/>
                <a:ea typeface="+mn-ea"/>
                <a:cs typeface="+mn-cs"/>
              </a:rPr>
              <a:t>2020</a:t>
            </a:r>
          </a:p>
          <a:p>
            <a:pPr rtl="0" eaLnBrk="1" fontAlgn="t" latinLnBrk="0" hangingPunct="1"/>
            <a:r>
              <a:rPr lang="en-US" sz="1200" b="0" i="0" u="none" strike="noStrike" kern="1200" dirty="0">
                <a:solidFill>
                  <a:schemeClr val="tx1"/>
                </a:solidFill>
                <a:effectLst/>
                <a:latin typeface="+mn-lt"/>
                <a:ea typeface="+mn-ea"/>
                <a:cs typeface="+mn-cs"/>
              </a:rPr>
              <a:t>25 GC</a:t>
            </a:r>
          </a:p>
          <a:p>
            <a:pPr rtl="0" eaLnBrk="1" fontAlgn="t" latinLnBrk="0" hangingPunct="1"/>
            <a:r>
              <a:rPr lang="en-US" sz="1200" b="0" i="0" u="none" strike="noStrike" kern="1200" dirty="0">
                <a:solidFill>
                  <a:schemeClr val="tx1"/>
                </a:solidFill>
                <a:effectLst/>
                <a:latin typeface="+mn-lt"/>
                <a:ea typeface="+mn-ea"/>
                <a:cs typeface="+mn-cs"/>
              </a:rPr>
              <a:t>17 MD</a:t>
            </a:r>
          </a:p>
          <a:p>
            <a:endParaRPr lang="en-US" dirty="0"/>
          </a:p>
        </p:txBody>
      </p:sp>
      <p:sp>
        <p:nvSpPr>
          <p:cNvPr id="4" name="Slide Number Placeholder 3"/>
          <p:cNvSpPr>
            <a:spLocks noGrp="1"/>
          </p:cNvSpPr>
          <p:nvPr>
            <p:ph type="sldNum" sz="quarter" idx="5"/>
          </p:nvPr>
        </p:nvSpPr>
        <p:spPr/>
        <p:txBody>
          <a:bodyPr/>
          <a:lstStyle/>
          <a:p>
            <a:fld id="{0EBD9929-2FCA-CE44-BFCF-5B83CD1E00FA}" type="slidenum">
              <a:rPr lang="en-US" smtClean="0"/>
              <a:t>7</a:t>
            </a:fld>
            <a:endParaRPr lang="en-US"/>
          </a:p>
        </p:txBody>
      </p:sp>
    </p:spTree>
    <p:extLst>
      <p:ext uri="{BB962C8B-B14F-4D97-AF65-F5344CB8AC3E}">
        <p14:creationId xmlns:p14="http://schemas.microsoft.com/office/powerpoint/2010/main" val="4229835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Peer County Definition: Peer groups were defined using 19 county-level variables. These variables include demographics, social and economic determinants of health, social, and economic indicators.</a:t>
            </a:r>
          </a:p>
          <a:p>
            <a:r>
              <a:rPr lang="en-US" dirty="0"/>
              <a:t>The counties represented were randomly pulled from the identified peer county list.</a:t>
            </a:r>
          </a:p>
        </p:txBody>
      </p:sp>
      <p:sp>
        <p:nvSpPr>
          <p:cNvPr id="4" name="Slide Number Placeholder 3"/>
          <p:cNvSpPr>
            <a:spLocks noGrp="1"/>
          </p:cNvSpPr>
          <p:nvPr>
            <p:ph type="sldNum" sz="quarter" idx="5"/>
          </p:nvPr>
        </p:nvSpPr>
        <p:spPr/>
        <p:txBody>
          <a:bodyPr/>
          <a:lstStyle/>
          <a:p>
            <a:fld id="{0EBD9929-2FCA-CE44-BFCF-5B83CD1E00FA}" type="slidenum">
              <a:rPr lang="en-US" smtClean="0"/>
              <a:t>8</a:t>
            </a:fld>
            <a:endParaRPr lang="en-US"/>
          </a:p>
        </p:txBody>
      </p:sp>
    </p:spTree>
    <p:extLst>
      <p:ext uri="{BB962C8B-B14F-4D97-AF65-F5344CB8AC3E}">
        <p14:creationId xmlns:p14="http://schemas.microsoft.com/office/powerpoint/2010/main" val="19956632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2018 was the most recent YRBS survey. 2020 was not completed due to </a:t>
            </a:r>
            <a:r>
              <a:rPr lang="en-US" dirty="0" err="1"/>
              <a:t>Covid</a:t>
            </a:r>
            <a:r>
              <a:rPr lang="en-US" dirty="0"/>
              <a:t>. Surveys are done every 2 years on even years. So, there will be another survey in the fall of 2022.</a:t>
            </a:r>
          </a:p>
        </p:txBody>
      </p:sp>
      <p:sp>
        <p:nvSpPr>
          <p:cNvPr id="4" name="Slide Number Placeholder 3"/>
          <p:cNvSpPr>
            <a:spLocks noGrp="1"/>
          </p:cNvSpPr>
          <p:nvPr>
            <p:ph type="sldNum" sz="quarter" idx="5"/>
          </p:nvPr>
        </p:nvSpPr>
        <p:spPr/>
        <p:txBody>
          <a:bodyPr/>
          <a:lstStyle/>
          <a:p>
            <a:fld id="{0EBD9929-2FCA-CE44-BFCF-5B83CD1E00FA}" type="slidenum">
              <a:rPr lang="en-US" smtClean="0"/>
              <a:t>9</a:t>
            </a:fld>
            <a:endParaRPr lang="en-US"/>
          </a:p>
        </p:txBody>
      </p:sp>
    </p:spTree>
    <p:extLst>
      <p:ext uri="{BB962C8B-B14F-4D97-AF65-F5344CB8AC3E}">
        <p14:creationId xmlns:p14="http://schemas.microsoft.com/office/powerpoint/2010/main" val="4261654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8/3/2022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8/3/2022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8/3/2022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8/3/2022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8/3/2022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8/3/2022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8/3/2022</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8/3/2022</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8/3/2022</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8/3/2022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8/3/2022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8/3/2022</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F73F-CCC6-F1FD-4E91-B7E2B5114AC6}"/>
              </a:ext>
            </a:extLst>
          </p:cNvPr>
          <p:cNvSpPr>
            <a:spLocks noGrp="1"/>
          </p:cNvSpPr>
          <p:nvPr>
            <p:ph type="ctrTitle"/>
          </p:nvPr>
        </p:nvSpPr>
        <p:spPr/>
        <p:txBody>
          <a:bodyPr>
            <a:normAutofit fontScale="90000"/>
          </a:bodyPr>
          <a:lstStyle/>
          <a:p>
            <a:r>
              <a:rPr lang="en-US" dirty="0"/>
              <a:t>Teen Pregnancy in Garrett County</a:t>
            </a:r>
          </a:p>
        </p:txBody>
      </p:sp>
      <p:sp>
        <p:nvSpPr>
          <p:cNvPr id="3" name="Subtitle 2">
            <a:extLst>
              <a:ext uri="{FF2B5EF4-FFF2-40B4-BE49-F238E27FC236}">
                <a16:creationId xmlns:a16="http://schemas.microsoft.com/office/drawing/2014/main" id="{470F15F4-BE81-4AFD-F7AB-A6A5C3E4C6AB}"/>
              </a:ext>
            </a:extLst>
          </p:cNvPr>
          <p:cNvSpPr>
            <a:spLocks noGrp="1"/>
          </p:cNvSpPr>
          <p:nvPr>
            <p:ph type="subTitle" idx="1"/>
          </p:nvPr>
        </p:nvSpPr>
        <p:spPr/>
        <p:txBody>
          <a:bodyPr/>
          <a:lstStyle/>
          <a:p>
            <a:r>
              <a:rPr lang="en-US" dirty="0"/>
              <a:t>Trends and Stats</a:t>
            </a:r>
          </a:p>
        </p:txBody>
      </p:sp>
      <p:sp>
        <p:nvSpPr>
          <p:cNvPr id="4" name="TextBox 3">
            <a:extLst>
              <a:ext uri="{FF2B5EF4-FFF2-40B4-BE49-F238E27FC236}">
                <a16:creationId xmlns:a16="http://schemas.microsoft.com/office/drawing/2014/main" id="{096BE237-798C-8455-6838-D8CA158490AF}"/>
              </a:ext>
            </a:extLst>
          </p:cNvPr>
          <p:cNvSpPr txBox="1"/>
          <p:nvPr/>
        </p:nvSpPr>
        <p:spPr>
          <a:xfrm rot="10800000" flipV="1">
            <a:off x="7009155" y="6081512"/>
            <a:ext cx="3206260" cy="400110"/>
          </a:xfrm>
          <a:prstGeom prst="rect">
            <a:avLst/>
          </a:prstGeom>
          <a:noFill/>
        </p:spPr>
        <p:txBody>
          <a:bodyPr wrap="square" rtlCol="0">
            <a:spAutoFit/>
          </a:bodyPr>
          <a:lstStyle/>
          <a:p>
            <a:pPr algn="l"/>
            <a:r>
              <a:rPr lang="en-US" sz="1000" dirty="0"/>
              <a:t>Heather Cooper, MSN FNP-C</a:t>
            </a:r>
          </a:p>
          <a:p>
            <a:pPr algn="l"/>
            <a:r>
              <a:rPr lang="en-US" sz="1000" dirty="0"/>
              <a:t>August 3, 2022</a:t>
            </a:r>
          </a:p>
        </p:txBody>
      </p:sp>
      <p:sp>
        <p:nvSpPr>
          <p:cNvPr id="5" name="TextBox 4">
            <a:extLst>
              <a:ext uri="{FF2B5EF4-FFF2-40B4-BE49-F238E27FC236}">
                <a16:creationId xmlns:a16="http://schemas.microsoft.com/office/drawing/2014/main" id="{44E359F3-08F6-E167-F7DF-E4878E01F4B5}"/>
              </a:ext>
            </a:extLst>
          </p:cNvPr>
          <p:cNvSpPr txBox="1"/>
          <p:nvPr/>
        </p:nvSpPr>
        <p:spPr>
          <a:xfrm>
            <a:off x="5180355" y="2515845"/>
            <a:ext cx="1828800" cy="1828800"/>
          </a:xfrm>
          <a:prstGeom prst="rect">
            <a:avLst/>
          </a:prstGeom>
          <a:noFill/>
        </p:spPr>
        <p:txBody>
          <a:bodyPr wrap="square" rtlCol="0">
            <a:spAutoFit/>
          </a:bodyPr>
          <a:lstStyle/>
          <a:p>
            <a:pPr algn="l"/>
            <a:endParaRPr lang="en-US" dirty="0"/>
          </a:p>
        </p:txBody>
      </p:sp>
    </p:spTree>
    <p:extLst>
      <p:ext uri="{BB962C8B-B14F-4D97-AF65-F5344CB8AC3E}">
        <p14:creationId xmlns:p14="http://schemas.microsoft.com/office/powerpoint/2010/main" val="2235545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F3CF990-ACB8-443A-BB74-D36EC8A00B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601900C-265D-4146-A578-477541E3DF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lumMod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0B98862-BEE1-44FB-A335-A1B9106B445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a:noFill/>
        </p:spPr>
      </p:pic>
      <p:sp>
        <p:nvSpPr>
          <p:cNvPr id="14" name="Freeform: Shape 13">
            <a:extLst>
              <a:ext uri="{FF2B5EF4-FFF2-40B4-BE49-F238E27FC236}">
                <a16:creationId xmlns:a16="http://schemas.microsoft.com/office/drawing/2014/main" id="{65F94F98-3A57-49AA-838E-91AAF600B6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678519" y="-1660968"/>
            <a:ext cx="5838229" cy="11188733"/>
          </a:xfrm>
          <a:custGeom>
            <a:avLst/>
            <a:gdLst>
              <a:gd name="connsiteX0" fmla="*/ 0 w 7821919"/>
              <a:gd name="connsiteY0" fmla="*/ 0 h 6858000"/>
              <a:gd name="connsiteX1" fmla="*/ 6983367 w 7821919"/>
              <a:gd name="connsiteY1" fmla="*/ 0 h 6858000"/>
              <a:gd name="connsiteX2" fmla="*/ 6982269 w 7821919"/>
              <a:gd name="connsiteY2" fmla="*/ 1331 h 6858000"/>
              <a:gd name="connsiteX3" fmla="*/ 6833782 w 7821919"/>
              <a:gd name="connsiteY3" fmla="*/ 487443 h 6858000"/>
              <a:gd name="connsiteX4" fmla="*/ 6851446 w 7821919"/>
              <a:gd name="connsiteY4" fmla="*/ 662666 h 6858000"/>
              <a:gd name="connsiteX5" fmla="*/ 6857532 w 7821919"/>
              <a:gd name="connsiteY5" fmla="*/ 686333 h 6858000"/>
              <a:gd name="connsiteX6" fmla="*/ 6806927 w 7821919"/>
              <a:gd name="connsiteY6" fmla="*/ 699345 h 6858000"/>
              <a:gd name="connsiteX7" fmla="*/ 5555365 w 7821919"/>
              <a:gd name="connsiteY7" fmla="*/ 2400515 h 6858000"/>
              <a:gd name="connsiteX8" fmla="*/ 7336617 w 7821919"/>
              <a:gd name="connsiteY8" fmla="*/ 4181767 h 6858000"/>
              <a:gd name="connsiteX9" fmla="*/ 7452815 w 7821919"/>
              <a:gd name="connsiteY9" fmla="*/ 4175900 h 6858000"/>
              <a:gd name="connsiteX10" fmla="*/ 7437456 w 7821919"/>
              <a:gd name="connsiteY10" fmla="*/ 4225378 h 6858000"/>
              <a:gd name="connsiteX11" fmla="*/ 7428275 w 7821919"/>
              <a:gd name="connsiteY11" fmla="*/ 4316448 h 6858000"/>
              <a:gd name="connsiteX12" fmla="*/ 7789089 w 7821919"/>
              <a:gd name="connsiteY12" fmla="*/ 4759152 h 6858000"/>
              <a:gd name="connsiteX13" fmla="*/ 7821919 w 7821919"/>
              <a:gd name="connsiteY13" fmla="*/ 4762461 h 6858000"/>
              <a:gd name="connsiteX14" fmla="*/ 7809638 w 7821919"/>
              <a:gd name="connsiteY14" fmla="*/ 4785088 h 6858000"/>
              <a:gd name="connsiteX15" fmla="*/ 7794661 w 7821919"/>
              <a:gd name="connsiteY15" fmla="*/ 4833335 h 6858000"/>
              <a:gd name="connsiteX16" fmla="*/ 7524776 w 7821919"/>
              <a:gd name="connsiteY16" fmla="*/ 4917113 h 6858000"/>
              <a:gd name="connsiteX17" fmla="*/ 6642110 w 7821919"/>
              <a:gd name="connsiteY17" fmla="*/ 6248746 h 6858000"/>
              <a:gd name="connsiteX18" fmla="*/ 6755682 w 7821919"/>
              <a:gd name="connsiteY18" fmla="*/ 6811285 h 6858000"/>
              <a:gd name="connsiteX19" fmla="*/ 6778185 w 7821919"/>
              <a:gd name="connsiteY19" fmla="*/ 6858000 h 6858000"/>
              <a:gd name="connsiteX20" fmla="*/ 0 w 7821919"/>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821919" h="6858000">
                <a:moveTo>
                  <a:pt x="0" y="0"/>
                </a:moveTo>
                <a:lnTo>
                  <a:pt x="6983367" y="0"/>
                </a:lnTo>
                <a:lnTo>
                  <a:pt x="6982269" y="1331"/>
                </a:lnTo>
                <a:cubicBezTo>
                  <a:pt x="6888522" y="140095"/>
                  <a:pt x="6833782" y="307376"/>
                  <a:pt x="6833782" y="487443"/>
                </a:cubicBezTo>
                <a:cubicBezTo>
                  <a:pt x="6833782" y="547466"/>
                  <a:pt x="6839864" y="606067"/>
                  <a:pt x="6851446" y="662666"/>
                </a:cubicBezTo>
                <a:lnTo>
                  <a:pt x="6857532" y="686333"/>
                </a:lnTo>
                <a:lnTo>
                  <a:pt x="6806927" y="699345"/>
                </a:lnTo>
                <a:cubicBezTo>
                  <a:pt x="6081835" y="924872"/>
                  <a:pt x="5555365" y="1601212"/>
                  <a:pt x="5555365" y="2400515"/>
                </a:cubicBezTo>
                <a:cubicBezTo>
                  <a:pt x="5555365" y="3384273"/>
                  <a:pt x="6352859" y="4181767"/>
                  <a:pt x="7336617" y="4181767"/>
                </a:cubicBezTo>
                <a:lnTo>
                  <a:pt x="7452815" y="4175900"/>
                </a:lnTo>
                <a:lnTo>
                  <a:pt x="7437456" y="4225378"/>
                </a:lnTo>
                <a:cubicBezTo>
                  <a:pt x="7431436" y="4254794"/>
                  <a:pt x="7428275" y="4285252"/>
                  <a:pt x="7428275" y="4316448"/>
                </a:cubicBezTo>
                <a:cubicBezTo>
                  <a:pt x="7428275" y="4534821"/>
                  <a:pt x="7583172" y="4717015"/>
                  <a:pt x="7789089" y="4759152"/>
                </a:cubicBezTo>
                <a:lnTo>
                  <a:pt x="7821919" y="4762461"/>
                </a:lnTo>
                <a:lnTo>
                  <a:pt x="7809638" y="4785088"/>
                </a:lnTo>
                <a:lnTo>
                  <a:pt x="7794661" y="4833335"/>
                </a:lnTo>
                <a:lnTo>
                  <a:pt x="7524776" y="4917113"/>
                </a:lnTo>
                <a:cubicBezTo>
                  <a:pt x="7006070" y="5136507"/>
                  <a:pt x="6642110" y="5650122"/>
                  <a:pt x="6642110" y="6248746"/>
                </a:cubicBezTo>
                <a:cubicBezTo>
                  <a:pt x="6642110" y="6448287"/>
                  <a:pt x="6682550" y="6638383"/>
                  <a:pt x="6755682" y="6811285"/>
                </a:cubicBezTo>
                <a:lnTo>
                  <a:pt x="6778185" y="6858000"/>
                </a:lnTo>
                <a:lnTo>
                  <a:pt x="0" y="6858000"/>
                </a:lnTo>
                <a:close/>
              </a:path>
            </a:pathLst>
          </a:custGeom>
          <a:gradFill>
            <a:gsLst>
              <a:gs pos="25000">
                <a:schemeClr val="accent1">
                  <a:alpha val="0"/>
                </a:schemeClr>
              </a:gs>
              <a:gs pos="100000">
                <a:schemeClr val="accent1">
                  <a:alpha val="75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6" name="Picture 15">
            <a:extLst>
              <a:ext uri="{FF2B5EF4-FFF2-40B4-BE49-F238E27FC236}">
                <a16:creationId xmlns:a16="http://schemas.microsoft.com/office/drawing/2014/main" id="{7185CF21-0594-48C0-9F3E-254D6BCE9D9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a:extLst>
              <a:ext uri="{28A0092B-C50C-407E-A947-70E740481C1C}">
                <a14:useLocalDpi xmlns:a14="http://schemas.microsoft.com/office/drawing/2010/main" val="0"/>
              </a:ext>
            </a:extLst>
          </a:blip>
          <a:stretch>
            <a:fillRect/>
          </a:stretch>
        </p:blipFill>
        <p:spPr>
          <a:xfrm>
            <a:off x="1067" y="0"/>
            <a:ext cx="12189867" cy="6858000"/>
          </a:xfrm>
          <a:prstGeom prst="rect">
            <a:avLst/>
          </a:prstGeom>
        </p:spPr>
      </p:pic>
      <p:sp>
        <p:nvSpPr>
          <p:cNvPr id="18" name="Rectangle 17">
            <a:extLst>
              <a:ext uri="{FF2B5EF4-FFF2-40B4-BE49-F238E27FC236}">
                <a16:creationId xmlns:a16="http://schemas.microsoft.com/office/drawing/2014/main" id="{41F8C064-2DC5-4758-B49C-76BFF64052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solidFill>
            <a:schemeClr val="tx2">
              <a:lumMod val="1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FBD68200-BC03-4015-860B-CD5C30CD7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3542" y="0"/>
            <a:ext cx="7875912" cy="6858000"/>
          </a:xfrm>
          <a:custGeom>
            <a:avLst/>
            <a:gdLst>
              <a:gd name="connsiteX0" fmla="*/ 0 w 7821919"/>
              <a:gd name="connsiteY0" fmla="*/ 0 h 6858000"/>
              <a:gd name="connsiteX1" fmla="*/ 6983367 w 7821919"/>
              <a:gd name="connsiteY1" fmla="*/ 0 h 6858000"/>
              <a:gd name="connsiteX2" fmla="*/ 6982269 w 7821919"/>
              <a:gd name="connsiteY2" fmla="*/ 1331 h 6858000"/>
              <a:gd name="connsiteX3" fmla="*/ 6833782 w 7821919"/>
              <a:gd name="connsiteY3" fmla="*/ 487443 h 6858000"/>
              <a:gd name="connsiteX4" fmla="*/ 6851446 w 7821919"/>
              <a:gd name="connsiteY4" fmla="*/ 662666 h 6858000"/>
              <a:gd name="connsiteX5" fmla="*/ 6857532 w 7821919"/>
              <a:gd name="connsiteY5" fmla="*/ 686333 h 6858000"/>
              <a:gd name="connsiteX6" fmla="*/ 6806927 w 7821919"/>
              <a:gd name="connsiteY6" fmla="*/ 699345 h 6858000"/>
              <a:gd name="connsiteX7" fmla="*/ 5555365 w 7821919"/>
              <a:gd name="connsiteY7" fmla="*/ 2400515 h 6858000"/>
              <a:gd name="connsiteX8" fmla="*/ 7336617 w 7821919"/>
              <a:gd name="connsiteY8" fmla="*/ 4181767 h 6858000"/>
              <a:gd name="connsiteX9" fmla="*/ 7452815 w 7821919"/>
              <a:gd name="connsiteY9" fmla="*/ 4175900 h 6858000"/>
              <a:gd name="connsiteX10" fmla="*/ 7437456 w 7821919"/>
              <a:gd name="connsiteY10" fmla="*/ 4225378 h 6858000"/>
              <a:gd name="connsiteX11" fmla="*/ 7428275 w 7821919"/>
              <a:gd name="connsiteY11" fmla="*/ 4316448 h 6858000"/>
              <a:gd name="connsiteX12" fmla="*/ 7789089 w 7821919"/>
              <a:gd name="connsiteY12" fmla="*/ 4759152 h 6858000"/>
              <a:gd name="connsiteX13" fmla="*/ 7821919 w 7821919"/>
              <a:gd name="connsiteY13" fmla="*/ 4762461 h 6858000"/>
              <a:gd name="connsiteX14" fmla="*/ 7809638 w 7821919"/>
              <a:gd name="connsiteY14" fmla="*/ 4785088 h 6858000"/>
              <a:gd name="connsiteX15" fmla="*/ 7794661 w 7821919"/>
              <a:gd name="connsiteY15" fmla="*/ 4833335 h 6858000"/>
              <a:gd name="connsiteX16" fmla="*/ 7524776 w 7821919"/>
              <a:gd name="connsiteY16" fmla="*/ 4917113 h 6858000"/>
              <a:gd name="connsiteX17" fmla="*/ 6642110 w 7821919"/>
              <a:gd name="connsiteY17" fmla="*/ 6248746 h 6858000"/>
              <a:gd name="connsiteX18" fmla="*/ 6755682 w 7821919"/>
              <a:gd name="connsiteY18" fmla="*/ 6811285 h 6858000"/>
              <a:gd name="connsiteX19" fmla="*/ 6778185 w 7821919"/>
              <a:gd name="connsiteY19" fmla="*/ 6858000 h 6858000"/>
              <a:gd name="connsiteX20" fmla="*/ 0 w 7821919"/>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821919" h="6858000">
                <a:moveTo>
                  <a:pt x="0" y="0"/>
                </a:moveTo>
                <a:lnTo>
                  <a:pt x="6983367" y="0"/>
                </a:lnTo>
                <a:lnTo>
                  <a:pt x="6982269" y="1331"/>
                </a:lnTo>
                <a:cubicBezTo>
                  <a:pt x="6888522" y="140095"/>
                  <a:pt x="6833782" y="307376"/>
                  <a:pt x="6833782" y="487443"/>
                </a:cubicBezTo>
                <a:cubicBezTo>
                  <a:pt x="6833782" y="547466"/>
                  <a:pt x="6839864" y="606067"/>
                  <a:pt x="6851446" y="662666"/>
                </a:cubicBezTo>
                <a:lnTo>
                  <a:pt x="6857532" y="686333"/>
                </a:lnTo>
                <a:lnTo>
                  <a:pt x="6806927" y="699345"/>
                </a:lnTo>
                <a:cubicBezTo>
                  <a:pt x="6081835" y="924872"/>
                  <a:pt x="5555365" y="1601212"/>
                  <a:pt x="5555365" y="2400515"/>
                </a:cubicBezTo>
                <a:cubicBezTo>
                  <a:pt x="5555365" y="3384273"/>
                  <a:pt x="6352859" y="4181767"/>
                  <a:pt x="7336617" y="4181767"/>
                </a:cubicBezTo>
                <a:lnTo>
                  <a:pt x="7452815" y="4175900"/>
                </a:lnTo>
                <a:lnTo>
                  <a:pt x="7437456" y="4225378"/>
                </a:lnTo>
                <a:cubicBezTo>
                  <a:pt x="7431436" y="4254794"/>
                  <a:pt x="7428275" y="4285252"/>
                  <a:pt x="7428275" y="4316448"/>
                </a:cubicBezTo>
                <a:cubicBezTo>
                  <a:pt x="7428275" y="4534821"/>
                  <a:pt x="7583172" y="4717015"/>
                  <a:pt x="7789089" y="4759152"/>
                </a:cubicBezTo>
                <a:lnTo>
                  <a:pt x="7821919" y="4762461"/>
                </a:lnTo>
                <a:lnTo>
                  <a:pt x="7809638" y="4785088"/>
                </a:lnTo>
                <a:lnTo>
                  <a:pt x="7794661" y="4833335"/>
                </a:lnTo>
                <a:lnTo>
                  <a:pt x="7524776" y="4917113"/>
                </a:lnTo>
                <a:cubicBezTo>
                  <a:pt x="7006070" y="5136507"/>
                  <a:pt x="6642110" y="5650122"/>
                  <a:pt x="6642110" y="6248746"/>
                </a:cubicBezTo>
                <a:cubicBezTo>
                  <a:pt x="6642110" y="6448287"/>
                  <a:pt x="6682550" y="6638383"/>
                  <a:pt x="6755682" y="6811285"/>
                </a:cubicBezTo>
                <a:lnTo>
                  <a:pt x="6778185" y="6858000"/>
                </a:lnTo>
                <a:lnTo>
                  <a:pt x="0" y="6858000"/>
                </a:lnTo>
                <a:close/>
              </a:path>
            </a:pathLst>
          </a:custGeom>
          <a:gradFill>
            <a:gsLst>
              <a:gs pos="15000">
                <a:schemeClr val="bg2">
                  <a:alpha val="0"/>
                </a:schemeClr>
              </a:gs>
              <a:gs pos="100000">
                <a:schemeClr val="bg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a:extLst>
              <a:ext uri="{FF2B5EF4-FFF2-40B4-BE49-F238E27FC236}">
                <a16:creationId xmlns:a16="http://schemas.microsoft.com/office/drawing/2014/main" id="{A0B5529D-5CAA-4BF2-B5C9-34705E7661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59909" cy="6858000"/>
          </a:xfrm>
          <a:prstGeom prst="rect">
            <a:avLst/>
          </a:prstGeom>
          <a:solidFill>
            <a:schemeClr val="bg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Oval 23">
            <a:extLst>
              <a:ext uri="{FF2B5EF4-FFF2-40B4-BE49-F238E27FC236}">
                <a16:creationId xmlns:a16="http://schemas.microsoft.com/office/drawing/2014/main" id="{332A6F87-AC28-4AA8-B8A6-AEBC67BD0D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47567" y="421698"/>
            <a:ext cx="967148" cy="967148"/>
          </a:xfrm>
          <a:prstGeom prst="ellipse">
            <a:avLst/>
          </a:prstGeom>
          <a:gradFill>
            <a:gsLst>
              <a:gs pos="0">
                <a:schemeClr val="bg2">
                  <a:alpha val="0"/>
                </a:schemeClr>
              </a:gs>
              <a:gs pos="100000">
                <a:schemeClr val="accent1">
                  <a:alpha val="21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0A6E14-89EC-16CD-1872-8BE766C5E66E}"/>
              </a:ext>
            </a:extLst>
          </p:cNvPr>
          <p:cNvSpPr>
            <a:spLocks noGrp="1"/>
          </p:cNvSpPr>
          <p:nvPr>
            <p:ph type="title"/>
          </p:nvPr>
        </p:nvSpPr>
        <p:spPr>
          <a:xfrm>
            <a:off x="2188901" y="808056"/>
            <a:ext cx="8381238" cy="1077229"/>
          </a:xfrm>
        </p:spPr>
        <p:txBody>
          <a:bodyPr>
            <a:normAutofit/>
          </a:bodyPr>
          <a:lstStyle/>
          <a:p>
            <a:pPr algn="l"/>
            <a:r>
              <a:rPr lang="en-US" sz="4800" dirty="0"/>
              <a:t>2018 YRBS Findings-Garrett</a:t>
            </a:r>
          </a:p>
        </p:txBody>
      </p:sp>
      <p:sp>
        <p:nvSpPr>
          <p:cNvPr id="3" name="Content Placeholder 2">
            <a:extLst>
              <a:ext uri="{FF2B5EF4-FFF2-40B4-BE49-F238E27FC236}">
                <a16:creationId xmlns:a16="http://schemas.microsoft.com/office/drawing/2014/main" id="{FD19F3DA-452F-95AE-FA21-DCF61661192D}"/>
              </a:ext>
            </a:extLst>
          </p:cNvPr>
          <p:cNvSpPr>
            <a:spLocks noGrp="1"/>
          </p:cNvSpPr>
          <p:nvPr>
            <p:ph idx="1"/>
          </p:nvPr>
        </p:nvSpPr>
        <p:spPr>
          <a:xfrm>
            <a:off x="2256639" y="2052116"/>
            <a:ext cx="6572814" cy="3997828"/>
          </a:xfrm>
        </p:spPr>
        <p:txBody>
          <a:bodyPr anchor="t">
            <a:normAutofit/>
          </a:bodyPr>
          <a:lstStyle/>
          <a:p>
            <a:r>
              <a:rPr lang="en-US" sz="1800" dirty="0"/>
              <a:t>History of Sexual Activity</a:t>
            </a:r>
          </a:p>
          <a:p>
            <a:pPr lvl="1"/>
            <a:r>
              <a:rPr lang="en-US" dirty="0"/>
              <a:t>High school 45.5% (MD 31.3%)</a:t>
            </a:r>
          </a:p>
          <a:p>
            <a:pPr lvl="1"/>
            <a:r>
              <a:rPr lang="en-US" dirty="0"/>
              <a:t>Middle School 11% (MD 6%)</a:t>
            </a:r>
          </a:p>
          <a:p>
            <a:r>
              <a:rPr lang="en-US" sz="1800" dirty="0"/>
              <a:t>Sexual Initiation at a Young Age</a:t>
            </a:r>
          </a:p>
          <a:p>
            <a:pPr lvl="1"/>
            <a:r>
              <a:rPr lang="en-US" dirty="0"/>
              <a:t>High school (&lt;13) 5.5% (MD 3.9%)</a:t>
            </a:r>
          </a:p>
          <a:p>
            <a:pPr lvl="1"/>
            <a:r>
              <a:rPr lang="en-US" dirty="0"/>
              <a:t>Middle school (&lt;11) 2.5% (MD 2.1%)</a:t>
            </a:r>
          </a:p>
        </p:txBody>
      </p:sp>
      <p:sp>
        <p:nvSpPr>
          <p:cNvPr id="4" name="TextBox 3">
            <a:extLst>
              <a:ext uri="{FF2B5EF4-FFF2-40B4-BE49-F238E27FC236}">
                <a16:creationId xmlns:a16="http://schemas.microsoft.com/office/drawing/2014/main" id="{D16F7FE7-77A3-452C-A828-768578B25841}"/>
              </a:ext>
            </a:extLst>
          </p:cNvPr>
          <p:cNvSpPr txBox="1"/>
          <p:nvPr/>
        </p:nvSpPr>
        <p:spPr>
          <a:xfrm>
            <a:off x="1155032" y="6448926"/>
            <a:ext cx="8249577" cy="246221"/>
          </a:xfrm>
          <a:prstGeom prst="rect">
            <a:avLst/>
          </a:prstGeom>
          <a:noFill/>
        </p:spPr>
        <p:txBody>
          <a:bodyPr wrap="square" rtlCol="0">
            <a:spAutoFit/>
          </a:bodyPr>
          <a:lstStyle/>
          <a:p>
            <a:pPr lvl="0"/>
            <a:r>
              <a:rPr lang="en-US" sz="1000" i="1">
                <a:solidFill>
                  <a:prstClr val="white"/>
                </a:solidFill>
              </a:rPr>
              <a:t>Source: https://health.maryland.gov/phpa/ccdpc/Reports/Pages/YRBS2018.aspx</a:t>
            </a:r>
            <a:endParaRPr lang="en-US" sz="1000" i="1" dirty="0">
              <a:solidFill>
                <a:prstClr val="white"/>
              </a:solidFill>
            </a:endParaRPr>
          </a:p>
        </p:txBody>
      </p:sp>
    </p:spTree>
    <p:extLst>
      <p:ext uri="{BB962C8B-B14F-4D97-AF65-F5344CB8AC3E}">
        <p14:creationId xmlns:p14="http://schemas.microsoft.com/office/powerpoint/2010/main" val="1896735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2806DFD-E192-42CC-B190-3C4C95B8FF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33" y="-1"/>
            <a:ext cx="12189867"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0214283E-D7B4-49E9-932E-D7F2A2847F1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2" name="Rectangle 11">
            <a:extLst>
              <a:ext uri="{FF2B5EF4-FFF2-40B4-BE49-F238E27FC236}">
                <a16:creationId xmlns:a16="http://schemas.microsoft.com/office/drawing/2014/main" id="{BB17FFD2-DBC7-4ABB-B2A0-7E18EC1B80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25DA2D5B-EC4E-4C78-8139-F36D2F2D1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5262" y="-2"/>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a:extLst>
              <a:ext uri="{FF2B5EF4-FFF2-40B4-BE49-F238E27FC236}">
                <a16:creationId xmlns:a16="http://schemas.microsoft.com/office/drawing/2014/main" id="{D4AAACE2-9C9E-468F-8297-EF7B5E55FF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47567" y="421698"/>
            <a:ext cx="967148" cy="967148"/>
          </a:xfrm>
          <a:prstGeom prst="ellipse">
            <a:avLst/>
          </a:prstGeom>
          <a:gradFill>
            <a:gsLst>
              <a:gs pos="0">
                <a:schemeClr val="bg2">
                  <a:alpha val="0"/>
                </a:schemeClr>
              </a:gs>
              <a:gs pos="100000">
                <a:schemeClr val="accent1">
                  <a:alpha val="21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E255C4-EACA-369F-D055-43DFEE69CC4A}"/>
              </a:ext>
            </a:extLst>
          </p:cNvPr>
          <p:cNvSpPr>
            <a:spLocks noGrp="1"/>
          </p:cNvSpPr>
          <p:nvPr>
            <p:ph type="title"/>
          </p:nvPr>
        </p:nvSpPr>
        <p:spPr>
          <a:xfrm>
            <a:off x="1518412" y="1201723"/>
            <a:ext cx="3133750" cy="4454554"/>
          </a:xfrm>
        </p:spPr>
        <p:txBody>
          <a:bodyPr anchor="ctr">
            <a:normAutofit/>
          </a:bodyPr>
          <a:lstStyle/>
          <a:p>
            <a:r>
              <a:rPr lang="en-US" sz="3600" dirty="0"/>
              <a:t>2018 YRBS Findings-Garrett</a:t>
            </a:r>
          </a:p>
        </p:txBody>
      </p:sp>
      <p:sp>
        <p:nvSpPr>
          <p:cNvPr id="3" name="Content Placeholder 2">
            <a:extLst>
              <a:ext uri="{FF2B5EF4-FFF2-40B4-BE49-F238E27FC236}">
                <a16:creationId xmlns:a16="http://schemas.microsoft.com/office/drawing/2014/main" id="{ED214892-A884-902F-C808-8BDF3023286C}"/>
              </a:ext>
            </a:extLst>
          </p:cNvPr>
          <p:cNvSpPr>
            <a:spLocks noGrp="1"/>
          </p:cNvSpPr>
          <p:nvPr>
            <p:ph idx="1"/>
          </p:nvPr>
        </p:nvSpPr>
        <p:spPr>
          <a:xfrm>
            <a:off x="5454363" y="1201723"/>
            <a:ext cx="5537688" cy="4454554"/>
          </a:xfrm>
        </p:spPr>
        <p:txBody>
          <a:bodyPr anchor="ctr">
            <a:normAutofit/>
          </a:bodyPr>
          <a:lstStyle/>
          <a:p>
            <a:r>
              <a:rPr lang="en-US" sz="1800" dirty="0"/>
              <a:t>Multiple Partners</a:t>
            </a:r>
          </a:p>
          <a:p>
            <a:pPr lvl="1"/>
            <a:r>
              <a:rPr lang="en-US" dirty="0"/>
              <a:t>High school (&gt;4 partners) 12.8% (MD 7.2%)</a:t>
            </a:r>
          </a:p>
          <a:p>
            <a:pPr lvl="1"/>
            <a:r>
              <a:rPr lang="en-US" dirty="0"/>
              <a:t>Middle school (&gt;3 partners) 4.2% (MD 1.7%)</a:t>
            </a:r>
          </a:p>
          <a:p>
            <a:r>
              <a:rPr lang="en-US" sz="1800" dirty="0"/>
              <a:t>Condom Usage</a:t>
            </a:r>
          </a:p>
          <a:p>
            <a:pPr lvl="1"/>
            <a:r>
              <a:rPr lang="en-US" dirty="0"/>
              <a:t>High school 53.9% (MD 56.7%)</a:t>
            </a:r>
          </a:p>
          <a:p>
            <a:pPr lvl="1"/>
            <a:r>
              <a:rPr lang="en-US" dirty="0"/>
              <a:t>Middle school 59.1% (MD 57.5%)</a:t>
            </a:r>
          </a:p>
        </p:txBody>
      </p:sp>
      <p:sp>
        <p:nvSpPr>
          <p:cNvPr id="4" name="TextBox 3">
            <a:extLst>
              <a:ext uri="{FF2B5EF4-FFF2-40B4-BE49-F238E27FC236}">
                <a16:creationId xmlns:a16="http://schemas.microsoft.com/office/drawing/2014/main" id="{C6005322-684E-4C5D-92C7-E8567323EA82}"/>
              </a:ext>
            </a:extLst>
          </p:cNvPr>
          <p:cNvSpPr txBox="1"/>
          <p:nvPr/>
        </p:nvSpPr>
        <p:spPr>
          <a:xfrm>
            <a:off x="1280160" y="6381549"/>
            <a:ext cx="6439301" cy="246221"/>
          </a:xfrm>
          <a:prstGeom prst="rect">
            <a:avLst/>
          </a:prstGeom>
          <a:noFill/>
        </p:spPr>
        <p:txBody>
          <a:bodyPr wrap="square" rtlCol="0">
            <a:spAutoFit/>
          </a:bodyPr>
          <a:lstStyle/>
          <a:p>
            <a:pPr lvl="0"/>
            <a:r>
              <a:rPr lang="en-US" sz="1000" i="1">
                <a:solidFill>
                  <a:prstClr val="white"/>
                </a:solidFill>
              </a:rPr>
              <a:t>Source: https://health.maryland.gov/phpa/ccdpc/Reports/Pages/YRBS2018.aspx</a:t>
            </a:r>
            <a:endParaRPr lang="en-US" sz="1000" i="1" dirty="0">
              <a:solidFill>
                <a:prstClr val="white"/>
              </a:solidFill>
            </a:endParaRPr>
          </a:p>
        </p:txBody>
      </p:sp>
    </p:spTree>
    <p:extLst>
      <p:ext uri="{BB962C8B-B14F-4D97-AF65-F5344CB8AC3E}">
        <p14:creationId xmlns:p14="http://schemas.microsoft.com/office/powerpoint/2010/main" val="11368982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0BE3D13-5BE5-4B05-AFCF-2A2E059D2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6562092-3AA7-4EF0-9007-C44F879A13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a:extLst>
              <a:ext uri="{FF2B5EF4-FFF2-40B4-BE49-F238E27FC236}">
                <a16:creationId xmlns:a16="http://schemas.microsoft.com/office/drawing/2014/main" id="{1AC85C80-0175-4214-A13D-03C224658C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70108" y="985292"/>
            <a:ext cx="1345319" cy="1345319"/>
          </a:xfrm>
          <a:prstGeom prst="ellipse">
            <a:avLst/>
          </a:prstGeom>
          <a:solidFill>
            <a:schemeClr val="accent1">
              <a:lumMod val="40000"/>
              <a:lumOff val="6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E60B620B-3E81-4075-BC12-D4FB3E299C7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133" y="0"/>
            <a:ext cx="12189867" cy="6858000"/>
          </a:xfrm>
          <a:prstGeom prst="rect">
            <a:avLst/>
          </a:prstGeom>
        </p:spPr>
      </p:pic>
      <p:sp>
        <p:nvSpPr>
          <p:cNvPr id="2" name="Title 1">
            <a:extLst>
              <a:ext uri="{FF2B5EF4-FFF2-40B4-BE49-F238E27FC236}">
                <a16:creationId xmlns:a16="http://schemas.microsoft.com/office/drawing/2014/main" id="{68C72600-6255-4FB8-6CB5-B622C17D39A8}"/>
              </a:ext>
            </a:extLst>
          </p:cNvPr>
          <p:cNvSpPr>
            <a:spLocks noGrp="1"/>
          </p:cNvSpPr>
          <p:nvPr>
            <p:ph type="title"/>
          </p:nvPr>
        </p:nvSpPr>
        <p:spPr>
          <a:xfrm>
            <a:off x="2611808" y="1022548"/>
            <a:ext cx="7958331" cy="1308063"/>
          </a:xfrm>
        </p:spPr>
        <p:txBody>
          <a:bodyPr anchor="b">
            <a:normAutofit/>
          </a:bodyPr>
          <a:lstStyle/>
          <a:p>
            <a:pPr algn="l"/>
            <a:r>
              <a:rPr lang="en-US" sz="4400" dirty="0">
                <a:solidFill>
                  <a:srgbClr val="1F2D29"/>
                </a:solidFill>
              </a:rPr>
              <a:t>2018 YRBS Findings-Garrett</a:t>
            </a:r>
            <a:br>
              <a:rPr lang="en-US" sz="4400" dirty="0">
                <a:solidFill>
                  <a:srgbClr val="1F2D29"/>
                </a:solidFill>
              </a:rPr>
            </a:br>
            <a:endParaRPr lang="en-US" sz="4400" dirty="0">
              <a:solidFill>
                <a:srgbClr val="1F2D29"/>
              </a:solidFill>
            </a:endParaRPr>
          </a:p>
        </p:txBody>
      </p:sp>
      <p:sp>
        <p:nvSpPr>
          <p:cNvPr id="3" name="Content Placeholder 2">
            <a:extLst>
              <a:ext uri="{FF2B5EF4-FFF2-40B4-BE49-F238E27FC236}">
                <a16:creationId xmlns:a16="http://schemas.microsoft.com/office/drawing/2014/main" id="{7906AE4E-DF2C-21A7-EA62-25065EC8E1ED}"/>
              </a:ext>
            </a:extLst>
          </p:cNvPr>
          <p:cNvSpPr>
            <a:spLocks noGrp="1"/>
          </p:cNvSpPr>
          <p:nvPr>
            <p:ph idx="1"/>
          </p:nvPr>
        </p:nvSpPr>
        <p:spPr>
          <a:xfrm>
            <a:off x="2139304" y="2141090"/>
            <a:ext cx="7621606" cy="3443107"/>
          </a:xfrm>
        </p:spPr>
        <p:txBody>
          <a:bodyPr anchor="t">
            <a:normAutofit/>
          </a:bodyPr>
          <a:lstStyle/>
          <a:p>
            <a:pPr marL="0" indent="0">
              <a:buNone/>
            </a:pPr>
            <a:r>
              <a:rPr lang="en-US" sz="1800" b="1" dirty="0">
                <a:solidFill>
                  <a:srgbClr val="1F2D29"/>
                </a:solidFill>
              </a:rPr>
              <a:t>High school only</a:t>
            </a:r>
          </a:p>
          <a:p>
            <a:r>
              <a:rPr lang="en-US" sz="1600" dirty="0">
                <a:solidFill>
                  <a:srgbClr val="1F2D29"/>
                </a:solidFill>
              </a:rPr>
              <a:t>Students reporting being currently sexually active-32.7% (MD 22%)</a:t>
            </a:r>
          </a:p>
          <a:p>
            <a:r>
              <a:rPr lang="en-US" sz="1600" dirty="0">
                <a:solidFill>
                  <a:srgbClr val="1F2D29"/>
                </a:solidFill>
              </a:rPr>
              <a:t>Students reporting the use of moderately or highly effective method of contraception at last sexual encounter-40.9% (MD 30%)</a:t>
            </a:r>
          </a:p>
          <a:p>
            <a:r>
              <a:rPr lang="en-US" sz="1600" dirty="0">
                <a:solidFill>
                  <a:srgbClr val="1F2D29"/>
                </a:solidFill>
              </a:rPr>
              <a:t>Students reporting the use of no contraception with last sexual encounter-9% (MD 15.8%)</a:t>
            </a:r>
          </a:p>
          <a:p>
            <a:r>
              <a:rPr lang="en-US" sz="1600" dirty="0">
                <a:solidFill>
                  <a:srgbClr val="1F2D29"/>
                </a:solidFill>
              </a:rPr>
              <a:t>Students reporting the use of substances prior to the last sexual encounter-21.2% (MD 20.6%)</a:t>
            </a:r>
          </a:p>
          <a:p>
            <a:endParaRPr lang="en-US" sz="1600" dirty="0">
              <a:solidFill>
                <a:srgbClr val="1F2D29"/>
              </a:solidFill>
            </a:endParaRPr>
          </a:p>
        </p:txBody>
      </p:sp>
      <p:sp>
        <p:nvSpPr>
          <p:cNvPr id="4" name="TextBox 3">
            <a:extLst>
              <a:ext uri="{FF2B5EF4-FFF2-40B4-BE49-F238E27FC236}">
                <a16:creationId xmlns:a16="http://schemas.microsoft.com/office/drawing/2014/main" id="{8677B386-5331-4265-B3A8-E8E6B9EAB5CA}"/>
              </a:ext>
            </a:extLst>
          </p:cNvPr>
          <p:cNvSpPr txBox="1"/>
          <p:nvPr/>
        </p:nvSpPr>
        <p:spPr>
          <a:xfrm>
            <a:off x="1155032" y="6323798"/>
            <a:ext cx="5746282" cy="246221"/>
          </a:xfrm>
          <a:prstGeom prst="rect">
            <a:avLst/>
          </a:prstGeom>
          <a:noFill/>
        </p:spPr>
        <p:txBody>
          <a:bodyPr wrap="square" rtlCol="0">
            <a:spAutoFit/>
          </a:bodyPr>
          <a:lstStyle/>
          <a:p>
            <a:r>
              <a:rPr lang="en-US" sz="1000" i="1" dirty="0"/>
              <a:t>Source: https://health.maryland.gov/phpa/ccdpc/Reports/Pages/YRBS2018.aspx</a:t>
            </a:r>
          </a:p>
        </p:txBody>
      </p:sp>
    </p:spTree>
    <p:extLst>
      <p:ext uri="{BB962C8B-B14F-4D97-AF65-F5344CB8AC3E}">
        <p14:creationId xmlns:p14="http://schemas.microsoft.com/office/powerpoint/2010/main" val="3041836348"/>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3FF1455-E6BD-496F-A55E-34ADA9466531}"/>
              </a:ext>
            </a:extLst>
          </p:cNvPr>
          <p:cNvSpPr>
            <a:spLocks noGrp="1"/>
          </p:cNvSpPr>
          <p:nvPr>
            <p:ph type="title"/>
          </p:nvPr>
        </p:nvSpPr>
        <p:spPr/>
        <p:txBody>
          <a:bodyPr/>
          <a:lstStyle/>
          <a:p>
            <a:r>
              <a:rPr lang="en-US" dirty="0"/>
              <a:t>What can be gathered from the data?</a:t>
            </a:r>
          </a:p>
        </p:txBody>
      </p:sp>
      <p:sp>
        <p:nvSpPr>
          <p:cNvPr id="7" name="Content Placeholder 6">
            <a:extLst>
              <a:ext uri="{FF2B5EF4-FFF2-40B4-BE49-F238E27FC236}">
                <a16:creationId xmlns:a16="http://schemas.microsoft.com/office/drawing/2014/main" id="{5EAB5368-C17F-4AFF-8061-EF77DE9FC4DC}"/>
              </a:ext>
            </a:extLst>
          </p:cNvPr>
          <p:cNvSpPr>
            <a:spLocks noGrp="1"/>
          </p:cNvSpPr>
          <p:nvPr>
            <p:ph idx="1"/>
          </p:nvPr>
        </p:nvSpPr>
        <p:spPr/>
        <p:txBody>
          <a:bodyPr/>
          <a:lstStyle/>
          <a:p>
            <a:r>
              <a:rPr lang="en-US" dirty="0"/>
              <a:t>Garrett County Adolescents (ages 11-19)</a:t>
            </a:r>
          </a:p>
          <a:p>
            <a:pPr lvl="1"/>
            <a:r>
              <a:rPr lang="en-US" dirty="0"/>
              <a:t>Are experiencing fewer pregnancies that 10 years ago</a:t>
            </a:r>
          </a:p>
          <a:p>
            <a:pPr lvl="1"/>
            <a:r>
              <a:rPr lang="en-US" dirty="0"/>
              <a:t>The rate of decline for teen births for Garrett County has not kept pace with the state or national rates or the rate of population decline</a:t>
            </a:r>
          </a:p>
          <a:p>
            <a:pPr lvl="1"/>
            <a:r>
              <a:rPr lang="en-US" dirty="0"/>
              <a:t>Adolescents in the county are initiating sex more frequently and with more partners than adolescents in MD or the US</a:t>
            </a:r>
          </a:p>
          <a:p>
            <a:pPr lvl="1"/>
            <a:endParaRPr lang="en-US" dirty="0"/>
          </a:p>
          <a:p>
            <a:pPr lvl="1"/>
            <a:endParaRPr lang="en-US" dirty="0"/>
          </a:p>
        </p:txBody>
      </p:sp>
    </p:spTree>
    <p:extLst>
      <p:ext uri="{BB962C8B-B14F-4D97-AF65-F5344CB8AC3E}">
        <p14:creationId xmlns:p14="http://schemas.microsoft.com/office/powerpoint/2010/main" val="3189983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E3CEE-227F-41F8-AFC9-F67BA907A8EF}"/>
              </a:ext>
            </a:extLst>
          </p:cNvPr>
          <p:cNvSpPr>
            <a:spLocks noGrp="1"/>
          </p:cNvSpPr>
          <p:nvPr>
            <p:ph type="title"/>
          </p:nvPr>
        </p:nvSpPr>
        <p:spPr/>
        <p:txBody>
          <a:bodyPr/>
          <a:lstStyle/>
          <a:p>
            <a:r>
              <a:rPr lang="en-US" dirty="0"/>
              <a:t>What can be gathered from the data?</a:t>
            </a:r>
          </a:p>
        </p:txBody>
      </p:sp>
      <p:sp>
        <p:nvSpPr>
          <p:cNvPr id="3" name="Content Placeholder 2">
            <a:extLst>
              <a:ext uri="{FF2B5EF4-FFF2-40B4-BE49-F238E27FC236}">
                <a16:creationId xmlns:a16="http://schemas.microsoft.com/office/drawing/2014/main" id="{67D5A98A-F5C0-45F6-A1BD-F4281B156A70}"/>
              </a:ext>
            </a:extLst>
          </p:cNvPr>
          <p:cNvSpPr>
            <a:spLocks noGrp="1"/>
          </p:cNvSpPr>
          <p:nvPr>
            <p:ph idx="1"/>
          </p:nvPr>
        </p:nvSpPr>
        <p:spPr/>
        <p:txBody>
          <a:bodyPr/>
          <a:lstStyle/>
          <a:p>
            <a:r>
              <a:rPr lang="en-US" dirty="0"/>
              <a:t>Garrett County Adolescents (ages 14-19)</a:t>
            </a:r>
          </a:p>
          <a:p>
            <a:pPr lvl="1"/>
            <a:r>
              <a:rPr lang="en-US" dirty="0"/>
              <a:t>Continue to be sexually active at higher rates than their peers</a:t>
            </a:r>
          </a:p>
          <a:p>
            <a:pPr lvl="1"/>
            <a:r>
              <a:rPr lang="en-US" dirty="0"/>
              <a:t>Use LARCs at a greater rate than their peers</a:t>
            </a:r>
          </a:p>
          <a:p>
            <a:pPr lvl="1"/>
            <a:r>
              <a:rPr lang="en-US" dirty="0"/>
              <a:t>Are less likely to have unprotected sex than their peers</a:t>
            </a:r>
          </a:p>
          <a:p>
            <a:r>
              <a:rPr lang="en-US" dirty="0"/>
              <a:t>Despite the positive behaviors, our adolescents experience higher rates of pregnancy/birth than their peers</a:t>
            </a:r>
          </a:p>
          <a:p>
            <a:pPr lvl="1"/>
            <a:r>
              <a:rPr lang="en-US" dirty="0"/>
              <a:t>Preliminary 2020 teen birth rate-GC 25, MD 17, US 15</a:t>
            </a:r>
          </a:p>
          <a:p>
            <a:endParaRPr lang="en-US" dirty="0"/>
          </a:p>
        </p:txBody>
      </p:sp>
      <p:sp>
        <p:nvSpPr>
          <p:cNvPr id="6" name="TextBox 5">
            <a:extLst>
              <a:ext uri="{FF2B5EF4-FFF2-40B4-BE49-F238E27FC236}">
                <a16:creationId xmlns:a16="http://schemas.microsoft.com/office/drawing/2014/main" id="{9AE6A60A-F0EB-487E-B86C-5C8691F18CF8}"/>
              </a:ext>
            </a:extLst>
          </p:cNvPr>
          <p:cNvSpPr txBox="1"/>
          <p:nvPr/>
        </p:nvSpPr>
        <p:spPr>
          <a:xfrm>
            <a:off x="1463040" y="6198669"/>
            <a:ext cx="4745255" cy="246221"/>
          </a:xfrm>
          <a:prstGeom prst="rect">
            <a:avLst/>
          </a:prstGeom>
          <a:noFill/>
        </p:spPr>
        <p:txBody>
          <a:bodyPr wrap="square" rtlCol="0">
            <a:spAutoFit/>
          </a:bodyPr>
          <a:lstStyle/>
          <a:p>
            <a:r>
              <a:rPr lang="en-US" sz="1000" i="1" dirty="0"/>
              <a:t>Source: Office of Population Affairs, Countyhealthrakings.org</a:t>
            </a:r>
          </a:p>
        </p:txBody>
      </p:sp>
    </p:spTree>
    <p:extLst>
      <p:ext uri="{BB962C8B-B14F-4D97-AF65-F5344CB8AC3E}">
        <p14:creationId xmlns:p14="http://schemas.microsoft.com/office/powerpoint/2010/main" val="30677606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0689C4-15B1-4460-B432-88CF7D32C1B5}"/>
              </a:ext>
            </a:extLst>
          </p:cNvPr>
          <p:cNvSpPr>
            <a:spLocks noGrp="1"/>
          </p:cNvSpPr>
          <p:nvPr>
            <p:ph type="ctrTitle"/>
          </p:nvPr>
        </p:nvSpPr>
        <p:spPr/>
        <p:txBody>
          <a:bodyPr/>
          <a:lstStyle/>
          <a:p>
            <a:r>
              <a:rPr lang="en-US" dirty="0"/>
              <a:t>Next Steps?</a:t>
            </a:r>
          </a:p>
        </p:txBody>
      </p:sp>
      <p:sp>
        <p:nvSpPr>
          <p:cNvPr id="7" name="Subtitle 6">
            <a:extLst>
              <a:ext uri="{FF2B5EF4-FFF2-40B4-BE49-F238E27FC236}">
                <a16:creationId xmlns:a16="http://schemas.microsoft.com/office/drawing/2014/main" id="{7462E64A-2506-440C-B829-BA75B20D2DAF}"/>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48791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0BE3D13-5BE5-4B05-AFCF-2A2E059D2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6562092-3AA7-4EF0-9007-C44F879A13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a:extLst>
              <a:ext uri="{FF2B5EF4-FFF2-40B4-BE49-F238E27FC236}">
                <a16:creationId xmlns:a16="http://schemas.microsoft.com/office/drawing/2014/main" id="{1AC85C80-0175-4214-A13D-03C224658C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70108" y="985292"/>
            <a:ext cx="1345319" cy="1345319"/>
          </a:xfrm>
          <a:prstGeom prst="ellipse">
            <a:avLst/>
          </a:prstGeom>
          <a:solidFill>
            <a:schemeClr val="accent1">
              <a:lumMod val="40000"/>
              <a:lumOff val="6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E60B620B-3E81-4075-BC12-D4FB3E299C7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133" y="0"/>
            <a:ext cx="12189867" cy="6858000"/>
          </a:xfrm>
          <a:prstGeom prst="rect">
            <a:avLst/>
          </a:prstGeom>
        </p:spPr>
      </p:pic>
      <p:sp>
        <p:nvSpPr>
          <p:cNvPr id="2" name="Title 1">
            <a:extLst>
              <a:ext uri="{FF2B5EF4-FFF2-40B4-BE49-F238E27FC236}">
                <a16:creationId xmlns:a16="http://schemas.microsoft.com/office/drawing/2014/main" id="{06D923CD-039A-415F-6389-2D54B0B6261B}"/>
              </a:ext>
            </a:extLst>
          </p:cNvPr>
          <p:cNvSpPr>
            <a:spLocks noGrp="1"/>
          </p:cNvSpPr>
          <p:nvPr>
            <p:ph type="title"/>
          </p:nvPr>
        </p:nvSpPr>
        <p:spPr>
          <a:xfrm>
            <a:off x="2611808" y="1022548"/>
            <a:ext cx="7958331" cy="1308063"/>
          </a:xfrm>
        </p:spPr>
        <p:txBody>
          <a:bodyPr anchor="b">
            <a:normAutofit/>
          </a:bodyPr>
          <a:lstStyle/>
          <a:p>
            <a:pPr algn="l"/>
            <a:r>
              <a:rPr lang="en-US" sz="4400">
                <a:solidFill>
                  <a:srgbClr val="1F2D29"/>
                </a:solidFill>
              </a:rPr>
              <a:t>Consequences of Teen Pregnancy</a:t>
            </a:r>
          </a:p>
        </p:txBody>
      </p:sp>
      <p:sp>
        <p:nvSpPr>
          <p:cNvPr id="3" name="Content Placeholder 2">
            <a:extLst>
              <a:ext uri="{FF2B5EF4-FFF2-40B4-BE49-F238E27FC236}">
                <a16:creationId xmlns:a16="http://schemas.microsoft.com/office/drawing/2014/main" id="{8B13FD37-40FB-0CBB-0980-AF2519C33958}"/>
              </a:ext>
            </a:extLst>
          </p:cNvPr>
          <p:cNvSpPr>
            <a:spLocks noGrp="1"/>
          </p:cNvSpPr>
          <p:nvPr>
            <p:ph idx="1"/>
          </p:nvPr>
        </p:nvSpPr>
        <p:spPr>
          <a:xfrm>
            <a:off x="2302933" y="2641604"/>
            <a:ext cx="7621606" cy="3443107"/>
          </a:xfrm>
        </p:spPr>
        <p:txBody>
          <a:bodyPr anchor="t">
            <a:normAutofit/>
          </a:bodyPr>
          <a:lstStyle/>
          <a:p>
            <a:r>
              <a:rPr lang="en-US" sz="1800" b="1" dirty="0">
                <a:solidFill>
                  <a:srgbClr val="1F2D29"/>
                </a:solidFill>
              </a:rPr>
              <a:t>Education</a:t>
            </a:r>
          </a:p>
          <a:p>
            <a:pPr lvl="1"/>
            <a:r>
              <a:rPr lang="en-US" sz="1600" dirty="0">
                <a:solidFill>
                  <a:srgbClr val="1F2D29"/>
                </a:solidFill>
              </a:rPr>
              <a:t>Only 50% of pregnant teens have a high school diploma by age 22</a:t>
            </a:r>
          </a:p>
          <a:p>
            <a:pPr lvl="1"/>
            <a:r>
              <a:rPr lang="en-US" sz="1600" dirty="0">
                <a:solidFill>
                  <a:srgbClr val="1F2D29"/>
                </a:solidFill>
              </a:rPr>
              <a:t>Children of teen pregnancies are less likely to enter school ready to learn, and 50% are more likely to repeat a grade in school</a:t>
            </a:r>
          </a:p>
        </p:txBody>
      </p:sp>
      <p:sp>
        <p:nvSpPr>
          <p:cNvPr id="4" name="TextBox 3">
            <a:extLst>
              <a:ext uri="{FF2B5EF4-FFF2-40B4-BE49-F238E27FC236}">
                <a16:creationId xmlns:a16="http://schemas.microsoft.com/office/drawing/2014/main" id="{DECA4905-9618-4C73-8568-20B468B55355}"/>
              </a:ext>
            </a:extLst>
          </p:cNvPr>
          <p:cNvSpPr txBox="1"/>
          <p:nvPr/>
        </p:nvSpPr>
        <p:spPr>
          <a:xfrm>
            <a:off x="2098747" y="6348245"/>
            <a:ext cx="4577261" cy="246221"/>
          </a:xfrm>
          <a:prstGeom prst="rect">
            <a:avLst/>
          </a:prstGeom>
          <a:noFill/>
        </p:spPr>
        <p:txBody>
          <a:bodyPr wrap="square" rtlCol="0">
            <a:spAutoFit/>
          </a:bodyPr>
          <a:lstStyle/>
          <a:p>
            <a:r>
              <a:rPr lang="en-US" sz="1000" i="1" dirty="0"/>
              <a:t>Source: Factforward.org</a:t>
            </a:r>
          </a:p>
        </p:txBody>
      </p:sp>
    </p:spTree>
    <p:extLst>
      <p:ext uri="{BB962C8B-B14F-4D97-AF65-F5344CB8AC3E}">
        <p14:creationId xmlns:p14="http://schemas.microsoft.com/office/powerpoint/2010/main" val="30015191"/>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214283E-D7B4-49E9-932E-D7F2A2847F1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useBgFill="1">
        <p:nvSpPr>
          <p:cNvPr id="10" name="Rectangle 9">
            <a:extLst>
              <a:ext uri="{FF2B5EF4-FFF2-40B4-BE49-F238E27FC236}">
                <a16:creationId xmlns:a16="http://schemas.microsoft.com/office/drawing/2014/main" id="{92806DFD-E192-42CC-B190-3C4C95B8FF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33" y="-1"/>
            <a:ext cx="12189867"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9FCFF961-4E84-4FD1-859C-B7F410031CB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1793" y="0"/>
            <a:ext cx="4632503" cy="6858000"/>
          </a:xfrm>
          <a:prstGeom prst="rect">
            <a:avLst/>
          </a:prstGeom>
        </p:spPr>
      </p:pic>
      <p:sp>
        <p:nvSpPr>
          <p:cNvPr id="2" name="Title 1">
            <a:extLst>
              <a:ext uri="{FF2B5EF4-FFF2-40B4-BE49-F238E27FC236}">
                <a16:creationId xmlns:a16="http://schemas.microsoft.com/office/drawing/2014/main" id="{06D923CD-039A-415F-6389-2D54B0B6261B}"/>
              </a:ext>
            </a:extLst>
          </p:cNvPr>
          <p:cNvSpPr>
            <a:spLocks noGrp="1"/>
          </p:cNvSpPr>
          <p:nvPr>
            <p:ph type="title"/>
          </p:nvPr>
        </p:nvSpPr>
        <p:spPr>
          <a:xfrm>
            <a:off x="1389300" y="1201723"/>
            <a:ext cx="2888120" cy="4454554"/>
          </a:xfrm>
        </p:spPr>
        <p:txBody>
          <a:bodyPr anchor="ctr">
            <a:normAutofit/>
          </a:bodyPr>
          <a:lstStyle/>
          <a:p>
            <a:r>
              <a:rPr lang="en-US" sz="3100" dirty="0"/>
              <a:t>Consequences of Teen Pregnancy</a:t>
            </a:r>
          </a:p>
        </p:txBody>
      </p:sp>
      <p:sp>
        <p:nvSpPr>
          <p:cNvPr id="14" name="Rectangle 13">
            <a:extLst>
              <a:ext uri="{FF2B5EF4-FFF2-40B4-BE49-F238E27FC236}">
                <a16:creationId xmlns:a16="http://schemas.microsoft.com/office/drawing/2014/main" id="{BB17FFD2-DBC7-4ABB-B2A0-7E18EC1B80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DF737BB4-6553-47A8-893F-178A10C6B6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8B13FD37-40FB-0CBB-0980-AF2519C33958}"/>
              </a:ext>
            </a:extLst>
          </p:cNvPr>
          <p:cNvSpPr>
            <a:spLocks noGrp="1"/>
          </p:cNvSpPr>
          <p:nvPr>
            <p:ph idx="1"/>
          </p:nvPr>
        </p:nvSpPr>
        <p:spPr>
          <a:xfrm>
            <a:off x="5329969" y="647750"/>
            <a:ext cx="5850936" cy="5571066"/>
          </a:xfrm>
        </p:spPr>
        <p:txBody>
          <a:bodyPr anchor="ctr">
            <a:normAutofit/>
          </a:bodyPr>
          <a:lstStyle/>
          <a:p>
            <a:r>
              <a:rPr lang="en-US" sz="1800" b="1" dirty="0"/>
              <a:t>Poverty</a:t>
            </a:r>
          </a:p>
          <a:p>
            <a:pPr lvl="1"/>
            <a:r>
              <a:rPr lang="en-US" sz="1600" dirty="0"/>
              <a:t>&gt;50% of mothers receiving TANF had their first child as a teenager</a:t>
            </a:r>
          </a:p>
          <a:p>
            <a:pPr lvl="1"/>
            <a:r>
              <a:rPr lang="en-US" sz="1600" dirty="0"/>
              <a:t>2/3 of all families in poverty started with a teen parent</a:t>
            </a:r>
          </a:p>
        </p:txBody>
      </p:sp>
      <p:sp>
        <p:nvSpPr>
          <p:cNvPr id="4" name="TextBox 3">
            <a:extLst>
              <a:ext uri="{FF2B5EF4-FFF2-40B4-BE49-F238E27FC236}">
                <a16:creationId xmlns:a16="http://schemas.microsoft.com/office/drawing/2014/main" id="{DC5CDB99-8536-4DE7-83A3-9636961F8F8B}"/>
              </a:ext>
            </a:extLst>
          </p:cNvPr>
          <p:cNvSpPr txBox="1"/>
          <p:nvPr/>
        </p:nvSpPr>
        <p:spPr>
          <a:xfrm>
            <a:off x="4787434" y="6415297"/>
            <a:ext cx="6936006" cy="246221"/>
          </a:xfrm>
          <a:prstGeom prst="rect">
            <a:avLst/>
          </a:prstGeom>
          <a:noFill/>
        </p:spPr>
        <p:txBody>
          <a:bodyPr wrap="square" rtlCol="0">
            <a:spAutoFit/>
          </a:bodyPr>
          <a:lstStyle/>
          <a:p>
            <a:r>
              <a:rPr lang="en-US" sz="1000" i="1" dirty="0"/>
              <a:t>Source: Factforward.org</a:t>
            </a:r>
          </a:p>
        </p:txBody>
      </p:sp>
    </p:spTree>
    <p:extLst>
      <p:ext uri="{BB962C8B-B14F-4D97-AF65-F5344CB8AC3E}">
        <p14:creationId xmlns:p14="http://schemas.microsoft.com/office/powerpoint/2010/main" val="2091067319"/>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F3CF990-ACB8-443A-BB74-D36EC8A00B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601900C-265D-4146-A578-477541E3DF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lumMod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0B98862-BEE1-44FB-A335-A1B9106B445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a:noFill/>
        </p:spPr>
      </p:pic>
      <p:sp>
        <p:nvSpPr>
          <p:cNvPr id="14" name="Freeform: Shape 13">
            <a:extLst>
              <a:ext uri="{FF2B5EF4-FFF2-40B4-BE49-F238E27FC236}">
                <a16:creationId xmlns:a16="http://schemas.microsoft.com/office/drawing/2014/main" id="{65F94F98-3A57-49AA-838E-91AAF600B6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678519" y="-1660968"/>
            <a:ext cx="5838229" cy="11188733"/>
          </a:xfrm>
          <a:custGeom>
            <a:avLst/>
            <a:gdLst>
              <a:gd name="connsiteX0" fmla="*/ 0 w 7821919"/>
              <a:gd name="connsiteY0" fmla="*/ 0 h 6858000"/>
              <a:gd name="connsiteX1" fmla="*/ 6983367 w 7821919"/>
              <a:gd name="connsiteY1" fmla="*/ 0 h 6858000"/>
              <a:gd name="connsiteX2" fmla="*/ 6982269 w 7821919"/>
              <a:gd name="connsiteY2" fmla="*/ 1331 h 6858000"/>
              <a:gd name="connsiteX3" fmla="*/ 6833782 w 7821919"/>
              <a:gd name="connsiteY3" fmla="*/ 487443 h 6858000"/>
              <a:gd name="connsiteX4" fmla="*/ 6851446 w 7821919"/>
              <a:gd name="connsiteY4" fmla="*/ 662666 h 6858000"/>
              <a:gd name="connsiteX5" fmla="*/ 6857532 w 7821919"/>
              <a:gd name="connsiteY5" fmla="*/ 686333 h 6858000"/>
              <a:gd name="connsiteX6" fmla="*/ 6806927 w 7821919"/>
              <a:gd name="connsiteY6" fmla="*/ 699345 h 6858000"/>
              <a:gd name="connsiteX7" fmla="*/ 5555365 w 7821919"/>
              <a:gd name="connsiteY7" fmla="*/ 2400515 h 6858000"/>
              <a:gd name="connsiteX8" fmla="*/ 7336617 w 7821919"/>
              <a:gd name="connsiteY8" fmla="*/ 4181767 h 6858000"/>
              <a:gd name="connsiteX9" fmla="*/ 7452815 w 7821919"/>
              <a:gd name="connsiteY9" fmla="*/ 4175900 h 6858000"/>
              <a:gd name="connsiteX10" fmla="*/ 7437456 w 7821919"/>
              <a:gd name="connsiteY10" fmla="*/ 4225378 h 6858000"/>
              <a:gd name="connsiteX11" fmla="*/ 7428275 w 7821919"/>
              <a:gd name="connsiteY11" fmla="*/ 4316448 h 6858000"/>
              <a:gd name="connsiteX12" fmla="*/ 7789089 w 7821919"/>
              <a:gd name="connsiteY12" fmla="*/ 4759152 h 6858000"/>
              <a:gd name="connsiteX13" fmla="*/ 7821919 w 7821919"/>
              <a:gd name="connsiteY13" fmla="*/ 4762461 h 6858000"/>
              <a:gd name="connsiteX14" fmla="*/ 7809638 w 7821919"/>
              <a:gd name="connsiteY14" fmla="*/ 4785088 h 6858000"/>
              <a:gd name="connsiteX15" fmla="*/ 7794661 w 7821919"/>
              <a:gd name="connsiteY15" fmla="*/ 4833335 h 6858000"/>
              <a:gd name="connsiteX16" fmla="*/ 7524776 w 7821919"/>
              <a:gd name="connsiteY16" fmla="*/ 4917113 h 6858000"/>
              <a:gd name="connsiteX17" fmla="*/ 6642110 w 7821919"/>
              <a:gd name="connsiteY17" fmla="*/ 6248746 h 6858000"/>
              <a:gd name="connsiteX18" fmla="*/ 6755682 w 7821919"/>
              <a:gd name="connsiteY18" fmla="*/ 6811285 h 6858000"/>
              <a:gd name="connsiteX19" fmla="*/ 6778185 w 7821919"/>
              <a:gd name="connsiteY19" fmla="*/ 6858000 h 6858000"/>
              <a:gd name="connsiteX20" fmla="*/ 0 w 7821919"/>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821919" h="6858000">
                <a:moveTo>
                  <a:pt x="0" y="0"/>
                </a:moveTo>
                <a:lnTo>
                  <a:pt x="6983367" y="0"/>
                </a:lnTo>
                <a:lnTo>
                  <a:pt x="6982269" y="1331"/>
                </a:lnTo>
                <a:cubicBezTo>
                  <a:pt x="6888522" y="140095"/>
                  <a:pt x="6833782" y="307376"/>
                  <a:pt x="6833782" y="487443"/>
                </a:cubicBezTo>
                <a:cubicBezTo>
                  <a:pt x="6833782" y="547466"/>
                  <a:pt x="6839864" y="606067"/>
                  <a:pt x="6851446" y="662666"/>
                </a:cubicBezTo>
                <a:lnTo>
                  <a:pt x="6857532" y="686333"/>
                </a:lnTo>
                <a:lnTo>
                  <a:pt x="6806927" y="699345"/>
                </a:lnTo>
                <a:cubicBezTo>
                  <a:pt x="6081835" y="924872"/>
                  <a:pt x="5555365" y="1601212"/>
                  <a:pt x="5555365" y="2400515"/>
                </a:cubicBezTo>
                <a:cubicBezTo>
                  <a:pt x="5555365" y="3384273"/>
                  <a:pt x="6352859" y="4181767"/>
                  <a:pt x="7336617" y="4181767"/>
                </a:cubicBezTo>
                <a:lnTo>
                  <a:pt x="7452815" y="4175900"/>
                </a:lnTo>
                <a:lnTo>
                  <a:pt x="7437456" y="4225378"/>
                </a:lnTo>
                <a:cubicBezTo>
                  <a:pt x="7431436" y="4254794"/>
                  <a:pt x="7428275" y="4285252"/>
                  <a:pt x="7428275" y="4316448"/>
                </a:cubicBezTo>
                <a:cubicBezTo>
                  <a:pt x="7428275" y="4534821"/>
                  <a:pt x="7583172" y="4717015"/>
                  <a:pt x="7789089" y="4759152"/>
                </a:cubicBezTo>
                <a:lnTo>
                  <a:pt x="7821919" y="4762461"/>
                </a:lnTo>
                <a:lnTo>
                  <a:pt x="7809638" y="4785088"/>
                </a:lnTo>
                <a:lnTo>
                  <a:pt x="7794661" y="4833335"/>
                </a:lnTo>
                <a:lnTo>
                  <a:pt x="7524776" y="4917113"/>
                </a:lnTo>
                <a:cubicBezTo>
                  <a:pt x="7006070" y="5136507"/>
                  <a:pt x="6642110" y="5650122"/>
                  <a:pt x="6642110" y="6248746"/>
                </a:cubicBezTo>
                <a:cubicBezTo>
                  <a:pt x="6642110" y="6448287"/>
                  <a:pt x="6682550" y="6638383"/>
                  <a:pt x="6755682" y="6811285"/>
                </a:cubicBezTo>
                <a:lnTo>
                  <a:pt x="6778185" y="6858000"/>
                </a:lnTo>
                <a:lnTo>
                  <a:pt x="0" y="6858000"/>
                </a:lnTo>
                <a:close/>
              </a:path>
            </a:pathLst>
          </a:custGeom>
          <a:gradFill>
            <a:gsLst>
              <a:gs pos="25000">
                <a:schemeClr val="accent1">
                  <a:alpha val="0"/>
                </a:schemeClr>
              </a:gs>
              <a:gs pos="100000">
                <a:schemeClr val="accent1">
                  <a:alpha val="75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6" name="Picture 15">
            <a:extLst>
              <a:ext uri="{FF2B5EF4-FFF2-40B4-BE49-F238E27FC236}">
                <a16:creationId xmlns:a16="http://schemas.microsoft.com/office/drawing/2014/main" id="{7185CF21-0594-48C0-9F3E-254D6BCE9D9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a:extLst>
              <a:ext uri="{28A0092B-C50C-407E-A947-70E740481C1C}">
                <a14:useLocalDpi xmlns:a14="http://schemas.microsoft.com/office/drawing/2010/main" val="0"/>
              </a:ext>
            </a:extLst>
          </a:blip>
          <a:stretch>
            <a:fillRect/>
          </a:stretch>
        </p:blipFill>
        <p:spPr>
          <a:xfrm>
            <a:off x="1067" y="0"/>
            <a:ext cx="12189867" cy="6858000"/>
          </a:xfrm>
          <a:prstGeom prst="rect">
            <a:avLst/>
          </a:prstGeom>
        </p:spPr>
      </p:pic>
      <p:sp>
        <p:nvSpPr>
          <p:cNvPr id="18" name="Rectangle 17">
            <a:extLst>
              <a:ext uri="{FF2B5EF4-FFF2-40B4-BE49-F238E27FC236}">
                <a16:creationId xmlns:a16="http://schemas.microsoft.com/office/drawing/2014/main" id="{41F8C064-2DC5-4758-B49C-76BFF64052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solidFill>
            <a:schemeClr val="tx2">
              <a:lumMod val="1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FBD68200-BC03-4015-860B-CD5C30CD7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3542" y="0"/>
            <a:ext cx="7875912" cy="6858000"/>
          </a:xfrm>
          <a:custGeom>
            <a:avLst/>
            <a:gdLst>
              <a:gd name="connsiteX0" fmla="*/ 0 w 7821919"/>
              <a:gd name="connsiteY0" fmla="*/ 0 h 6858000"/>
              <a:gd name="connsiteX1" fmla="*/ 6983367 w 7821919"/>
              <a:gd name="connsiteY1" fmla="*/ 0 h 6858000"/>
              <a:gd name="connsiteX2" fmla="*/ 6982269 w 7821919"/>
              <a:gd name="connsiteY2" fmla="*/ 1331 h 6858000"/>
              <a:gd name="connsiteX3" fmla="*/ 6833782 w 7821919"/>
              <a:gd name="connsiteY3" fmla="*/ 487443 h 6858000"/>
              <a:gd name="connsiteX4" fmla="*/ 6851446 w 7821919"/>
              <a:gd name="connsiteY4" fmla="*/ 662666 h 6858000"/>
              <a:gd name="connsiteX5" fmla="*/ 6857532 w 7821919"/>
              <a:gd name="connsiteY5" fmla="*/ 686333 h 6858000"/>
              <a:gd name="connsiteX6" fmla="*/ 6806927 w 7821919"/>
              <a:gd name="connsiteY6" fmla="*/ 699345 h 6858000"/>
              <a:gd name="connsiteX7" fmla="*/ 5555365 w 7821919"/>
              <a:gd name="connsiteY7" fmla="*/ 2400515 h 6858000"/>
              <a:gd name="connsiteX8" fmla="*/ 7336617 w 7821919"/>
              <a:gd name="connsiteY8" fmla="*/ 4181767 h 6858000"/>
              <a:gd name="connsiteX9" fmla="*/ 7452815 w 7821919"/>
              <a:gd name="connsiteY9" fmla="*/ 4175900 h 6858000"/>
              <a:gd name="connsiteX10" fmla="*/ 7437456 w 7821919"/>
              <a:gd name="connsiteY10" fmla="*/ 4225378 h 6858000"/>
              <a:gd name="connsiteX11" fmla="*/ 7428275 w 7821919"/>
              <a:gd name="connsiteY11" fmla="*/ 4316448 h 6858000"/>
              <a:gd name="connsiteX12" fmla="*/ 7789089 w 7821919"/>
              <a:gd name="connsiteY12" fmla="*/ 4759152 h 6858000"/>
              <a:gd name="connsiteX13" fmla="*/ 7821919 w 7821919"/>
              <a:gd name="connsiteY13" fmla="*/ 4762461 h 6858000"/>
              <a:gd name="connsiteX14" fmla="*/ 7809638 w 7821919"/>
              <a:gd name="connsiteY14" fmla="*/ 4785088 h 6858000"/>
              <a:gd name="connsiteX15" fmla="*/ 7794661 w 7821919"/>
              <a:gd name="connsiteY15" fmla="*/ 4833335 h 6858000"/>
              <a:gd name="connsiteX16" fmla="*/ 7524776 w 7821919"/>
              <a:gd name="connsiteY16" fmla="*/ 4917113 h 6858000"/>
              <a:gd name="connsiteX17" fmla="*/ 6642110 w 7821919"/>
              <a:gd name="connsiteY17" fmla="*/ 6248746 h 6858000"/>
              <a:gd name="connsiteX18" fmla="*/ 6755682 w 7821919"/>
              <a:gd name="connsiteY18" fmla="*/ 6811285 h 6858000"/>
              <a:gd name="connsiteX19" fmla="*/ 6778185 w 7821919"/>
              <a:gd name="connsiteY19" fmla="*/ 6858000 h 6858000"/>
              <a:gd name="connsiteX20" fmla="*/ 0 w 7821919"/>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821919" h="6858000">
                <a:moveTo>
                  <a:pt x="0" y="0"/>
                </a:moveTo>
                <a:lnTo>
                  <a:pt x="6983367" y="0"/>
                </a:lnTo>
                <a:lnTo>
                  <a:pt x="6982269" y="1331"/>
                </a:lnTo>
                <a:cubicBezTo>
                  <a:pt x="6888522" y="140095"/>
                  <a:pt x="6833782" y="307376"/>
                  <a:pt x="6833782" y="487443"/>
                </a:cubicBezTo>
                <a:cubicBezTo>
                  <a:pt x="6833782" y="547466"/>
                  <a:pt x="6839864" y="606067"/>
                  <a:pt x="6851446" y="662666"/>
                </a:cubicBezTo>
                <a:lnTo>
                  <a:pt x="6857532" y="686333"/>
                </a:lnTo>
                <a:lnTo>
                  <a:pt x="6806927" y="699345"/>
                </a:lnTo>
                <a:cubicBezTo>
                  <a:pt x="6081835" y="924872"/>
                  <a:pt x="5555365" y="1601212"/>
                  <a:pt x="5555365" y="2400515"/>
                </a:cubicBezTo>
                <a:cubicBezTo>
                  <a:pt x="5555365" y="3384273"/>
                  <a:pt x="6352859" y="4181767"/>
                  <a:pt x="7336617" y="4181767"/>
                </a:cubicBezTo>
                <a:lnTo>
                  <a:pt x="7452815" y="4175900"/>
                </a:lnTo>
                <a:lnTo>
                  <a:pt x="7437456" y="4225378"/>
                </a:lnTo>
                <a:cubicBezTo>
                  <a:pt x="7431436" y="4254794"/>
                  <a:pt x="7428275" y="4285252"/>
                  <a:pt x="7428275" y="4316448"/>
                </a:cubicBezTo>
                <a:cubicBezTo>
                  <a:pt x="7428275" y="4534821"/>
                  <a:pt x="7583172" y="4717015"/>
                  <a:pt x="7789089" y="4759152"/>
                </a:cubicBezTo>
                <a:lnTo>
                  <a:pt x="7821919" y="4762461"/>
                </a:lnTo>
                <a:lnTo>
                  <a:pt x="7809638" y="4785088"/>
                </a:lnTo>
                <a:lnTo>
                  <a:pt x="7794661" y="4833335"/>
                </a:lnTo>
                <a:lnTo>
                  <a:pt x="7524776" y="4917113"/>
                </a:lnTo>
                <a:cubicBezTo>
                  <a:pt x="7006070" y="5136507"/>
                  <a:pt x="6642110" y="5650122"/>
                  <a:pt x="6642110" y="6248746"/>
                </a:cubicBezTo>
                <a:cubicBezTo>
                  <a:pt x="6642110" y="6448287"/>
                  <a:pt x="6682550" y="6638383"/>
                  <a:pt x="6755682" y="6811285"/>
                </a:cubicBezTo>
                <a:lnTo>
                  <a:pt x="6778185" y="6858000"/>
                </a:lnTo>
                <a:lnTo>
                  <a:pt x="0" y="6858000"/>
                </a:lnTo>
                <a:close/>
              </a:path>
            </a:pathLst>
          </a:custGeom>
          <a:gradFill>
            <a:gsLst>
              <a:gs pos="15000">
                <a:schemeClr val="bg2">
                  <a:alpha val="0"/>
                </a:schemeClr>
              </a:gs>
              <a:gs pos="100000">
                <a:schemeClr val="bg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a:extLst>
              <a:ext uri="{FF2B5EF4-FFF2-40B4-BE49-F238E27FC236}">
                <a16:creationId xmlns:a16="http://schemas.microsoft.com/office/drawing/2014/main" id="{A0B5529D-5CAA-4BF2-B5C9-34705E7661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59909" cy="6858000"/>
          </a:xfrm>
          <a:prstGeom prst="rect">
            <a:avLst/>
          </a:prstGeom>
          <a:solidFill>
            <a:schemeClr val="bg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Oval 23">
            <a:extLst>
              <a:ext uri="{FF2B5EF4-FFF2-40B4-BE49-F238E27FC236}">
                <a16:creationId xmlns:a16="http://schemas.microsoft.com/office/drawing/2014/main" id="{332A6F87-AC28-4AA8-B8A6-AEBC67BD0D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47567" y="421698"/>
            <a:ext cx="967148" cy="967148"/>
          </a:xfrm>
          <a:prstGeom prst="ellipse">
            <a:avLst/>
          </a:prstGeom>
          <a:gradFill>
            <a:gsLst>
              <a:gs pos="0">
                <a:schemeClr val="bg2">
                  <a:alpha val="0"/>
                </a:schemeClr>
              </a:gs>
              <a:gs pos="100000">
                <a:schemeClr val="accent1">
                  <a:alpha val="21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3CCCFA-CEA3-3944-5FEA-6D4A3D94C0D5}"/>
              </a:ext>
            </a:extLst>
          </p:cNvPr>
          <p:cNvSpPr>
            <a:spLocks noGrp="1"/>
          </p:cNvSpPr>
          <p:nvPr>
            <p:ph type="title"/>
          </p:nvPr>
        </p:nvSpPr>
        <p:spPr>
          <a:xfrm>
            <a:off x="2188901" y="808056"/>
            <a:ext cx="8381238" cy="1077229"/>
          </a:xfrm>
        </p:spPr>
        <p:txBody>
          <a:bodyPr>
            <a:normAutofit/>
          </a:bodyPr>
          <a:lstStyle/>
          <a:p>
            <a:pPr algn="l"/>
            <a:r>
              <a:rPr lang="en-US" sz="4100"/>
              <a:t>Consequences of Teen Pregnancy </a:t>
            </a:r>
          </a:p>
        </p:txBody>
      </p:sp>
      <p:sp>
        <p:nvSpPr>
          <p:cNvPr id="3" name="Content Placeholder 2">
            <a:extLst>
              <a:ext uri="{FF2B5EF4-FFF2-40B4-BE49-F238E27FC236}">
                <a16:creationId xmlns:a16="http://schemas.microsoft.com/office/drawing/2014/main" id="{888E6331-9CE6-445D-E0E3-93F950B08142}"/>
              </a:ext>
            </a:extLst>
          </p:cNvPr>
          <p:cNvSpPr>
            <a:spLocks noGrp="1"/>
          </p:cNvSpPr>
          <p:nvPr>
            <p:ph idx="1"/>
          </p:nvPr>
        </p:nvSpPr>
        <p:spPr>
          <a:xfrm>
            <a:off x="2256639" y="2052116"/>
            <a:ext cx="6572814" cy="3997828"/>
          </a:xfrm>
        </p:spPr>
        <p:txBody>
          <a:bodyPr anchor="t">
            <a:normAutofit/>
          </a:bodyPr>
          <a:lstStyle/>
          <a:p>
            <a:pPr>
              <a:lnSpc>
                <a:spcPct val="110000"/>
              </a:lnSpc>
            </a:pPr>
            <a:r>
              <a:rPr lang="en-US" sz="1800" b="1" dirty="0"/>
              <a:t>Health Indicators</a:t>
            </a:r>
          </a:p>
          <a:p>
            <a:pPr lvl="1">
              <a:lnSpc>
                <a:spcPct val="110000"/>
              </a:lnSpc>
            </a:pPr>
            <a:r>
              <a:rPr lang="en-US" sz="1600" dirty="0"/>
              <a:t>Teen pregnancy increases the risks for low birth weight and premature births</a:t>
            </a:r>
          </a:p>
          <a:p>
            <a:pPr lvl="1">
              <a:lnSpc>
                <a:spcPct val="110000"/>
              </a:lnSpc>
            </a:pPr>
            <a:r>
              <a:rPr lang="en-US" sz="1600" dirty="0"/>
              <a:t>Teen pregnancy increases the chances of having a high-risk pregnancy or failing to get prenatal care</a:t>
            </a:r>
          </a:p>
          <a:p>
            <a:pPr lvl="1">
              <a:lnSpc>
                <a:spcPct val="110000"/>
              </a:lnSpc>
            </a:pPr>
            <a:r>
              <a:rPr lang="en-US" sz="1600" dirty="0"/>
              <a:t>Pregnant teens are more likely to develop pregnancy-induced hypertension</a:t>
            </a:r>
          </a:p>
          <a:p>
            <a:pPr lvl="1">
              <a:lnSpc>
                <a:spcPct val="110000"/>
              </a:lnSpc>
            </a:pPr>
            <a:r>
              <a:rPr lang="en-US" sz="1600" dirty="0"/>
              <a:t>20-25% of teens go on to experience a second pregnancy within 24 months.</a:t>
            </a:r>
          </a:p>
          <a:p>
            <a:pPr lvl="1">
              <a:lnSpc>
                <a:spcPct val="110000"/>
              </a:lnSpc>
            </a:pPr>
            <a:r>
              <a:rPr lang="en-US" sz="1600" dirty="0"/>
              <a:t>30% adolescents will become pregnant and 30% of those pregnancies will end in therapeutic abortion.</a:t>
            </a:r>
          </a:p>
          <a:p>
            <a:pPr lvl="1">
              <a:lnSpc>
                <a:spcPct val="110000"/>
              </a:lnSpc>
            </a:pPr>
            <a:endParaRPr lang="en-US" sz="1500" dirty="0"/>
          </a:p>
        </p:txBody>
      </p:sp>
      <p:sp>
        <p:nvSpPr>
          <p:cNvPr id="4" name="TextBox 3">
            <a:extLst>
              <a:ext uri="{FF2B5EF4-FFF2-40B4-BE49-F238E27FC236}">
                <a16:creationId xmlns:a16="http://schemas.microsoft.com/office/drawing/2014/main" id="{21CC9B47-A19C-4074-8B34-8AB26E6D4F84}"/>
              </a:ext>
            </a:extLst>
          </p:cNvPr>
          <p:cNvSpPr txBox="1"/>
          <p:nvPr/>
        </p:nvSpPr>
        <p:spPr>
          <a:xfrm>
            <a:off x="1393793" y="6368438"/>
            <a:ext cx="9176345" cy="246221"/>
          </a:xfrm>
          <a:prstGeom prst="rect">
            <a:avLst/>
          </a:prstGeom>
          <a:noFill/>
        </p:spPr>
        <p:txBody>
          <a:bodyPr wrap="square" rtlCol="0">
            <a:spAutoFit/>
          </a:bodyPr>
          <a:lstStyle/>
          <a:p>
            <a:r>
              <a:rPr lang="en-US" sz="1000" i="1" dirty="0"/>
              <a:t>Source: Factforward.org, MedlinePlus, March of Dimes, Vittana.org</a:t>
            </a:r>
          </a:p>
        </p:txBody>
      </p:sp>
    </p:spTree>
    <p:extLst>
      <p:ext uri="{BB962C8B-B14F-4D97-AF65-F5344CB8AC3E}">
        <p14:creationId xmlns:p14="http://schemas.microsoft.com/office/powerpoint/2010/main" val="3137730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F3CF990-ACB8-443A-BB74-D36EC8A00B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00B98862-BEE1-44FB-A335-A1B9106B445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a:noFill/>
        </p:spPr>
      </p:pic>
      <p:pic>
        <p:nvPicPr>
          <p:cNvPr id="12" name="Picture 11">
            <a:extLst>
              <a:ext uri="{FF2B5EF4-FFF2-40B4-BE49-F238E27FC236}">
                <a16:creationId xmlns:a16="http://schemas.microsoft.com/office/drawing/2014/main" id="{7185CF21-0594-48C0-9F3E-254D6BCE9D9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45489" y="-5487"/>
            <a:ext cx="12189867" cy="6858000"/>
          </a:xfrm>
          <a:prstGeom prst="rect">
            <a:avLst/>
          </a:prstGeom>
        </p:spPr>
      </p:pic>
      <p:sp>
        <p:nvSpPr>
          <p:cNvPr id="14" name="Rectangle 13">
            <a:extLst>
              <a:ext uri="{FF2B5EF4-FFF2-40B4-BE49-F238E27FC236}">
                <a16:creationId xmlns:a16="http://schemas.microsoft.com/office/drawing/2014/main" id="{A0B5529D-5CAA-4BF2-B5C9-34705E7661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59909" cy="6858000"/>
          </a:xfrm>
          <a:prstGeom prst="rect">
            <a:avLst/>
          </a:prstGeom>
          <a:solidFill>
            <a:schemeClr val="bg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Freeform: Shape 15">
            <a:extLst>
              <a:ext uri="{FF2B5EF4-FFF2-40B4-BE49-F238E27FC236}">
                <a16:creationId xmlns:a16="http://schemas.microsoft.com/office/drawing/2014/main" id="{FBD68200-BC03-4015-860B-CD5C30CD7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910" y="0"/>
            <a:ext cx="7869544" cy="6858000"/>
          </a:xfrm>
          <a:custGeom>
            <a:avLst/>
            <a:gdLst>
              <a:gd name="connsiteX0" fmla="*/ 0 w 7821919"/>
              <a:gd name="connsiteY0" fmla="*/ 0 h 6858000"/>
              <a:gd name="connsiteX1" fmla="*/ 6983367 w 7821919"/>
              <a:gd name="connsiteY1" fmla="*/ 0 h 6858000"/>
              <a:gd name="connsiteX2" fmla="*/ 6982269 w 7821919"/>
              <a:gd name="connsiteY2" fmla="*/ 1331 h 6858000"/>
              <a:gd name="connsiteX3" fmla="*/ 6833782 w 7821919"/>
              <a:gd name="connsiteY3" fmla="*/ 487443 h 6858000"/>
              <a:gd name="connsiteX4" fmla="*/ 6851446 w 7821919"/>
              <a:gd name="connsiteY4" fmla="*/ 662666 h 6858000"/>
              <a:gd name="connsiteX5" fmla="*/ 6857532 w 7821919"/>
              <a:gd name="connsiteY5" fmla="*/ 686333 h 6858000"/>
              <a:gd name="connsiteX6" fmla="*/ 6806927 w 7821919"/>
              <a:gd name="connsiteY6" fmla="*/ 699345 h 6858000"/>
              <a:gd name="connsiteX7" fmla="*/ 5555365 w 7821919"/>
              <a:gd name="connsiteY7" fmla="*/ 2400515 h 6858000"/>
              <a:gd name="connsiteX8" fmla="*/ 7336617 w 7821919"/>
              <a:gd name="connsiteY8" fmla="*/ 4181767 h 6858000"/>
              <a:gd name="connsiteX9" fmla="*/ 7452815 w 7821919"/>
              <a:gd name="connsiteY9" fmla="*/ 4175900 h 6858000"/>
              <a:gd name="connsiteX10" fmla="*/ 7437456 w 7821919"/>
              <a:gd name="connsiteY10" fmla="*/ 4225378 h 6858000"/>
              <a:gd name="connsiteX11" fmla="*/ 7428275 w 7821919"/>
              <a:gd name="connsiteY11" fmla="*/ 4316448 h 6858000"/>
              <a:gd name="connsiteX12" fmla="*/ 7789089 w 7821919"/>
              <a:gd name="connsiteY12" fmla="*/ 4759152 h 6858000"/>
              <a:gd name="connsiteX13" fmla="*/ 7821919 w 7821919"/>
              <a:gd name="connsiteY13" fmla="*/ 4762461 h 6858000"/>
              <a:gd name="connsiteX14" fmla="*/ 7809638 w 7821919"/>
              <a:gd name="connsiteY14" fmla="*/ 4785088 h 6858000"/>
              <a:gd name="connsiteX15" fmla="*/ 7794661 w 7821919"/>
              <a:gd name="connsiteY15" fmla="*/ 4833335 h 6858000"/>
              <a:gd name="connsiteX16" fmla="*/ 7524776 w 7821919"/>
              <a:gd name="connsiteY16" fmla="*/ 4917113 h 6858000"/>
              <a:gd name="connsiteX17" fmla="*/ 6642110 w 7821919"/>
              <a:gd name="connsiteY17" fmla="*/ 6248746 h 6858000"/>
              <a:gd name="connsiteX18" fmla="*/ 6755682 w 7821919"/>
              <a:gd name="connsiteY18" fmla="*/ 6811285 h 6858000"/>
              <a:gd name="connsiteX19" fmla="*/ 6778185 w 7821919"/>
              <a:gd name="connsiteY19" fmla="*/ 6858000 h 6858000"/>
              <a:gd name="connsiteX20" fmla="*/ 0 w 7821919"/>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821919" h="6858000">
                <a:moveTo>
                  <a:pt x="0" y="0"/>
                </a:moveTo>
                <a:lnTo>
                  <a:pt x="6983367" y="0"/>
                </a:lnTo>
                <a:lnTo>
                  <a:pt x="6982269" y="1331"/>
                </a:lnTo>
                <a:cubicBezTo>
                  <a:pt x="6888522" y="140095"/>
                  <a:pt x="6833782" y="307376"/>
                  <a:pt x="6833782" y="487443"/>
                </a:cubicBezTo>
                <a:cubicBezTo>
                  <a:pt x="6833782" y="547466"/>
                  <a:pt x="6839864" y="606067"/>
                  <a:pt x="6851446" y="662666"/>
                </a:cubicBezTo>
                <a:lnTo>
                  <a:pt x="6857532" y="686333"/>
                </a:lnTo>
                <a:lnTo>
                  <a:pt x="6806927" y="699345"/>
                </a:lnTo>
                <a:cubicBezTo>
                  <a:pt x="6081835" y="924872"/>
                  <a:pt x="5555365" y="1601212"/>
                  <a:pt x="5555365" y="2400515"/>
                </a:cubicBezTo>
                <a:cubicBezTo>
                  <a:pt x="5555365" y="3384273"/>
                  <a:pt x="6352859" y="4181767"/>
                  <a:pt x="7336617" y="4181767"/>
                </a:cubicBezTo>
                <a:lnTo>
                  <a:pt x="7452815" y="4175900"/>
                </a:lnTo>
                <a:lnTo>
                  <a:pt x="7437456" y="4225378"/>
                </a:lnTo>
                <a:cubicBezTo>
                  <a:pt x="7431436" y="4254794"/>
                  <a:pt x="7428275" y="4285252"/>
                  <a:pt x="7428275" y="4316448"/>
                </a:cubicBezTo>
                <a:cubicBezTo>
                  <a:pt x="7428275" y="4534821"/>
                  <a:pt x="7583172" y="4717015"/>
                  <a:pt x="7789089" y="4759152"/>
                </a:cubicBezTo>
                <a:lnTo>
                  <a:pt x="7821919" y="4762461"/>
                </a:lnTo>
                <a:lnTo>
                  <a:pt x="7809638" y="4785088"/>
                </a:lnTo>
                <a:lnTo>
                  <a:pt x="7794661" y="4833335"/>
                </a:lnTo>
                <a:lnTo>
                  <a:pt x="7524776" y="4917113"/>
                </a:lnTo>
                <a:cubicBezTo>
                  <a:pt x="7006070" y="5136507"/>
                  <a:pt x="6642110" y="5650122"/>
                  <a:pt x="6642110" y="6248746"/>
                </a:cubicBezTo>
                <a:cubicBezTo>
                  <a:pt x="6642110" y="6448287"/>
                  <a:pt x="6682550" y="6638383"/>
                  <a:pt x="6755682" y="6811285"/>
                </a:cubicBezTo>
                <a:lnTo>
                  <a:pt x="6778185" y="6858000"/>
                </a:lnTo>
                <a:lnTo>
                  <a:pt x="0" y="6858000"/>
                </a:lnTo>
                <a:close/>
              </a:path>
            </a:pathLst>
          </a:custGeom>
          <a:gradFill>
            <a:gsLst>
              <a:gs pos="25996">
                <a:srgbClr val="1F2D29">
                  <a:alpha val="4000"/>
                </a:srgbClr>
              </a:gs>
              <a:gs pos="20000">
                <a:schemeClr val="bg2">
                  <a:alpha val="0"/>
                </a:schemeClr>
              </a:gs>
              <a:gs pos="100000">
                <a:schemeClr val="bg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a:extLst>
              <a:ext uri="{FF2B5EF4-FFF2-40B4-BE49-F238E27FC236}">
                <a16:creationId xmlns:a16="http://schemas.microsoft.com/office/drawing/2014/main" id="{332A6F87-AC28-4AA8-B8A6-AEBC67BD0D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57960" y="764389"/>
            <a:ext cx="967148" cy="967148"/>
          </a:xfrm>
          <a:prstGeom prst="ellipse">
            <a:avLst/>
          </a:prstGeom>
          <a:gradFill>
            <a:gsLst>
              <a:gs pos="0">
                <a:schemeClr val="bg2">
                  <a:alpha val="0"/>
                </a:schemeClr>
              </a:gs>
              <a:gs pos="100000">
                <a:schemeClr val="accent1">
                  <a:alpha val="21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B2D448E-3629-2722-A000-50F67E83CC08}"/>
              </a:ext>
            </a:extLst>
          </p:cNvPr>
          <p:cNvSpPr>
            <a:spLocks noGrp="1"/>
          </p:cNvSpPr>
          <p:nvPr>
            <p:ph type="title"/>
          </p:nvPr>
        </p:nvSpPr>
        <p:spPr>
          <a:xfrm>
            <a:off x="2611808" y="808056"/>
            <a:ext cx="7958331" cy="1530542"/>
          </a:xfrm>
        </p:spPr>
        <p:txBody>
          <a:bodyPr>
            <a:normAutofit/>
          </a:bodyPr>
          <a:lstStyle/>
          <a:p>
            <a:pPr algn="l"/>
            <a:r>
              <a:rPr lang="en-US" sz="4800"/>
              <a:t>Teen Pregnancy and ACEs</a:t>
            </a:r>
          </a:p>
        </p:txBody>
      </p:sp>
      <p:sp>
        <p:nvSpPr>
          <p:cNvPr id="3" name="Content Placeholder 2">
            <a:extLst>
              <a:ext uri="{FF2B5EF4-FFF2-40B4-BE49-F238E27FC236}">
                <a16:creationId xmlns:a16="http://schemas.microsoft.com/office/drawing/2014/main" id="{113C4140-0B47-94C3-3A3D-672988F560B2}"/>
              </a:ext>
            </a:extLst>
          </p:cNvPr>
          <p:cNvSpPr>
            <a:spLocks noGrp="1"/>
          </p:cNvSpPr>
          <p:nvPr>
            <p:ph idx="1"/>
          </p:nvPr>
        </p:nvSpPr>
        <p:spPr>
          <a:xfrm>
            <a:off x="2362874" y="2142908"/>
            <a:ext cx="8207265" cy="3387664"/>
          </a:xfrm>
        </p:spPr>
        <p:txBody>
          <a:bodyPr anchor="t">
            <a:normAutofit/>
          </a:bodyPr>
          <a:lstStyle/>
          <a:p>
            <a:r>
              <a:rPr lang="en-US" dirty="0"/>
              <a:t>Adolescents in foster care are 2.5X more likely to experience pregnancy</a:t>
            </a:r>
          </a:p>
          <a:p>
            <a:r>
              <a:rPr lang="en-US" dirty="0"/>
              <a:t>Children of adolescents are more likely to be placed in foster care</a:t>
            </a:r>
          </a:p>
          <a:p>
            <a:r>
              <a:rPr lang="en-US" dirty="0"/>
              <a:t>33% of teen pregnancies result from abusive relationships and adolescent girls in physically abusive relationships are 3X more likely to become pregnant</a:t>
            </a:r>
          </a:p>
        </p:txBody>
      </p:sp>
      <p:sp>
        <p:nvSpPr>
          <p:cNvPr id="4" name="TextBox 3">
            <a:extLst>
              <a:ext uri="{FF2B5EF4-FFF2-40B4-BE49-F238E27FC236}">
                <a16:creationId xmlns:a16="http://schemas.microsoft.com/office/drawing/2014/main" id="{A0AEF7D6-E99F-453D-B212-CBC506A2D238}"/>
              </a:ext>
            </a:extLst>
          </p:cNvPr>
          <p:cNvSpPr txBox="1"/>
          <p:nvPr/>
        </p:nvSpPr>
        <p:spPr>
          <a:xfrm>
            <a:off x="1179895" y="6373626"/>
            <a:ext cx="7480048" cy="246221"/>
          </a:xfrm>
          <a:prstGeom prst="rect">
            <a:avLst/>
          </a:prstGeom>
          <a:noFill/>
        </p:spPr>
        <p:txBody>
          <a:bodyPr wrap="square" rtlCol="0">
            <a:spAutoFit/>
          </a:bodyPr>
          <a:lstStyle/>
          <a:p>
            <a:r>
              <a:rPr lang="en-US" sz="1000" i="1" dirty="0"/>
              <a:t>Source: Factforward.org, Family Violence Prevention Fund</a:t>
            </a:r>
          </a:p>
        </p:txBody>
      </p:sp>
    </p:spTree>
    <p:extLst>
      <p:ext uri="{BB962C8B-B14F-4D97-AF65-F5344CB8AC3E}">
        <p14:creationId xmlns:p14="http://schemas.microsoft.com/office/powerpoint/2010/main" val="3643604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2806DFD-E192-42CC-B190-3C4C95B8FF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33" y="-1"/>
            <a:ext cx="12189867"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0214283E-D7B4-49E9-932E-D7F2A2847F1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2" name="Rectangle 11">
            <a:extLst>
              <a:ext uri="{FF2B5EF4-FFF2-40B4-BE49-F238E27FC236}">
                <a16:creationId xmlns:a16="http://schemas.microsoft.com/office/drawing/2014/main" id="{BB17FFD2-DBC7-4ABB-B2A0-7E18EC1B80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25DA2D5B-EC4E-4C78-8139-F36D2F2D1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5262" y="-2"/>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a:extLst>
              <a:ext uri="{FF2B5EF4-FFF2-40B4-BE49-F238E27FC236}">
                <a16:creationId xmlns:a16="http://schemas.microsoft.com/office/drawing/2014/main" id="{D4AAACE2-9C9E-468F-8297-EF7B5E55FF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47567" y="421698"/>
            <a:ext cx="967148" cy="967148"/>
          </a:xfrm>
          <a:prstGeom prst="ellipse">
            <a:avLst/>
          </a:prstGeom>
          <a:gradFill>
            <a:gsLst>
              <a:gs pos="0">
                <a:schemeClr val="bg2">
                  <a:alpha val="0"/>
                </a:schemeClr>
              </a:gs>
              <a:gs pos="100000">
                <a:schemeClr val="accent1">
                  <a:alpha val="21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B2D448E-3629-2722-A000-50F67E83CC08}"/>
              </a:ext>
            </a:extLst>
          </p:cNvPr>
          <p:cNvSpPr>
            <a:spLocks noGrp="1"/>
          </p:cNvSpPr>
          <p:nvPr>
            <p:ph type="title"/>
          </p:nvPr>
        </p:nvSpPr>
        <p:spPr>
          <a:xfrm>
            <a:off x="1518412" y="1201723"/>
            <a:ext cx="3133750" cy="4454554"/>
          </a:xfrm>
        </p:spPr>
        <p:txBody>
          <a:bodyPr anchor="ctr">
            <a:normAutofit/>
          </a:bodyPr>
          <a:lstStyle/>
          <a:p>
            <a:r>
              <a:rPr lang="en-US" sz="3600" dirty="0"/>
              <a:t>Teen Pregnancy and ACEs</a:t>
            </a:r>
          </a:p>
        </p:txBody>
      </p:sp>
      <p:sp>
        <p:nvSpPr>
          <p:cNvPr id="3" name="Content Placeholder 2">
            <a:extLst>
              <a:ext uri="{FF2B5EF4-FFF2-40B4-BE49-F238E27FC236}">
                <a16:creationId xmlns:a16="http://schemas.microsoft.com/office/drawing/2014/main" id="{113C4140-0B47-94C3-3A3D-672988F560B2}"/>
              </a:ext>
            </a:extLst>
          </p:cNvPr>
          <p:cNvSpPr>
            <a:spLocks noGrp="1"/>
          </p:cNvSpPr>
          <p:nvPr>
            <p:ph idx="1"/>
          </p:nvPr>
        </p:nvSpPr>
        <p:spPr>
          <a:xfrm>
            <a:off x="5454363" y="1201723"/>
            <a:ext cx="5329250" cy="4454554"/>
          </a:xfrm>
        </p:spPr>
        <p:txBody>
          <a:bodyPr anchor="ctr">
            <a:normAutofit/>
          </a:bodyPr>
          <a:lstStyle/>
          <a:p>
            <a:r>
              <a:rPr lang="en-US" sz="1800"/>
              <a:t>Adolescents who experience violence are more likely to initiate sexual activity before age 11</a:t>
            </a:r>
          </a:p>
          <a:p>
            <a:r>
              <a:rPr lang="en-US" sz="1800"/>
              <a:t>Adolescent males who experience abuse or have exposure to violence in the home are more likely to be teen fathers</a:t>
            </a:r>
          </a:p>
          <a:p>
            <a:r>
              <a:rPr lang="en-US" sz="1800"/>
              <a:t>Exposure to violence increases the potential for having &gt;4 partners, use of drugs or alcohol prior to sex, and become infected with STI (3X the risk)</a:t>
            </a:r>
          </a:p>
        </p:txBody>
      </p:sp>
      <p:sp>
        <p:nvSpPr>
          <p:cNvPr id="4" name="TextBox 3">
            <a:extLst>
              <a:ext uri="{FF2B5EF4-FFF2-40B4-BE49-F238E27FC236}">
                <a16:creationId xmlns:a16="http://schemas.microsoft.com/office/drawing/2014/main" id="{720B75EE-870F-4003-A732-BAC8EE5CBB12}"/>
              </a:ext>
            </a:extLst>
          </p:cNvPr>
          <p:cNvSpPr txBox="1"/>
          <p:nvPr/>
        </p:nvSpPr>
        <p:spPr>
          <a:xfrm>
            <a:off x="1260629" y="6454066"/>
            <a:ext cx="7688062" cy="246221"/>
          </a:xfrm>
          <a:prstGeom prst="rect">
            <a:avLst/>
          </a:prstGeom>
          <a:noFill/>
        </p:spPr>
        <p:txBody>
          <a:bodyPr wrap="square" rtlCol="0">
            <a:spAutoFit/>
          </a:bodyPr>
          <a:lstStyle/>
          <a:p>
            <a:r>
              <a:rPr lang="en-US" sz="1000" i="1" dirty="0"/>
              <a:t>Source: Family Violence Prevention Fund</a:t>
            </a:r>
          </a:p>
        </p:txBody>
      </p:sp>
    </p:spTree>
    <p:extLst>
      <p:ext uri="{BB962C8B-B14F-4D97-AF65-F5344CB8AC3E}">
        <p14:creationId xmlns:p14="http://schemas.microsoft.com/office/powerpoint/2010/main" val="3441049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6FA072-D541-4EE8-9DC6-513AAB2B9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1"/>
            <a:ext cx="11184467"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BD4AA0B-889E-42F1-8C61-06B59098806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4" name="Rectangle 13">
            <a:extLst>
              <a:ext uri="{FF2B5EF4-FFF2-40B4-BE49-F238E27FC236}">
                <a16:creationId xmlns:a16="http://schemas.microsoft.com/office/drawing/2014/main" id="{27A27B9E-2573-4972-8BC6-6FC372B9F6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2684A4E-2FEB-456B-BFC9-4FEA3CCD56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58E15E-1889-CD88-2216-20D4AB6E48BD}"/>
              </a:ext>
            </a:extLst>
          </p:cNvPr>
          <p:cNvSpPr>
            <a:spLocks noGrp="1"/>
          </p:cNvSpPr>
          <p:nvPr>
            <p:ph type="title"/>
          </p:nvPr>
        </p:nvSpPr>
        <p:spPr>
          <a:xfrm>
            <a:off x="1808936" y="2811270"/>
            <a:ext cx="3473753" cy="1770045"/>
          </a:xfrm>
        </p:spPr>
        <p:txBody>
          <a:bodyPr>
            <a:normAutofit/>
          </a:bodyPr>
          <a:lstStyle/>
          <a:p>
            <a:pPr algn="l"/>
            <a:r>
              <a:rPr lang="en-US" dirty="0"/>
              <a:t>Garrett County Teen Birth Rate </a:t>
            </a:r>
          </a:p>
        </p:txBody>
      </p:sp>
      <p:graphicFrame>
        <p:nvGraphicFramePr>
          <p:cNvPr id="5" name="Table 5">
            <a:extLst>
              <a:ext uri="{FF2B5EF4-FFF2-40B4-BE49-F238E27FC236}">
                <a16:creationId xmlns:a16="http://schemas.microsoft.com/office/drawing/2014/main" id="{D281D1FB-F418-2DAA-8AA3-E280B88CD437}"/>
              </a:ext>
            </a:extLst>
          </p:cNvPr>
          <p:cNvGraphicFramePr>
            <a:graphicFrameLocks noGrp="1"/>
          </p:cNvGraphicFramePr>
          <p:nvPr>
            <p:ph idx="1"/>
            <p:extLst>
              <p:ext uri="{D42A27DB-BD31-4B8C-83A1-F6EECF244321}">
                <p14:modId xmlns:p14="http://schemas.microsoft.com/office/powerpoint/2010/main" val="4033983837"/>
              </p:ext>
            </p:extLst>
          </p:nvPr>
        </p:nvGraphicFramePr>
        <p:xfrm>
          <a:off x="6290222" y="772356"/>
          <a:ext cx="4981115" cy="4508220"/>
        </p:xfrm>
        <a:graphic>
          <a:graphicData uri="http://schemas.openxmlformats.org/drawingml/2006/table">
            <a:tbl>
              <a:tblPr firstRow="1" bandRow="1">
                <a:tableStyleId>{125E5076-3810-47DD-B79F-674D7AD40C01}</a:tableStyleId>
              </a:tblPr>
              <a:tblGrid>
                <a:gridCol w="1589874">
                  <a:extLst>
                    <a:ext uri="{9D8B030D-6E8A-4147-A177-3AD203B41FA5}">
                      <a16:colId xmlns:a16="http://schemas.microsoft.com/office/drawing/2014/main" val="3403450869"/>
                    </a:ext>
                  </a:extLst>
                </a:gridCol>
                <a:gridCol w="1982729">
                  <a:extLst>
                    <a:ext uri="{9D8B030D-6E8A-4147-A177-3AD203B41FA5}">
                      <a16:colId xmlns:a16="http://schemas.microsoft.com/office/drawing/2014/main" val="1131836981"/>
                    </a:ext>
                  </a:extLst>
                </a:gridCol>
                <a:gridCol w="1408512">
                  <a:extLst>
                    <a:ext uri="{9D8B030D-6E8A-4147-A177-3AD203B41FA5}">
                      <a16:colId xmlns:a16="http://schemas.microsoft.com/office/drawing/2014/main" val="3453927678"/>
                    </a:ext>
                  </a:extLst>
                </a:gridCol>
              </a:tblGrid>
              <a:tr h="451637">
                <a:tc>
                  <a:txBody>
                    <a:bodyPr/>
                    <a:lstStyle/>
                    <a:p>
                      <a:r>
                        <a:rPr lang="en-US" sz="2000"/>
                        <a:t>Year	</a:t>
                      </a:r>
                    </a:p>
                  </a:txBody>
                  <a:tcPr marL="102645" marR="102645" marT="51322" marB="51322"/>
                </a:tc>
                <a:tc>
                  <a:txBody>
                    <a:bodyPr/>
                    <a:lstStyle/>
                    <a:p>
                      <a:r>
                        <a:rPr lang="en-US" sz="2000" dirty="0"/>
                        <a:t>Garrett County</a:t>
                      </a:r>
                    </a:p>
                    <a:p>
                      <a:r>
                        <a:rPr kumimoji="0" lang="en-US" sz="1200" b="1" i="0" u="none" strike="noStrike" kern="1200" cap="none" spc="0" normalizeH="0" baseline="0" noProof="0" dirty="0">
                          <a:ln>
                            <a:noFill/>
                          </a:ln>
                          <a:solidFill>
                            <a:prstClr val="white"/>
                          </a:solidFill>
                          <a:effectLst/>
                          <a:uLnTx/>
                          <a:uFillTx/>
                          <a:latin typeface="+mn-lt"/>
                          <a:ea typeface="+mn-ea"/>
                          <a:cs typeface="+mn-cs"/>
                        </a:rPr>
                        <a:t>(population 14-17) </a:t>
                      </a:r>
                      <a:endParaRPr lang="en-US" sz="2000" dirty="0"/>
                    </a:p>
                  </a:txBody>
                  <a:tcPr marL="102645" marR="102645" marT="51322" marB="51322"/>
                </a:tc>
                <a:tc>
                  <a:txBody>
                    <a:bodyPr/>
                    <a:lstStyle/>
                    <a:p>
                      <a:r>
                        <a:rPr lang="en-US" sz="2000" dirty="0"/>
                        <a:t>Maryland</a:t>
                      </a:r>
                    </a:p>
                  </a:txBody>
                  <a:tcPr marL="102645" marR="102645" marT="51322" marB="51322"/>
                </a:tc>
                <a:extLst>
                  <a:ext uri="{0D108BD9-81ED-4DB2-BD59-A6C34878D82A}">
                    <a16:rowId xmlns:a16="http://schemas.microsoft.com/office/drawing/2014/main" val="3432170299"/>
                  </a:ext>
                </a:extLst>
              </a:tr>
              <a:tr h="451637">
                <a:tc>
                  <a:txBody>
                    <a:bodyPr/>
                    <a:lstStyle/>
                    <a:p>
                      <a:r>
                        <a:rPr lang="en-US" sz="2000"/>
                        <a:t>2019</a:t>
                      </a:r>
                    </a:p>
                  </a:txBody>
                  <a:tcPr marL="102645" marR="102645" marT="51322" marB="51322"/>
                </a:tc>
                <a:tc>
                  <a:txBody>
                    <a:bodyPr/>
                    <a:lstStyle/>
                    <a:p>
                      <a:r>
                        <a:rPr lang="en-US" sz="2000"/>
                        <a:t>28	(1,365)</a:t>
                      </a:r>
                    </a:p>
                  </a:txBody>
                  <a:tcPr marL="102645" marR="102645" marT="51322" marB="51322"/>
                </a:tc>
                <a:tc>
                  <a:txBody>
                    <a:bodyPr/>
                    <a:lstStyle/>
                    <a:p>
                      <a:r>
                        <a:rPr lang="en-US" sz="2000" dirty="0"/>
                        <a:t>19</a:t>
                      </a:r>
                    </a:p>
                  </a:txBody>
                  <a:tcPr marL="102645" marR="102645" marT="51322" marB="51322"/>
                </a:tc>
                <a:extLst>
                  <a:ext uri="{0D108BD9-81ED-4DB2-BD59-A6C34878D82A}">
                    <a16:rowId xmlns:a16="http://schemas.microsoft.com/office/drawing/2014/main" val="1417480554"/>
                  </a:ext>
                </a:extLst>
              </a:tr>
              <a:tr h="451637">
                <a:tc>
                  <a:txBody>
                    <a:bodyPr/>
                    <a:lstStyle/>
                    <a:p>
                      <a:r>
                        <a:rPr lang="en-US" sz="2000"/>
                        <a:t>2018</a:t>
                      </a:r>
                    </a:p>
                  </a:txBody>
                  <a:tcPr marL="102645" marR="102645" marT="51322" marB="51322"/>
                </a:tc>
                <a:tc>
                  <a:txBody>
                    <a:bodyPr/>
                    <a:lstStyle/>
                    <a:p>
                      <a:r>
                        <a:rPr lang="en-US" sz="2000"/>
                        <a:t>30	(1,369)</a:t>
                      </a:r>
                    </a:p>
                  </a:txBody>
                  <a:tcPr marL="102645" marR="102645" marT="51322" marB="51322"/>
                </a:tc>
                <a:tc>
                  <a:txBody>
                    <a:bodyPr/>
                    <a:lstStyle/>
                    <a:p>
                      <a:r>
                        <a:rPr lang="en-US" sz="2000"/>
                        <a:t>21</a:t>
                      </a:r>
                    </a:p>
                  </a:txBody>
                  <a:tcPr marL="102645" marR="102645" marT="51322" marB="51322"/>
                </a:tc>
                <a:extLst>
                  <a:ext uri="{0D108BD9-81ED-4DB2-BD59-A6C34878D82A}">
                    <a16:rowId xmlns:a16="http://schemas.microsoft.com/office/drawing/2014/main" val="1917074631"/>
                  </a:ext>
                </a:extLst>
              </a:tr>
              <a:tr h="451637">
                <a:tc>
                  <a:txBody>
                    <a:bodyPr/>
                    <a:lstStyle/>
                    <a:p>
                      <a:r>
                        <a:rPr lang="en-US" sz="2000"/>
                        <a:t>2017</a:t>
                      </a:r>
                    </a:p>
                  </a:txBody>
                  <a:tcPr marL="102645" marR="102645" marT="51322" marB="51322"/>
                </a:tc>
                <a:tc>
                  <a:txBody>
                    <a:bodyPr/>
                    <a:lstStyle/>
                    <a:p>
                      <a:r>
                        <a:rPr lang="en-US" sz="2000"/>
                        <a:t>30	(1,417)</a:t>
                      </a:r>
                    </a:p>
                  </a:txBody>
                  <a:tcPr marL="102645" marR="102645" marT="51322" marB="51322"/>
                </a:tc>
                <a:tc>
                  <a:txBody>
                    <a:bodyPr/>
                    <a:lstStyle/>
                    <a:p>
                      <a:r>
                        <a:rPr lang="en-US" sz="2000" dirty="0"/>
                        <a:t>25</a:t>
                      </a:r>
                    </a:p>
                  </a:txBody>
                  <a:tcPr marL="102645" marR="102645" marT="51322" marB="51322"/>
                </a:tc>
                <a:extLst>
                  <a:ext uri="{0D108BD9-81ED-4DB2-BD59-A6C34878D82A}">
                    <a16:rowId xmlns:a16="http://schemas.microsoft.com/office/drawing/2014/main" val="1910957828"/>
                  </a:ext>
                </a:extLst>
              </a:tr>
              <a:tr h="451637">
                <a:tc>
                  <a:txBody>
                    <a:bodyPr/>
                    <a:lstStyle/>
                    <a:p>
                      <a:r>
                        <a:rPr lang="en-US" sz="2000"/>
                        <a:t>2016</a:t>
                      </a:r>
                    </a:p>
                  </a:txBody>
                  <a:tcPr marL="102645" marR="102645" marT="51322" marB="51322"/>
                </a:tc>
                <a:tc>
                  <a:txBody>
                    <a:bodyPr/>
                    <a:lstStyle/>
                    <a:p>
                      <a:r>
                        <a:rPr lang="en-US" sz="2000"/>
                        <a:t>31	(</a:t>
                      </a:r>
                      <a:r>
                        <a:rPr lang="en-US" sz="2000" u="none"/>
                        <a:t>1,455)</a:t>
                      </a:r>
                      <a:endParaRPr lang="en-US" sz="2000"/>
                    </a:p>
                  </a:txBody>
                  <a:tcPr marL="102645" marR="102645" marT="51322" marB="51322"/>
                </a:tc>
                <a:tc>
                  <a:txBody>
                    <a:bodyPr/>
                    <a:lstStyle/>
                    <a:p>
                      <a:r>
                        <a:rPr lang="en-US" sz="2000"/>
                        <a:t>27</a:t>
                      </a:r>
                    </a:p>
                  </a:txBody>
                  <a:tcPr marL="102645" marR="102645" marT="51322" marB="51322"/>
                </a:tc>
                <a:extLst>
                  <a:ext uri="{0D108BD9-81ED-4DB2-BD59-A6C34878D82A}">
                    <a16:rowId xmlns:a16="http://schemas.microsoft.com/office/drawing/2014/main" val="788766932"/>
                  </a:ext>
                </a:extLst>
              </a:tr>
              <a:tr h="451637">
                <a:tc>
                  <a:txBody>
                    <a:bodyPr/>
                    <a:lstStyle/>
                    <a:p>
                      <a:r>
                        <a:rPr lang="en-US" sz="2000"/>
                        <a:t>2015</a:t>
                      </a:r>
                    </a:p>
                  </a:txBody>
                  <a:tcPr marL="102645" marR="102645" marT="51322" marB="51322"/>
                </a:tc>
                <a:tc>
                  <a:txBody>
                    <a:bodyPr/>
                    <a:lstStyle/>
                    <a:p>
                      <a:r>
                        <a:rPr lang="en-US" sz="2000"/>
                        <a:t>32	(1,512)</a:t>
                      </a:r>
                    </a:p>
                  </a:txBody>
                  <a:tcPr marL="102645" marR="102645" marT="51322" marB="51322"/>
                </a:tc>
                <a:tc>
                  <a:txBody>
                    <a:bodyPr/>
                    <a:lstStyle/>
                    <a:p>
                      <a:r>
                        <a:rPr lang="en-US" sz="2000"/>
                        <a:t>29</a:t>
                      </a:r>
                    </a:p>
                  </a:txBody>
                  <a:tcPr marL="102645" marR="102645" marT="51322" marB="51322"/>
                </a:tc>
                <a:extLst>
                  <a:ext uri="{0D108BD9-81ED-4DB2-BD59-A6C34878D82A}">
                    <a16:rowId xmlns:a16="http://schemas.microsoft.com/office/drawing/2014/main" val="1745617266"/>
                  </a:ext>
                </a:extLst>
              </a:tr>
              <a:tr h="451637">
                <a:tc>
                  <a:txBody>
                    <a:bodyPr/>
                    <a:lstStyle/>
                    <a:p>
                      <a:r>
                        <a:rPr lang="en-US" sz="2000"/>
                        <a:t>2014</a:t>
                      </a:r>
                    </a:p>
                  </a:txBody>
                  <a:tcPr marL="102645" marR="102645" marT="51322" marB="51322"/>
                </a:tc>
                <a:tc>
                  <a:txBody>
                    <a:bodyPr/>
                    <a:lstStyle/>
                    <a:p>
                      <a:r>
                        <a:rPr lang="en-US" sz="2000"/>
                        <a:t>30	(1,573)</a:t>
                      </a:r>
                    </a:p>
                  </a:txBody>
                  <a:tcPr marL="102645" marR="102645" marT="51322" marB="51322"/>
                </a:tc>
                <a:tc>
                  <a:txBody>
                    <a:bodyPr/>
                    <a:lstStyle/>
                    <a:p>
                      <a:r>
                        <a:rPr lang="en-US" sz="2000"/>
                        <a:t>31</a:t>
                      </a:r>
                    </a:p>
                  </a:txBody>
                  <a:tcPr marL="102645" marR="102645" marT="51322" marB="51322"/>
                </a:tc>
                <a:extLst>
                  <a:ext uri="{0D108BD9-81ED-4DB2-BD59-A6C34878D82A}">
                    <a16:rowId xmlns:a16="http://schemas.microsoft.com/office/drawing/2014/main" val="1426697557"/>
                  </a:ext>
                </a:extLst>
              </a:tr>
              <a:tr h="451637">
                <a:tc>
                  <a:txBody>
                    <a:bodyPr/>
                    <a:lstStyle/>
                    <a:p>
                      <a:r>
                        <a:rPr lang="en-US" sz="2000"/>
                        <a:t>2013</a:t>
                      </a:r>
                    </a:p>
                  </a:txBody>
                  <a:tcPr marL="102645" marR="102645" marT="51322" marB="51322"/>
                </a:tc>
                <a:tc>
                  <a:txBody>
                    <a:bodyPr/>
                    <a:lstStyle/>
                    <a:p>
                      <a:r>
                        <a:rPr lang="en-US" sz="2000"/>
                        <a:t>30	(1,617)</a:t>
                      </a:r>
                    </a:p>
                  </a:txBody>
                  <a:tcPr marL="102645" marR="102645" marT="51322" marB="51322"/>
                </a:tc>
                <a:tc>
                  <a:txBody>
                    <a:bodyPr/>
                    <a:lstStyle/>
                    <a:p>
                      <a:r>
                        <a:rPr lang="en-US" sz="2000"/>
                        <a:t>32</a:t>
                      </a:r>
                    </a:p>
                  </a:txBody>
                  <a:tcPr marL="102645" marR="102645" marT="51322" marB="51322"/>
                </a:tc>
                <a:extLst>
                  <a:ext uri="{0D108BD9-81ED-4DB2-BD59-A6C34878D82A}">
                    <a16:rowId xmlns:a16="http://schemas.microsoft.com/office/drawing/2014/main" val="2077557313"/>
                  </a:ext>
                </a:extLst>
              </a:tr>
              <a:tr h="451637">
                <a:tc>
                  <a:txBody>
                    <a:bodyPr/>
                    <a:lstStyle/>
                    <a:p>
                      <a:r>
                        <a:rPr lang="en-US" sz="2000"/>
                        <a:t>2012</a:t>
                      </a:r>
                    </a:p>
                  </a:txBody>
                  <a:tcPr marL="102645" marR="102645" marT="51322" marB="51322"/>
                </a:tc>
                <a:tc>
                  <a:txBody>
                    <a:bodyPr/>
                    <a:lstStyle/>
                    <a:p>
                      <a:r>
                        <a:rPr lang="en-US" sz="2000"/>
                        <a:t>31	(1,678)</a:t>
                      </a:r>
                    </a:p>
                  </a:txBody>
                  <a:tcPr marL="102645" marR="102645" marT="51322" marB="51322"/>
                </a:tc>
                <a:tc>
                  <a:txBody>
                    <a:bodyPr/>
                    <a:lstStyle/>
                    <a:p>
                      <a:r>
                        <a:rPr lang="en-US" sz="2000" dirty="0"/>
                        <a:t>33</a:t>
                      </a:r>
                    </a:p>
                  </a:txBody>
                  <a:tcPr marL="102645" marR="102645" marT="51322" marB="51322"/>
                </a:tc>
                <a:extLst>
                  <a:ext uri="{0D108BD9-81ED-4DB2-BD59-A6C34878D82A}">
                    <a16:rowId xmlns:a16="http://schemas.microsoft.com/office/drawing/2014/main" val="3542357817"/>
                  </a:ext>
                </a:extLst>
              </a:tr>
            </a:tbl>
          </a:graphicData>
        </a:graphic>
      </p:graphicFrame>
      <p:sp>
        <p:nvSpPr>
          <p:cNvPr id="3" name="TextBox 2">
            <a:extLst>
              <a:ext uri="{FF2B5EF4-FFF2-40B4-BE49-F238E27FC236}">
                <a16:creationId xmlns:a16="http://schemas.microsoft.com/office/drawing/2014/main" id="{119A666B-C957-4DB8-8602-B82561EA74FD}"/>
              </a:ext>
            </a:extLst>
          </p:cNvPr>
          <p:cNvSpPr txBox="1"/>
          <p:nvPr/>
        </p:nvSpPr>
        <p:spPr>
          <a:xfrm>
            <a:off x="1224051" y="6447406"/>
            <a:ext cx="4870882" cy="246221"/>
          </a:xfrm>
          <a:prstGeom prst="rect">
            <a:avLst/>
          </a:prstGeom>
          <a:noFill/>
        </p:spPr>
        <p:txBody>
          <a:bodyPr wrap="square" rtlCol="0">
            <a:spAutoFit/>
          </a:bodyPr>
          <a:lstStyle/>
          <a:p>
            <a:r>
              <a:rPr lang="en-US" sz="1000" i="1" dirty="0"/>
              <a:t>Source: Countyhealthrankings.org, datacenter.kidscount.org</a:t>
            </a:r>
          </a:p>
        </p:txBody>
      </p:sp>
    </p:spTree>
    <p:extLst>
      <p:ext uri="{BB962C8B-B14F-4D97-AF65-F5344CB8AC3E}">
        <p14:creationId xmlns:p14="http://schemas.microsoft.com/office/powerpoint/2010/main" val="4229112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873E5-2543-433F-919B-F917C5A0CBBA}"/>
              </a:ext>
            </a:extLst>
          </p:cNvPr>
          <p:cNvSpPr>
            <a:spLocks noGrp="1"/>
          </p:cNvSpPr>
          <p:nvPr>
            <p:ph type="title"/>
          </p:nvPr>
        </p:nvSpPr>
        <p:spPr/>
        <p:txBody>
          <a:bodyPr/>
          <a:lstStyle/>
          <a:p>
            <a:r>
              <a:rPr lang="en-US" dirty="0"/>
              <a:t>Peer County Comparisons</a:t>
            </a:r>
          </a:p>
        </p:txBody>
      </p:sp>
      <p:graphicFrame>
        <p:nvGraphicFramePr>
          <p:cNvPr id="4" name="Content Placeholder 3">
            <a:extLst>
              <a:ext uri="{FF2B5EF4-FFF2-40B4-BE49-F238E27FC236}">
                <a16:creationId xmlns:a16="http://schemas.microsoft.com/office/drawing/2014/main" id="{E5DAB27F-D2B4-45B1-AC1C-6CCBD1D20F1B}"/>
              </a:ext>
            </a:extLst>
          </p:cNvPr>
          <p:cNvGraphicFramePr>
            <a:graphicFrameLocks noGrp="1"/>
          </p:cNvGraphicFramePr>
          <p:nvPr>
            <p:ph idx="1"/>
            <p:extLst>
              <p:ext uri="{D42A27DB-BD31-4B8C-83A1-F6EECF244321}">
                <p14:modId xmlns:p14="http://schemas.microsoft.com/office/powerpoint/2010/main" val="1013256910"/>
              </p:ext>
            </p:extLst>
          </p:nvPr>
        </p:nvGraphicFramePr>
        <p:xfrm>
          <a:off x="2956243" y="2033387"/>
          <a:ext cx="7796212" cy="3977640"/>
        </p:xfrm>
        <a:graphic>
          <a:graphicData uri="http://schemas.openxmlformats.org/drawingml/2006/table">
            <a:tbl>
              <a:tblPr firstRow="1" bandRow="1">
                <a:tableStyleId>{5C22544A-7EE6-4342-B048-85BDC9FD1C3A}</a:tableStyleId>
              </a:tblPr>
              <a:tblGrid>
                <a:gridCol w="5465862">
                  <a:extLst>
                    <a:ext uri="{9D8B030D-6E8A-4147-A177-3AD203B41FA5}">
                      <a16:colId xmlns:a16="http://schemas.microsoft.com/office/drawing/2014/main" val="454681369"/>
                    </a:ext>
                  </a:extLst>
                </a:gridCol>
                <a:gridCol w="2330350">
                  <a:extLst>
                    <a:ext uri="{9D8B030D-6E8A-4147-A177-3AD203B41FA5}">
                      <a16:colId xmlns:a16="http://schemas.microsoft.com/office/drawing/2014/main" val="518650276"/>
                    </a:ext>
                  </a:extLst>
                </a:gridCol>
              </a:tblGrid>
              <a:tr h="370840">
                <a:tc>
                  <a:txBody>
                    <a:bodyPr/>
                    <a:lstStyle/>
                    <a:p>
                      <a:r>
                        <a:rPr lang="en-US" dirty="0"/>
                        <a:t>Location</a:t>
                      </a:r>
                    </a:p>
                  </a:txBody>
                  <a:tcPr/>
                </a:tc>
                <a:tc>
                  <a:txBody>
                    <a:bodyPr/>
                    <a:lstStyle/>
                    <a:p>
                      <a:r>
                        <a:rPr lang="en-US" dirty="0"/>
                        <a:t>Teen Birth Rate (per 1,000)</a:t>
                      </a:r>
                    </a:p>
                  </a:txBody>
                  <a:tcPr/>
                </a:tc>
                <a:extLst>
                  <a:ext uri="{0D108BD9-81ED-4DB2-BD59-A6C34878D82A}">
                    <a16:rowId xmlns:a16="http://schemas.microsoft.com/office/drawing/2014/main" val="1030878622"/>
                  </a:ext>
                </a:extLst>
              </a:tr>
              <a:tr h="370840">
                <a:tc>
                  <a:txBody>
                    <a:bodyPr/>
                    <a:lstStyle/>
                    <a:p>
                      <a:r>
                        <a:rPr lang="en-US" b="1" dirty="0"/>
                        <a:t>Garrett County</a:t>
                      </a:r>
                    </a:p>
                  </a:txBody>
                  <a:tcPr/>
                </a:tc>
                <a:tc>
                  <a:txBody>
                    <a:bodyPr/>
                    <a:lstStyle/>
                    <a:p>
                      <a:r>
                        <a:rPr lang="en-US" b="1" dirty="0"/>
                        <a:t>21</a:t>
                      </a:r>
                    </a:p>
                  </a:txBody>
                  <a:tcPr/>
                </a:tc>
                <a:extLst>
                  <a:ext uri="{0D108BD9-81ED-4DB2-BD59-A6C34878D82A}">
                    <a16:rowId xmlns:a16="http://schemas.microsoft.com/office/drawing/2014/main" val="3126045320"/>
                  </a:ext>
                </a:extLst>
              </a:tr>
              <a:tr h="370840">
                <a:tc>
                  <a:txBody>
                    <a:bodyPr/>
                    <a:lstStyle/>
                    <a:p>
                      <a:r>
                        <a:rPr lang="en-US" dirty="0"/>
                        <a:t>Amador County, CA</a:t>
                      </a:r>
                    </a:p>
                  </a:txBody>
                  <a:tcPr/>
                </a:tc>
                <a:tc>
                  <a:txBody>
                    <a:bodyPr/>
                    <a:lstStyle/>
                    <a:p>
                      <a:r>
                        <a:rPr lang="en-US" dirty="0"/>
                        <a:t>14</a:t>
                      </a:r>
                    </a:p>
                  </a:txBody>
                  <a:tcPr/>
                </a:tc>
                <a:extLst>
                  <a:ext uri="{0D108BD9-81ED-4DB2-BD59-A6C34878D82A}">
                    <a16:rowId xmlns:a16="http://schemas.microsoft.com/office/drawing/2014/main" val="1415143527"/>
                  </a:ext>
                </a:extLst>
              </a:tr>
              <a:tr h="370840">
                <a:tc>
                  <a:txBody>
                    <a:bodyPr/>
                    <a:lstStyle/>
                    <a:p>
                      <a:r>
                        <a:rPr lang="en-US" dirty="0"/>
                        <a:t>Lumpkin County, GA</a:t>
                      </a:r>
                    </a:p>
                  </a:txBody>
                  <a:tcPr/>
                </a:tc>
                <a:tc>
                  <a:txBody>
                    <a:bodyPr/>
                    <a:lstStyle/>
                    <a:p>
                      <a:r>
                        <a:rPr lang="en-US" dirty="0"/>
                        <a:t>10</a:t>
                      </a:r>
                    </a:p>
                  </a:txBody>
                  <a:tcPr/>
                </a:tc>
                <a:extLst>
                  <a:ext uri="{0D108BD9-81ED-4DB2-BD59-A6C34878D82A}">
                    <a16:rowId xmlns:a16="http://schemas.microsoft.com/office/drawing/2014/main" val="3780141868"/>
                  </a:ext>
                </a:extLst>
              </a:tr>
              <a:tr h="370840">
                <a:tc>
                  <a:txBody>
                    <a:bodyPr/>
                    <a:lstStyle/>
                    <a:p>
                      <a:r>
                        <a:rPr lang="en-US" dirty="0"/>
                        <a:t>Hancock County, ME</a:t>
                      </a:r>
                    </a:p>
                  </a:txBody>
                  <a:tcPr/>
                </a:tc>
                <a:tc>
                  <a:txBody>
                    <a:bodyPr/>
                    <a:lstStyle/>
                    <a:p>
                      <a:r>
                        <a:rPr lang="en-US" dirty="0"/>
                        <a:t>12</a:t>
                      </a:r>
                    </a:p>
                  </a:txBody>
                  <a:tcPr/>
                </a:tc>
                <a:extLst>
                  <a:ext uri="{0D108BD9-81ED-4DB2-BD59-A6C34878D82A}">
                    <a16:rowId xmlns:a16="http://schemas.microsoft.com/office/drawing/2014/main" val="1944238869"/>
                  </a:ext>
                </a:extLst>
              </a:tr>
              <a:tr h="370840">
                <a:tc>
                  <a:txBody>
                    <a:bodyPr/>
                    <a:lstStyle/>
                    <a:p>
                      <a:r>
                        <a:rPr lang="en-US" dirty="0"/>
                        <a:t>Charlevoix County, MI</a:t>
                      </a:r>
                    </a:p>
                  </a:txBody>
                  <a:tcPr/>
                </a:tc>
                <a:tc>
                  <a:txBody>
                    <a:bodyPr/>
                    <a:lstStyle/>
                    <a:p>
                      <a:r>
                        <a:rPr lang="en-US" dirty="0"/>
                        <a:t>19</a:t>
                      </a:r>
                    </a:p>
                  </a:txBody>
                  <a:tcPr/>
                </a:tc>
                <a:extLst>
                  <a:ext uri="{0D108BD9-81ED-4DB2-BD59-A6C34878D82A}">
                    <a16:rowId xmlns:a16="http://schemas.microsoft.com/office/drawing/2014/main" val="639094402"/>
                  </a:ext>
                </a:extLst>
              </a:tr>
              <a:tr h="370840">
                <a:tc>
                  <a:txBody>
                    <a:bodyPr/>
                    <a:lstStyle/>
                    <a:p>
                      <a:r>
                        <a:rPr lang="en-US" dirty="0"/>
                        <a:t>Lake County, MT</a:t>
                      </a:r>
                    </a:p>
                  </a:txBody>
                  <a:tcPr/>
                </a:tc>
                <a:tc>
                  <a:txBody>
                    <a:bodyPr/>
                    <a:lstStyle/>
                    <a:p>
                      <a:r>
                        <a:rPr lang="en-US" dirty="0"/>
                        <a:t>32</a:t>
                      </a:r>
                    </a:p>
                  </a:txBody>
                  <a:tcPr/>
                </a:tc>
                <a:extLst>
                  <a:ext uri="{0D108BD9-81ED-4DB2-BD59-A6C34878D82A}">
                    <a16:rowId xmlns:a16="http://schemas.microsoft.com/office/drawing/2014/main" val="771420170"/>
                  </a:ext>
                </a:extLst>
              </a:tr>
              <a:tr h="370840">
                <a:tc>
                  <a:txBody>
                    <a:bodyPr/>
                    <a:lstStyle/>
                    <a:p>
                      <a:r>
                        <a:rPr lang="en-US" dirty="0"/>
                        <a:t>Delaware County, NY</a:t>
                      </a:r>
                    </a:p>
                  </a:txBody>
                  <a:tcPr/>
                </a:tc>
                <a:tc>
                  <a:txBody>
                    <a:bodyPr/>
                    <a:lstStyle/>
                    <a:p>
                      <a:r>
                        <a:rPr lang="en-US" dirty="0"/>
                        <a:t>10</a:t>
                      </a:r>
                    </a:p>
                  </a:txBody>
                  <a:tcPr/>
                </a:tc>
                <a:extLst>
                  <a:ext uri="{0D108BD9-81ED-4DB2-BD59-A6C34878D82A}">
                    <a16:rowId xmlns:a16="http://schemas.microsoft.com/office/drawing/2014/main" val="3392414497"/>
                  </a:ext>
                </a:extLst>
              </a:tr>
              <a:tr h="370840">
                <a:tc>
                  <a:txBody>
                    <a:bodyPr/>
                    <a:lstStyle/>
                    <a:p>
                      <a:r>
                        <a:rPr lang="en-US" dirty="0"/>
                        <a:t>Carroll County, NH</a:t>
                      </a:r>
                    </a:p>
                  </a:txBody>
                  <a:tcPr/>
                </a:tc>
                <a:tc>
                  <a:txBody>
                    <a:bodyPr/>
                    <a:lstStyle/>
                    <a:p>
                      <a:r>
                        <a:rPr lang="en-US" dirty="0"/>
                        <a:t>13</a:t>
                      </a:r>
                    </a:p>
                  </a:txBody>
                  <a:tcPr/>
                </a:tc>
                <a:extLst>
                  <a:ext uri="{0D108BD9-81ED-4DB2-BD59-A6C34878D82A}">
                    <a16:rowId xmlns:a16="http://schemas.microsoft.com/office/drawing/2014/main" val="3112988638"/>
                  </a:ext>
                </a:extLst>
              </a:tr>
              <a:tr h="370840">
                <a:tc>
                  <a:txBody>
                    <a:bodyPr/>
                    <a:lstStyle/>
                    <a:p>
                      <a:r>
                        <a:rPr lang="en-US" dirty="0"/>
                        <a:t>Wayne County, PA</a:t>
                      </a:r>
                    </a:p>
                  </a:txBody>
                  <a:tcPr/>
                </a:tc>
                <a:tc>
                  <a:txBody>
                    <a:bodyPr/>
                    <a:lstStyle/>
                    <a:p>
                      <a:r>
                        <a:rPr lang="en-US" dirty="0"/>
                        <a:t>13</a:t>
                      </a:r>
                    </a:p>
                  </a:txBody>
                  <a:tcPr/>
                </a:tc>
                <a:extLst>
                  <a:ext uri="{0D108BD9-81ED-4DB2-BD59-A6C34878D82A}">
                    <a16:rowId xmlns:a16="http://schemas.microsoft.com/office/drawing/2014/main" val="1731149084"/>
                  </a:ext>
                </a:extLst>
              </a:tr>
            </a:tbl>
          </a:graphicData>
        </a:graphic>
      </p:graphicFrame>
      <p:sp>
        <p:nvSpPr>
          <p:cNvPr id="6" name="TextBox 5">
            <a:extLst>
              <a:ext uri="{FF2B5EF4-FFF2-40B4-BE49-F238E27FC236}">
                <a16:creationId xmlns:a16="http://schemas.microsoft.com/office/drawing/2014/main" id="{E31180E7-1099-4E4A-BF20-761A9141C84F}"/>
              </a:ext>
            </a:extLst>
          </p:cNvPr>
          <p:cNvSpPr txBox="1"/>
          <p:nvPr/>
        </p:nvSpPr>
        <p:spPr>
          <a:xfrm>
            <a:off x="1155032" y="6420051"/>
            <a:ext cx="6891688" cy="246221"/>
          </a:xfrm>
          <a:prstGeom prst="rect">
            <a:avLst/>
          </a:prstGeom>
          <a:noFill/>
        </p:spPr>
        <p:txBody>
          <a:bodyPr wrap="square" rtlCol="0">
            <a:spAutoFit/>
          </a:bodyPr>
          <a:lstStyle/>
          <a:p>
            <a:r>
              <a:rPr lang="en-US" sz="1000" i="1" dirty="0"/>
              <a:t>Source: Countyhealthrankings.org</a:t>
            </a:r>
          </a:p>
        </p:txBody>
      </p:sp>
    </p:spTree>
    <p:extLst>
      <p:ext uri="{BB962C8B-B14F-4D97-AF65-F5344CB8AC3E}">
        <p14:creationId xmlns:p14="http://schemas.microsoft.com/office/powerpoint/2010/main" val="1305951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424E0-28E2-0BB2-8A4E-E59A91473F79}"/>
              </a:ext>
            </a:extLst>
          </p:cNvPr>
          <p:cNvSpPr>
            <a:spLocks noGrp="1"/>
          </p:cNvSpPr>
          <p:nvPr>
            <p:ph type="title"/>
          </p:nvPr>
        </p:nvSpPr>
        <p:spPr/>
        <p:txBody>
          <a:bodyPr/>
          <a:lstStyle/>
          <a:p>
            <a:r>
              <a:rPr lang="en-US" dirty="0"/>
              <a:t>What are our adolescents saying?</a:t>
            </a:r>
          </a:p>
        </p:txBody>
      </p:sp>
      <p:sp>
        <p:nvSpPr>
          <p:cNvPr id="3" name="Content Placeholder 2">
            <a:extLst>
              <a:ext uri="{FF2B5EF4-FFF2-40B4-BE49-F238E27FC236}">
                <a16:creationId xmlns:a16="http://schemas.microsoft.com/office/drawing/2014/main" id="{1B02CEA1-ACD6-0577-E09E-C0777EFA4EE3}"/>
              </a:ext>
            </a:extLst>
          </p:cNvPr>
          <p:cNvSpPr>
            <a:spLocks noGrp="1"/>
          </p:cNvSpPr>
          <p:nvPr>
            <p:ph idx="1"/>
          </p:nvPr>
        </p:nvSpPr>
        <p:spPr>
          <a:xfrm>
            <a:off x="2773599" y="1763358"/>
            <a:ext cx="7796540" cy="3997828"/>
          </a:xfrm>
        </p:spPr>
        <p:txBody>
          <a:bodyPr/>
          <a:lstStyle/>
          <a:p>
            <a:r>
              <a:rPr lang="en-US" sz="1800" dirty="0"/>
              <a:t>Every 2 years, the Youth Risk Behavior Survey (YRBS) is conducted in Maryland as part of a larger effort through the CDC</a:t>
            </a:r>
          </a:p>
          <a:p>
            <a:r>
              <a:rPr lang="en-US" sz="1800" dirty="0"/>
              <a:t>Purpose of YRBS is to gather data related to adolescent risk behaviors </a:t>
            </a:r>
          </a:p>
          <a:p>
            <a:r>
              <a:rPr lang="en-US" sz="1800" dirty="0"/>
              <a:t>Schools systems are required to participate, but the students are not</a:t>
            </a:r>
          </a:p>
          <a:p>
            <a:r>
              <a:rPr lang="en-US" sz="1800" dirty="0"/>
              <a:t>The decision regarding who gets the survey is random</a:t>
            </a:r>
          </a:p>
          <a:p>
            <a:endParaRPr lang="en-US" dirty="0"/>
          </a:p>
        </p:txBody>
      </p:sp>
      <p:sp>
        <p:nvSpPr>
          <p:cNvPr id="4" name="TextBox 3">
            <a:extLst>
              <a:ext uri="{FF2B5EF4-FFF2-40B4-BE49-F238E27FC236}">
                <a16:creationId xmlns:a16="http://schemas.microsoft.com/office/drawing/2014/main" id="{2666BCB3-0F85-4E1E-90AF-A967C689CB3D}"/>
              </a:ext>
            </a:extLst>
          </p:cNvPr>
          <p:cNvSpPr txBox="1"/>
          <p:nvPr/>
        </p:nvSpPr>
        <p:spPr>
          <a:xfrm>
            <a:off x="1260909" y="6347156"/>
            <a:ext cx="8576110" cy="246221"/>
          </a:xfrm>
          <a:prstGeom prst="rect">
            <a:avLst/>
          </a:prstGeom>
          <a:noFill/>
        </p:spPr>
        <p:txBody>
          <a:bodyPr wrap="square" rtlCol="0">
            <a:spAutoFit/>
          </a:bodyPr>
          <a:lstStyle/>
          <a:p>
            <a:r>
              <a:rPr lang="en-US" sz="1000" i="1" dirty="0"/>
              <a:t>Source: https://health.maryland.gov/phpa/ccdpc/Reports/Pages/YRBS2018.aspx</a:t>
            </a:r>
          </a:p>
        </p:txBody>
      </p:sp>
    </p:spTree>
    <p:extLst>
      <p:ext uri="{BB962C8B-B14F-4D97-AF65-F5344CB8AC3E}">
        <p14:creationId xmlns:p14="http://schemas.microsoft.com/office/powerpoint/2010/main" val="40250447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3092</TotalTime>
  <Words>1492</Words>
  <Application>Microsoft Office PowerPoint</Application>
  <PresentationFormat>Widescreen</PresentationFormat>
  <Paragraphs>190</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MS Shell Dlg 2</vt:lpstr>
      <vt:lpstr>Wingdings</vt:lpstr>
      <vt:lpstr>Wingdings 3</vt:lpstr>
      <vt:lpstr>Madison</vt:lpstr>
      <vt:lpstr>Teen Pregnancy in Garrett County</vt:lpstr>
      <vt:lpstr>Consequences of Teen Pregnancy</vt:lpstr>
      <vt:lpstr>Consequences of Teen Pregnancy</vt:lpstr>
      <vt:lpstr>Consequences of Teen Pregnancy </vt:lpstr>
      <vt:lpstr>Teen Pregnancy and ACEs</vt:lpstr>
      <vt:lpstr>Teen Pregnancy and ACEs</vt:lpstr>
      <vt:lpstr>Garrett County Teen Birth Rate </vt:lpstr>
      <vt:lpstr>Peer County Comparisons</vt:lpstr>
      <vt:lpstr>What are our adolescents saying?</vt:lpstr>
      <vt:lpstr>2018 YRBS Findings-Garrett</vt:lpstr>
      <vt:lpstr>2018 YRBS Findings-Garrett</vt:lpstr>
      <vt:lpstr>2018 YRBS Findings-Garrett </vt:lpstr>
      <vt:lpstr>What can be gathered from the data?</vt:lpstr>
      <vt:lpstr>What can be gathered from the data?</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Teen Pregnancy in Garrett County</dc:title>
  <dc:creator>Heather Cooper</dc:creator>
  <cp:lastModifiedBy>11129013</cp:lastModifiedBy>
  <cp:revision>23</cp:revision>
  <cp:lastPrinted>2022-07-12T18:21:13Z</cp:lastPrinted>
  <dcterms:created xsi:type="dcterms:W3CDTF">2022-07-12T13:15:06Z</dcterms:created>
  <dcterms:modified xsi:type="dcterms:W3CDTF">2022-08-03T14:17:19Z</dcterms:modified>
</cp:coreProperties>
</file>