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59"/>
  </p:notesMasterIdLst>
  <p:sldIdLst>
    <p:sldId id="256" r:id="rId2"/>
    <p:sldId id="389" r:id="rId3"/>
    <p:sldId id="29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257" r:id="rId33"/>
    <p:sldId id="260" r:id="rId34"/>
    <p:sldId id="263" r:id="rId35"/>
    <p:sldId id="268" r:id="rId36"/>
    <p:sldId id="318" r:id="rId37"/>
    <p:sldId id="319" r:id="rId38"/>
    <p:sldId id="349" r:id="rId39"/>
    <p:sldId id="313" r:id="rId40"/>
    <p:sldId id="350" r:id="rId41"/>
    <p:sldId id="315" r:id="rId42"/>
    <p:sldId id="314" r:id="rId43"/>
    <p:sldId id="356" r:id="rId44"/>
    <p:sldId id="352" r:id="rId45"/>
    <p:sldId id="259" r:id="rId46"/>
    <p:sldId id="353" r:id="rId47"/>
    <p:sldId id="351" r:id="rId48"/>
    <p:sldId id="306" r:id="rId49"/>
    <p:sldId id="385" r:id="rId50"/>
    <p:sldId id="355" r:id="rId51"/>
    <p:sldId id="294" r:id="rId52"/>
    <p:sldId id="295" r:id="rId53"/>
    <p:sldId id="292" r:id="rId54"/>
    <p:sldId id="291" r:id="rId55"/>
    <p:sldId id="386" r:id="rId56"/>
    <p:sldId id="346" r:id="rId57"/>
    <p:sldId id="38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P. Corder" initials="JP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112" autoAdjust="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feldman.OAS\Documents\Infectious%20diseases\Rabies\Stats%20-%20rabies\Rabies%20data%20working%20file%20201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'Positive Multi-Year'!$B$2</c:f>
              <c:strCache>
                <c:ptCount val="1"/>
                <c:pt idx="0">
                  <c:v>Rabid Animals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'Positive Multi-Year'!$A$3:$A$70</c:f>
              <c:numCache>
                <c:formatCode>@</c:formatCode>
                <c:ptCount val="68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</c:numCache>
            </c:numRef>
          </c:cat>
          <c:val>
            <c:numRef>
              <c:f>'Positive Multi-Year'!$B$3:$B$70</c:f>
              <c:numCache>
                <c:formatCode>General</c:formatCode>
                <c:ptCount val="68"/>
                <c:pt idx="0">
                  <c:v>77</c:v>
                </c:pt>
                <c:pt idx="1">
                  <c:v>46</c:v>
                </c:pt>
                <c:pt idx="2">
                  <c:v>16</c:v>
                </c:pt>
                <c:pt idx="3">
                  <c:v>0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40</c:v>
                </c:pt>
                <c:pt idx="9">
                  <c:v>25</c:v>
                </c:pt>
                <c:pt idx="10">
                  <c:v>74</c:v>
                </c:pt>
                <c:pt idx="11">
                  <c:v>34</c:v>
                </c:pt>
                <c:pt idx="12">
                  <c:v>7</c:v>
                </c:pt>
                <c:pt idx="13">
                  <c:v>8</c:v>
                </c:pt>
                <c:pt idx="14">
                  <c:v>21</c:v>
                </c:pt>
                <c:pt idx="15">
                  <c:v>3</c:v>
                </c:pt>
                <c:pt idx="16">
                  <c:v>5</c:v>
                </c:pt>
                <c:pt idx="17">
                  <c:v>2</c:v>
                </c:pt>
                <c:pt idx="18">
                  <c:v>2</c:v>
                </c:pt>
                <c:pt idx="19">
                  <c:v>4</c:v>
                </c:pt>
                <c:pt idx="20">
                  <c:v>25</c:v>
                </c:pt>
                <c:pt idx="21">
                  <c:v>6</c:v>
                </c:pt>
                <c:pt idx="22">
                  <c:v>5</c:v>
                </c:pt>
                <c:pt idx="23">
                  <c:v>5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19</c:v>
                </c:pt>
                <c:pt idx="28">
                  <c:v>15</c:v>
                </c:pt>
                <c:pt idx="29">
                  <c:v>27</c:v>
                </c:pt>
                <c:pt idx="30">
                  <c:v>16</c:v>
                </c:pt>
                <c:pt idx="31">
                  <c:v>46</c:v>
                </c:pt>
                <c:pt idx="32">
                  <c:v>21</c:v>
                </c:pt>
                <c:pt idx="33">
                  <c:v>22</c:v>
                </c:pt>
                <c:pt idx="34">
                  <c:v>39</c:v>
                </c:pt>
                <c:pt idx="35">
                  <c:v>37</c:v>
                </c:pt>
                <c:pt idx="36">
                  <c:v>50</c:v>
                </c:pt>
                <c:pt idx="37">
                  <c:v>152</c:v>
                </c:pt>
                <c:pt idx="38">
                  <c:v>838</c:v>
                </c:pt>
                <c:pt idx="39">
                  <c:v>1100</c:v>
                </c:pt>
                <c:pt idx="40">
                  <c:v>760</c:v>
                </c:pt>
                <c:pt idx="41">
                  <c:v>683</c:v>
                </c:pt>
                <c:pt idx="42">
                  <c:v>450</c:v>
                </c:pt>
                <c:pt idx="43">
                  <c:v>338</c:v>
                </c:pt>
                <c:pt idx="44">
                  <c:v>389</c:v>
                </c:pt>
                <c:pt idx="45">
                  <c:v>468</c:v>
                </c:pt>
                <c:pt idx="46">
                  <c:v>579</c:v>
                </c:pt>
                <c:pt idx="47">
                  <c:v>553</c:v>
                </c:pt>
                <c:pt idx="48">
                  <c:v>624</c:v>
                </c:pt>
                <c:pt idx="49">
                  <c:v>520</c:v>
                </c:pt>
                <c:pt idx="50">
                  <c:v>441</c:v>
                </c:pt>
                <c:pt idx="51">
                  <c:v>638</c:v>
                </c:pt>
                <c:pt idx="52">
                  <c:v>619</c:v>
                </c:pt>
                <c:pt idx="53">
                  <c:v>439</c:v>
                </c:pt>
                <c:pt idx="54">
                  <c:v>394</c:v>
                </c:pt>
                <c:pt idx="55">
                  <c:v>413</c:v>
                </c:pt>
                <c:pt idx="56">
                  <c:v>505</c:v>
                </c:pt>
                <c:pt idx="57">
                  <c:v>396</c:v>
                </c:pt>
                <c:pt idx="58">
                  <c:v>371</c:v>
                </c:pt>
                <c:pt idx="59">
                  <c:v>336</c:v>
                </c:pt>
                <c:pt idx="60">
                  <c:v>380</c:v>
                </c:pt>
                <c:pt idx="61">
                  <c:v>414</c:v>
                </c:pt>
                <c:pt idx="62">
                  <c:v>431</c:v>
                </c:pt>
                <c:pt idx="63">
                  <c:v>420</c:v>
                </c:pt>
                <c:pt idx="64">
                  <c:v>384</c:v>
                </c:pt>
                <c:pt idx="65">
                  <c:v>354</c:v>
                </c:pt>
                <c:pt idx="66">
                  <c:v>305</c:v>
                </c:pt>
                <c:pt idx="67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B-44D5-BDEA-E71BD7077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49088"/>
        <c:axId val="230549480"/>
      </c:lineChart>
      <c:catAx>
        <c:axId val="2305490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230549480"/>
        <c:crosses val="autoZero"/>
        <c:auto val="1"/>
        <c:lblAlgn val="ctr"/>
        <c:lblOffset val="100"/>
        <c:noMultiLvlLbl val="0"/>
      </c:catAx>
      <c:valAx>
        <c:axId val="230549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54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85748"/>
            </a:solidFill>
          </c:spPr>
          <c:dPt>
            <c:idx val="0"/>
            <c:bubble3D val="0"/>
            <c:spPr>
              <a:solidFill>
                <a:srgbClr val="E857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C5-4FC8-BAEC-608F0E84AD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C5-4FC8-BAEC-608F0E84ADA6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C5-4FC8-BAEC-608F0E84ADA6}"/>
              </c:ext>
            </c:extLst>
          </c:dPt>
          <c:dPt>
            <c:idx val="3"/>
            <c:bubble3D val="0"/>
            <c:spPr>
              <a:solidFill>
                <a:srgbClr val="E857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C5-4FC8-BAEC-608F0E84ADA6}"/>
              </c:ext>
            </c:extLst>
          </c:dPt>
          <c:cat>
            <c:strRef>
              <c:f>Sheet1!$A$2:$A$5</c:f>
              <c:strCache>
                <c:ptCount val="3"/>
                <c:pt idx="0">
                  <c:v>Wild/feral/stray</c:v>
                </c:pt>
                <c:pt idx="1">
                  <c:v>Domestic/pet</c:v>
                </c:pt>
                <c:pt idx="2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6-437E-AABD-D4560E374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E5-48FF-A410-DD0ED2C1D0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E5-48FF-A410-DD0ED2C1D094}"/>
              </c:ext>
            </c:extLst>
          </c:dPt>
          <c:dPt>
            <c:idx val="2"/>
            <c:bubble3D val="0"/>
            <c:spPr>
              <a:solidFill>
                <a:srgbClr val="E857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E5-48FF-A410-DD0ED2C1D0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E5-48FF-A410-DD0ED2C1D094}"/>
              </c:ext>
            </c:extLst>
          </c:dPt>
          <c:cat>
            <c:strRef>
              <c:f>Sheet1!$A$2:$A$5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7-42C9-9A24-E38D44668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1T14:27:37.869" idx="1">
    <p:pos x="10" y="10"/>
    <p:text>Last MD rabies death was 2013 and was in kidney transplant recipient (2 years after exposure)</p:text>
    <p:extLst>
      <p:ext uri="{C676402C-5697-4E1C-873F-D02D1690AC5C}">
        <p15:threadingInfo xmlns:p15="http://schemas.microsoft.com/office/powerpoint/2012/main" timeZoneBias="240"/>
      </p:ext>
    </p:extLst>
  </p:cm>
  <p:cm authorId="1" dt="2017-10-11T14:28:51.619" idx="2">
    <p:pos x="106" y="106"/>
    <p:text>Before that the last case was in 1976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2T08:55:59.253" idx="3">
    <p:pos x="10" y="10"/>
    <p:text>Pre-exposure prophylaxis also a preventative measure for those whose careers put them at increased risk of exposure.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826F0-BFDA-4349-8209-EE8697FE7A8D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9D7C93-075E-437C-95A1-ACB7A4B4A1DF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US" dirty="0"/>
        </a:p>
      </dgm:t>
    </dgm:pt>
    <dgm:pt modelId="{0FED161B-A8CA-488C-8442-E43BD9F42734}" type="parTrans" cxnId="{83695EBB-5F21-4BA2-B2D7-A5838D0C6F70}">
      <dgm:prSet/>
      <dgm:spPr/>
      <dgm:t>
        <a:bodyPr/>
        <a:lstStyle/>
        <a:p>
          <a:endParaRPr lang="en-US"/>
        </a:p>
      </dgm:t>
    </dgm:pt>
    <dgm:pt modelId="{D18420F1-C713-4DF9-9A80-E40C96813992}" type="sibTrans" cxnId="{83695EBB-5F21-4BA2-B2D7-A5838D0C6F70}">
      <dgm:prSet/>
      <dgm:spPr/>
      <dgm:t>
        <a:bodyPr/>
        <a:lstStyle/>
        <a:p>
          <a:endParaRPr lang="en-US"/>
        </a:p>
      </dgm:t>
    </dgm:pt>
    <dgm:pt modelId="{330ACEB1-A0BD-48D5-9107-65F9A1B87B66}">
      <dgm:prSet phldrT="[Text]"/>
      <dgm:spPr/>
      <dgm:t>
        <a:bodyPr/>
        <a:lstStyle/>
        <a:p>
          <a:r>
            <a:rPr lang="en-US" dirty="0" smtClean="0"/>
            <a:t>USA</a:t>
          </a:r>
          <a:endParaRPr lang="en-US" dirty="0"/>
        </a:p>
      </dgm:t>
    </dgm:pt>
    <dgm:pt modelId="{067C37B4-8998-40F1-8550-FC83DF790998}" type="parTrans" cxnId="{F8F551C0-1D32-4F44-9472-625068654DAB}">
      <dgm:prSet/>
      <dgm:spPr/>
      <dgm:t>
        <a:bodyPr/>
        <a:lstStyle/>
        <a:p>
          <a:endParaRPr lang="en-US"/>
        </a:p>
      </dgm:t>
    </dgm:pt>
    <dgm:pt modelId="{5E3D11A5-F7D9-4B53-9CC6-ECF16658466E}" type="sibTrans" cxnId="{F8F551C0-1D32-4F44-9472-625068654DAB}">
      <dgm:prSet/>
      <dgm:spPr/>
      <dgm:t>
        <a:bodyPr/>
        <a:lstStyle/>
        <a:p>
          <a:endParaRPr lang="en-US"/>
        </a:p>
      </dgm:t>
    </dgm:pt>
    <dgm:pt modelId="{614DFC1A-0FD7-4E9A-BA90-7889377E6835}">
      <dgm:prSet phldrT="[Text]"/>
      <dgm:spPr/>
      <dgm:t>
        <a:bodyPr/>
        <a:lstStyle/>
        <a:p>
          <a:r>
            <a:rPr lang="en-US" dirty="0" smtClean="0"/>
            <a:t>Maryland</a:t>
          </a:r>
          <a:endParaRPr lang="en-US" dirty="0"/>
        </a:p>
      </dgm:t>
    </dgm:pt>
    <dgm:pt modelId="{856CCF1B-C528-4B37-B085-77F184DBB99C}" type="parTrans" cxnId="{975C224E-A402-477D-8F78-4CAE9C8C13EF}">
      <dgm:prSet/>
      <dgm:spPr/>
      <dgm:t>
        <a:bodyPr/>
        <a:lstStyle/>
        <a:p>
          <a:endParaRPr lang="en-US"/>
        </a:p>
      </dgm:t>
    </dgm:pt>
    <dgm:pt modelId="{014D9986-2A9E-4051-83F7-27BD32CB0EA3}" type="sibTrans" cxnId="{975C224E-A402-477D-8F78-4CAE9C8C13EF}">
      <dgm:prSet/>
      <dgm:spPr/>
      <dgm:t>
        <a:bodyPr/>
        <a:lstStyle/>
        <a:p>
          <a:endParaRPr lang="en-US"/>
        </a:p>
      </dgm:t>
    </dgm:pt>
    <dgm:pt modelId="{32834CD6-E660-4727-93D9-94B9869FE1B4}">
      <dgm:prSet phldrT="[Text]"/>
      <dgm:spPr/>
      <dgm:t>
        <a:bodyPr/>
        <a:lstStyle/>
        <a:p>
          <a:r>
            <a:rPr lang="en-US" dirty="0" smtClean="0"/>
            <a:t>Garrett County</a:t>
          </a:r>
          <a:endParaRPr lang="en-US" dirty="0"/>
        </a:p>
      </dgm:t>
    </dgm:pt>
    <dgm:pt modelId="{18AE2032-0A6A-46B5-9AF7-53F2D156EFE6}" type="parTrans" cxnId="{9DA25CFC-AD95-4E2C-A028-99C0CCD23309}">
      <dgm:prSet/>
      <dgm:spPr/>
      <dgm:t>
        <a:bodyPr/>
        <a:lstStyle/>
        <a:p>
          <a:endParaRPr lang="en-US"/>
        </a:p>
      </dgm:t>
    </dgm:pt>
    <dgm:pt modelId="{911DDBD7-72C8-4B88-B8C9-F6F7CDFCA01F}" type="sibTrans" cxnId="{9DA25CFC-AD95-4E2C-A028-99C0CCD23309}">
      <dgm:prSet/>
      <dgm:spPr/>
      <dgm:t>
        <a:bodyPr/>
        <a:lstStyle/>
        <a:p>
          <a:endParaRPr lang="en-US"/>
        </a:p>
      </dgm:t>
    </dgm:pt>
    <dgm:pt modelId="{50C76627-FC21-4CB4-A549-50624DA6DF36}" type="pres">
      <dgm:prSet presAssocID="{55E826F0-BFDA-4349-8209-EE8697FE7A8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F7F17-06A0-4833-96E4-E2CDBB043D04}" type="pres">
      <dgm:prSet presAssocID="{55E826F0-BFDA-4349-8209-EE8697FE7A8D}" presName="comp1" presStyleCnt="0"/>
      <dgm:spPr/>
    </dgm:pt>
    <dgm:pt modelId="{BA182A9A-1747-45A9-A6DD-82398BB03499}" type="pres">
      <dgm:prSet presAssocID="{55E826F0-BFDA-4349-8209-EE8697FE7A8D}" presName="circle1" presStyleLbl="node1" presStyleIdx="0" presStyleCnt="4"/>
      <dgm:spPr/>
      <dgm:t>
        <a:bodyPr/>
        <a:lstStyle/>
        <a:p>
          <a:endParaRPr lang="en-US"/>
        </a:p>
      </dgm:t>
    </dgm:pt>
    <dgm:pt modelId="{442FBFEF-4DBC-4BAD-B688-18572D79C437}" type="pres">
      <dgm:prSet presAssocID="{55E826F0-BFDA-4349-8209-EE8697FE7A8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BEDCB-4D59-469A-862D-564CC45584A3}" type="pres">
      <dgm:prSet presAssocID="{55E826F0-BFDA-4349-8209-EE8697FE7A8D}" presName="comp2" presStyleCnt="0"/>
      <dgm:spPr/>
    </dgm:pt>
    <dgm:pt modelId="{267F6D16-3E21-46F5-BB9E-022EF3755C84}" type="pres">
      <dgm:prSet presAssocID="{55E826F0-BFDA-4349-8209-EE8697FE7A8D}" presName="circle2" presStyleLbl="node1" presStyleIdx="1" presStyleCnt="4"/>
      <dgm:spPr/>
      <dgm:t>
        <a:bodyPr/>
        <a:lstStyle/>
        <a:p>
          <a:endParaRPr lang="en-US"/>
        </a:p>
      </dgm:t>
    </dgm:pt>
    <dgm:pt modelId="{145316E1-3A73-46C4-A046-CC43E09C5A73}" type="pres">
      <dgm:prSet presAssocID="{55E826F0-BFDA-4349-8209-EE8697FE7A8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975-E4B1-4702-9D4F-5DD55F86174C}" type="pres">
      <dgm:prSet presAssocID="{55E826F0-BFDA-4349-8209-EE8697FE7A8D}" presName="comp3" presStyleCnt="0"/>
      <dgm:spPr/>
    </dgm:pt>
    <dgm:pt modelId="{6843381F-DB20-45F1-9543-CB8AE229C3E6}" type="pres">
      <dgm:prSet presAssocID="{55E826F0-BFDA-4349-8209-EE8697FE7A8D}" presName="circle3" presStyleLbl="node1" presStyleIdx="2" presStyleCnt="4"/>
      <dgm:spPr/>
      <dgm:t>
        <a:bodyPr/>
        <a:lstStyle/>
        <a:p>
          <a:endParaRPr lang="en-US"/>
        </a:p>
      </dgm:t>
    </dgm:pt>
    <dgm:pt modelId="{8B47896C-EB59-4E50-9F61-266A33379FF4}" type="pres">
      <dgm:prSet presAssocID="{55E826F0-BFDA-4349-8209-EE8697FE7A8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7B3F-AE9E-453C-9908-0E13A39F9F07}" type="pres">
      <dgm:prSet presAssocID="{55E826F0-BFDA-4349-8209-EE8697FE7A8D}" presName="comp4" presStyleCnt="0"/>
      <dgm:spPr/>
    </dgm:pt>
    <dgm:pt modelId="{1B522C9A-B60A-4F0E-8408-A0B532CE726C}" type="pres">
      <dgm:prSet presAssocID="{55E826F0-BFDA-4349-8209-EE8697FE7A8D}" presName="circle4" presStyleLbl="node1" presStyleIdx="3" presStyleCnt="4"/>
      <dgm:spPr/>
      <dgm:t>
        <a:bodyPr/>
        <a:lstStyle/>
        <a:p>
          <a:endParaRPr lang="en-US"/>
        </a:p>
      </dgm:t>
    </dgm:pt>
    <dgm:pt modelId="{FFC52527-8E48-4396-911F-8C63049CA3D7}" type="pres">
      <dgm:prSet presAssocID="{55E826F0-BFDA-4349-8209-EE8697FE7A8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55E5E-F08F-4BEA-8066-4A7E60313063}" type="presOf" srcId="{439D7C93-075E-437C-95A1-ACB7A4B4A1DF}" destId="{BA182A9A-1747-45A9-A6DD-82398BB03499}" srcOrd="0" destOrd="0" presId="urn:microsoft.com/office/officeart/2005/8/layout/venn2"/>
    <dgm:cxn modelId="{895C0056-4AEE-499B-BA74-3E1F4F2EC6BA}" type="presOf" srcId="{55E826F0-BFDA-4349-8209-EE8697FE7A8D}" destId="{50C76627-FC21-4CB4-A549-50624DA6DF36}" srcOrd="0" destOrd="0" presId="urn:microsoft.com/office/officeart/2005/8/layout/venn2"/>
    <dgm:cxn modelId="{7FF31432-D37D-4A7F-89C4-CAE6C9120A1C}" type="presOf" srcId="{439D7C93-075E-437C-95A1-ACB7A4B4A1DF}" destId="{442FBFEF-4DBC-4BAD-B688-18572D79C437}" srcOrd="1" destOrd="0" presId="urn:microsoft.com/office/officeart/2005/8/layout/venn2"/>
    <dgm:cxn modelId="{01048C43-AE6C-428D-8C90-66836104B621}" type="presOf" srcId="{614DFC1A-0FD7-4E9A-BA90-7889377E6835}" destId="{8B47896C-EB59-4E50-9F61-266A33379FF4}" srcOrd="1" destOrd="0" presId="urn:microsoft.com/office/officeart/2005/8/layout/venn2"/>
    <dgm:cxn modelId="{7195D7C0-3935-4604-B13F-72958AAC6573}" type="presOf" srcId="{614DFC1A-0FD7-4E9A-BA90-7889377E6835}" destId="{6843381F-DB20-45F1-9543-CB8AE229C3E6}" srcOrd="0" destOrd="0" presId="urn:microsoft.com/office/officeart/2005/8/layout/venn2"/>
    <dgm:cxn modelId="{F8F551C0-1D32-4F44-9472-625068654DAB}" srcId="{55E826F0-BFDA-4349-8209-EE8697FE7A8D}" destId="{330ACEB1-A0BD-48D5-9107-65F9A1B87B66}" srcOrd="1" destOrd="0" parTransId="{067C37B4-8998-40F1-8550-FC83DF790998}" sibTransId="{5E3D11A5-F7D9-4B53-9CC6-ECF16658466E}"/>
    <dgm:cxn modelId="{83695EBB-5F21-4BA2-B2D7-A5838D0C6F70}" srcId="{55E826F0-BFDA-4349-8209-EE8697FE7A8D}" destId="{439D7C93-075E-437C-95A1-ACB7A4B4A1DF}" srcOrd="0" destOrd="0" parTransId="{0FED161B-A8CA-488C-8442-E43BD9F42734}" sibTransId="{D18420F1-C713-4DF9-9A80-E40C96813992}"/>
    <dgm:cxn modelId="{9DA25CFC-AD95-4E2C-A028-99C0CCD23309}" srcId="{55E826F0-BFDA-4349-8209-EE8697FE7A8D}" destId="{32834CD6-E660-4727-93D9-94B9869FE1B4}" srcOrd="3" destOrd="0" parTransId="{18AE2032-0A6A-46B5-9AF7-53F2D156EFE6}" sibTransId="{911DDBD7-72C8-4B88-B8C9-F6F7CDFCA01F}"/>
    <dgm:cxn modelId="{975C224E-A402-477D-8F78-4CAE9C8C13EF}" srcId="{55E826F0-BFDA-4349-8209-EE8697FE7A8D}" destId="{614DFC1A-0FD7-4E9A-BA90-7889377E6835}" srcOrd="2" destOrd="0" parTransId="{856CCF1B-C528-4B37-B085-77F184DBB99C}" sibTransId="{014D9986-2A9E-4051-83F7-27BD32CB0EA3}"/>
    <dgm:cxn modelId="{F34C2293-9645-4F2E-9C60-60E6D6C4ACF5}" type="presOf" srcId="{32834CD6-E660-4727-93D9-94B9869FE1B4}" destId="{1B522C9A-B60A-4F0E-8408-A0B532CE726C}" srcOrd="0" destOrd="0" presId="urn:microsoft.com/office/officeart/2005/8/layout/venn2"/>
    <dgm:cxn modelId="{77DD49CA-C6D2-4317-B796-DB19F6C5209E}" type="presOf" srcId="{330ACEB1-A0BD-48D5-9107-65F9A1B87B66}" destId="{267F6D16-3E21-46F5-BB9E-022EF3755C84}" srcOrd="0" destOrd="0" presId="urn:microsoft.com/office/officeart/2005/8/layout/venn2"/>
    <dgm:cxn modelId="{32AA3EDD-0D5F-4A4B-B0A3-49DC022D6315}" type="presOf" srcId="{32834CD6-E660-4727-93D9-94B9869FE1B4}" destId="{FFC52527-8E48-4396-911F-8C63049CA3D7}" srcOrd="1" destOrd="0" presId="urn:microsoft.com/office/officeart/2005/8/layout/venn2"/>
    <dgm:cxn modelId="{28BD4CBB-E6E2-4BFD-A1F9-759DBA21F50B}" type="presOf" srcId="{330ACEB1-A0BD-48D5-9107-65F9A1B87B66}" destId="{145316E1-3A73-46C4-A046-CC43E09C5A73}" srcOrd="1" destOrd="0" presId="urn:microsoft.com/office/officeart/2005/8/layout/venn2"/>
    <dgm:cxn modelId="{6E8DCEA2-E9A6-49F4-AC3D-0F2B2D31D997}" type="presParOf" srcId="{50C76627-FC21-4CB4-A549-50624DA6DF36}" destId="{9FEF7F17-06A0-4833-96E4-E2CDBB043D04}" srcOrd="0" destOrd="0" presId="urn:microsoft.com/office/officeart/2005/8/layout/venn2"/>
    <dgm:cxn modelId="{20765D6E-4626-46EB-BA8B-9A9753298993}" type="presParOf" srcId="{9FEF7F17-06A0-4833-96E4-E2CDBB043D04}" destId="{BA182A9A-1747-45A9-A6DD-82398BB03499}" srcOrd="0" destOrd="0" presId="urn:microsoft.com/office/officeart/2005/8/layout/venn2"/>
    <dgm:cxn modelId="{E26CF448-E1C1-4659-9FF6-AC5C1D3E759F}" type="presParOf" srcId="{9FEF7F17-06A0-4833-96E4-E2CDBB043D04}" destId="{442FBFEF-4DBC-4BAD-B688-18572D79C437}" srcOrd="1" destOrd="0" presId="urn:microsoft.com/office/officeart/2005/8/layout/venn2"/>
    <dgm:cxn modelId="{0CFED1B8-1873-4F83-A255-EBB2A57B19FE}" type="presParOf" srcId="{50C76627-FC21-4CB4-A549-50624DA6DF36}" destId="{789BEDCB-4D59-469A-862D-564CC45584A3}" srcOrd="1" destOrd="0" presId="urn:microsoft.com/office/officeart/2005/8/layout/venn2"/>
    <dgm:cxn modelId="{CAC93D7A-73F0-4750-816B-A2E20EA5FACA}" type="presParOf" srcId="{789BEDCB-4D59-469A-862D-564CC45584A3}" destId="{267F6D16-3E21-46F5-BB9E-022EF3755C84}" srcOrd="0" destOrd="0" presId="urn:microsoft.com/office/officeart/2005/8/layout/venn2"/>
    <dgm:cxn modelId="{11FF6346-7601-405B-A5DD-CE0617020C4B}" type="presParOf" srcId="{789BEDCB-4D59-469A-862D-564CC45584A3}" destId="{145316E1-3A73-46C4-A046-CC43E09C5A73}" srcOrd="1" destOrd="0" presId="urn:microsoft.com/office/officeart/2005/8/layout/venn2"/>
    <dgm:cxn modelId="{D66451E4-8FE5-4C25-BFF6-E9BD0B679A0F}" type="presParOf" srcId="{50C76627-FC21-4CB4-A549-50624DA6DF36}" destId="{80282975-E4B1-4702-9D4F-5DD55F86174C}" srcOrd="2" destOrd="0" presId="urn:microsoft.com/office/officeart/2005/8/layout/venn2"/>
    <dgm:cxn modelId="{69ABBC75-A6A5-426E-ABA5-4BAD43316145}" type="presParOf" srcId="{80282975-E4B1-4702-9D4F-5DD55F86174C}" destId="{6843381F-DB20-45F1-9543-CB8AE229C3E6}" srcOrd="0" destOrd="0" presId="urn:microsoft.com/office/officeart/2005/8/layout/venn2"/>
    <dgm:cxn modelId="{BE57CE8E-4988-44BA-8C6F-E1E6A6100F44}" type="presParOf" srcId="{80282975-E4B1-4702-9D4F-5DD55F86174C}" destId="{8B47896C-EB59-4E50-9F61-266A33379FF4}" srcOrd="1" destOrd="0" presId="urn:microsoft.com/office/officeart/2005/8/layout/venn2"/>
    <dgm:cxn modelId="{261A2443-9611-41CC-ABA8-5FF00D740BB8}" type="presParOf" srcId="{50C76627-FC21-4CB4-A549-50624DA6DF36}" destId="{64C07B3F-AE9E-453C-9908-0E13A39F9F07}" srcOrd="3" destOrd="0" presId="urn:microsoft.com/office/officeart/2005/8/layout/venn2"/>
    <dgm:cxn modelId="{0CDA6726-74D5-4649-821C-01FD179F632D}" type="presParOf" srcId="{64C07B3F-AE9E-453C-9908-0E13A39F9F07}" destId="{1B522C9A-B60A-4F0E-8408-A0B532CE726C}" srcOrd="0" destOrd="0" presId="urn:microsoft.com/office/officeart/2005/8/layout/venn2"/>
    <dgm:cxn modelId="{27A18057-0ABC-48E6-A0DA-03DD6A237BCF}" type="presParOf" srcId="{64C07B3F-AE9E-453C-9908-0E13A39F9F07}" destId="{FFC52527-8E48-4396-911F-8C63049CA3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FE4A-C3DA-044C-AF33-F238480E41B0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1B7A1C02-A384-954C-8CB1-5A79FCC6D9E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500" dirty="0" smtClean="0"/>
            <a:t>Incubation</a:t>
          </a:r>
        </a:p>
        <a:p>
          <a:r>
            <a:rPr lang="en-US" sz="1600" dirty="0" smtClean="0"/>
            <a:t>20 days - years</a:t>
          </a:r>
          <a:endParaRPr lang="en-US" sz="1600" dirty="0"/>
        </a:p>
      </dgm:t>
    </dgm:pt>
    <dgm:pt modelId="{1D52F683-B606-B14A-9EE9-CD51334C4614}" type="parTrans" cxnId="{BF6199B2-845E-C441-AEDC-21E7BC846C33}">
      <dgm:prSet/>
      <dgm:spPr/>
      <dgm:t>
        <a:bodyPr/>
        <a:lstStyle/>
        <a:p>
          <a:endParaRPr lang="en-US"/>
        </a:p>
      </dgm:t>
    </dgm:pt>
    <dgm:pt modelId="{4A40E82B-EB26-C54C-A52D-87086CBBD4AD}" type="sibTrans" cxnId="{BF6199B2-845E-C441-AEDC-21E7BC846C33}">
      <dgm:prSet/>
      <dgm:spPr/>
      <dgm:t>
        <a:bodyPr/>
        <a:lstStyle/>
        <a:p>
          <a:endParaRPr lang="en-US"/>
        </a:p>
      </dgm:t>
    </dgm:pt>
    <dgm:pt modelId="{61F00D23-450A-D049-9F57-A14727E29FF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500" dirty="0" err="1" smtClean="0"/>
            <a:t>Prodrome</a:t>
          </a:r>
          <a:endParaRPr lang="en-US" sz="2500" dirty="0" smtClean="0"/>
        </a:p>
        <a:p>
          <a:r>
            <a:rPr lang="en-US" sz="1600" dirty="0" smtClean="0"/>
            <a:t>2-10 days</a:t>
          </a:r>
          <a:endParaRPr lang="en-US" sz="1600" dirty="0"/>
        </a:p>
      </dgm:t>
    </dgm:pt>
    <dgm:pt modelId="{F7CF7FCE-CDC7-894E-A102-6253A6EFC3BA}" type="parTrans" cxnId="{17BA8B23-8EF7-0C46-94AD-9DCEFDB3859E}">
      <dgm:prSet/>
      <dgm:spPr/>
      <dgm:t>
        <a:bodyPr/>
        <a:lstStyle/>
        <a:p>
          <a:endParaRPr lang="en-US"/>
        </a:p>
      </dgm:t>
    </dgm:pt>
    <dgm:pt modelId="{B376F5D9-1133-2247-9C28-03DB6386152D}" type="sibTrans" cxnId="{17BA8B23-8EF7-0C46-94AD-9DCEFDB3859E}">
      <dgm:prSet/>
      <dgm:spPr/>
      <dgm:t>
        <a:bodyPr/>
        <a:lstStyle/>
        <a:p>
          <a:endParaRPr lang="en-US"/>
        </a:p>
      </dgm:t>
    </dgm:pt>
    <dgm:pt modelId="{56C25271-34A5-AB4D-872B-464360096ED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900" dirty="0" smtClean="0"/>
            <a:t>Acute neurologic</a:t>
          </a:r>
        </a:p>
        <a:p>
          <a:r>
            <a:rPr lang="en-US" sz="1600" dirty="0" smtClean="0"/>
            <a:t>2-7 days</a:t>
          </a:r>
          <a:endParaRPr lang="en-US" sz="1600" dirty="0"/>
        </a:p>
      </dgm:t>
    </dgm:pt>
    <dgm:pt modelId="{D284DDE7-241D-CC4C-8516-4B1077FE7E98}" type="parTrans" cxnId="{3A059111-1D80-2144-8B03-7E784D437720}">
      <dgm:prSet/>
      <dgm:spPr/>
      <dgm:t>
        <a:bodyPr/>
        <a:lstStyle/>
        <a:p>
          <a:endParaRPr lang="en-US"/>
        </a:p>
      </dgm:t>
    </dgm:pt>
    <dgm:pt modelId="{D93FE4A2-1966-F348-89FA-9455DEE26476}" type="sibTrans" cxnId="{3A059111-1D80-2144-8B03-7E784D437720}">
      <dgm:prSet/>
      <dgm:spPr/>
      <dgm:t>
        <a:bodyPr/>
        <a:lstStyle/>
        <a:p>
          <a:endParaRPr lang="en-US"/>
        </a:p>
      </dgm:t>
    </dgm:pt>
    <dgm:pt modelId="{2A730659-24FC-AD4B-89BF-FB8F818745C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900" dirty="0" smtClean="0"/>
            <a:t>Coma</a:t>
          </a:r>
        </a:p>
        <a:p>
          <a:r>
            <a:rPr lang="en-US" sz="1600" dirty="0" smtClean="0"/>
            <a:t>Duration variable</a:t>
          </a:r>
          <a:endParaRPr lang="en-US" sz="1600" dirty="0"/>
        </a:p>
      </dgm:t>
    </dgm:pt>
    <dgm:pt modelId="{687A407E-5614-854F-BBFF-96DDA556B595}" type="parTrans" cxnId="{87CDD635-8A2E-E94E-92E0-5A67E4A089DD}">
      <dgm:prSet/>
      <dgm:spPr/>
      <dgm:t>
        <a:bodyPr/>
        <a:lstStyle/>
        <a:p>
          <a:endParaRPr lang="en-US"/>
        </a:p>
      </dgm:t>
    </dgm:pt>
    <dgm:pt modelId="{C8D52296-D19D-2C4F-8FD9-9BC75058C98A}" type="sibTrans" cxnId="{87CDD635-8A2E-E94E-92E0-5A67E4A089DD}">
      <dgm:prSet/>
      <dgm:spPr/>
      <dgm:t>
        <a:bodyPr/>
        <a:lstStyle/>
        <a:p>
          <a:endParaRPr lang="en-US"/>
        </a:p>
      </dgm:t>
    </dgm:pt>
    <dgm:pt modelId="{6CE385AA-77F0-C440-A755-CC52F047761C}">
      <dgm:prSet custT="1"/>
      <dgm:spPr>
        <a:solidFill>
          <a:srgbClr val="660066"/>
        </a:solidFill>
      </dgm:spPr>
      <dgm:t>
        <a:bodyPr/>
        <a:lstStyle/>
        <a:p>
          <a:r>
            <a:rPr lang="en-US" sz="1900" dirty="0" smtClean="0"/>
            <a:t>Death</a:t>
          </a:r>
        </a:p>
        <a:p>
          <a:r>
            <a:rPr lang="en-US" sz="1600" dirty="0" smtClean="0"/>
            <a:t>Nearly always</a:t>
          </a:r>
          <a:endParaRPr lang="en-US" sz="1600" dirty="0"/>
        </a:p>
      </dgm:t>
    </dgm:pt>
    <dgm:pt modelId="{CE83560C-B943-704E-A67B-04862648C997}" type="parTrans" cxnId="{97766781-949A-AC4D-AFD8-90B5351A7DF1}">
      <dgm:prSet/>
      <dgm:spPr/>
      <dgm:t>
        <a:bodyPr/>
        <a:lstStyle/>
        <a:p>
          <a:endParaRPr lang="en-US"/>
        </a:p>
      </dgm:t>
    </dgm:pt>
    <dgm:pt modelId="{40BEDC4E-0588-3541-A9C4-FA16AE833E03}" type="sibTrans" cxnId="{97766781-949A-AC4D-AFD8-90B5351A7DF1}">
      <dgm:prSet/>
      <dgm:spPr/>
      <dgm:t>
        <a:bodyPr/>
        <a:lstStyle/>
        <a:p>
          <a:endParaRPr lang="en-US"/>
        </a:p>
      </dgm:t>
    </dgm:pt>
    <dgm:pt modelId="{A1ED740E-CE68-1048-B8D8-F7C83C42D608}" type="pres">
      <dgm:prSet presAssocID="{9F29FE4A-C3DA-044C-AF33-F238480E41B0}" presName="Name0" presStyleCnt="0">
        <dgm:presLayoutVars>
          <dgm:dir/>
          <dgm:resizeHandles val="exact"/>
        </dgm:presLayoutVars>
      </dgm:prSet>
      <dgm:spPr/>
    </dgm:pt>
    <dgm:pt modelId="{8E5C55F0-4A17-5846-B522-87E4C3135D66}" type="pres">
      <dgm:prSet presAssocID="{1B7A1C02-A384-954C-8CB1-5A79FCC6D9E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A9B5B-899B-4044-847D-13272E048F53}" type="pres">
      <dgm:prSet presAssocID="{4A40E82B-EB26-C54C-A52D-87086CBBD4AD}" presName="parSpace" presStyleCnt="0"/>
      <dgm:spPr/>
    </dgm:pt>
    <dgm:pt modelId="{6DA185A3-EF18-8B4E-9EE7-026282711858}" type="pres">
      <dgm:prSet presAssocID="{61F00D23-450A-D049-9F57-A14727E29FFD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E7B2C-6A16-A240-BACA-B983C5864D9D}" type="pres">
      <dgm:prSet presAssocID="{B376F5D9-1133-2247-9C28-03DB6386152D}" presName="parSpace" presStyleCnt="0"/>
      <dgm:spPr/>
    </dgm:pt>
    <dgm:pt modelId="{77B19992-98EC-334D-9D4E-7C4451D69C04}" type="pres">
      <dgm:prSet presAssocID="{56C25271-34A5-AB4D-872B-464360096EDF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C4C09-6236-BC42-AE06-098089E24662}" type="pres">
      <dgm:prSet presAssocID="{D93FE4A2-1966-F348-89FA-9455DEE26476}" presName="parSpace" presStyleCnt="0"/>
      <dgm:spPr/>
    </dgm:pt>
    <dgm:pt modelId="{17C73CF0-15BD-6A4F-A427-461E2B8C1E6A}" type="pres">
      <dgm:prSet presAssocID="{2A730659-24FC-AD4B-89BF-FB8F818745C2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77CBB-D830-5540-8B3B-EF8085958262}" type="pres">
      <dgm:prSet presAssocID="{C8D52296-D19D-2C4F-8FD9-9BC75058C98A}" presName="parSpace" presStyleCnt="0"/>
      <dgm:spPr/>
    </dgm:pt>
    <dgm:pt modelId="{25A18030-5E0A-3340-83B9-A8EA33F6AC4F}" type="pres">
      <dgm:prSet presAssocID="{6CE385AA-77F0-C440-A755-CC52F047761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66781-949A-AC4D-AFD8-90B5351A7DF1}" srcId="{9F29FE4A-C3DA-044C-AF33-F238480E41B0}" destId="{6CE385AA-77F0-C440-A755-CC52F047761C}" srcOrd="4" destOrd="0" parTransId="{CE83560C-B943-704E-A67B-04862648C997}" sibTransId="{40BEDC4E-0588-3541-A9C4-FA16AE833E03}"/>
    <dgm:cxn modelId="{DD42DC94-8D39-C640-B245-9D6F30C62FF8}" type="presOf" srcId="{9F29FE4A-C3DA-044C-AF33-F238480E41B0}" destId="{A1ED740E-CE68-1048-B8D8-F7C83C42D608}" srcOrd="0" destOrd="0" presId="urn:microsoft.com/office/officeart/2005/8/layout/hChevron3"/>
    <dgm:cxn modelId="{87CDD635-8A2E-E94E-92E0-5A67E4A089DD}" srcId="{9F29FE4A-C3DA-044C-AF33-F238480E41B0}" destId="{2A730659-24FC-AD4B-89BF-FB8F818745C2}" srcOrd="3" destOrd="0" parTransId="{687A407E-5614-854F-BBFF-96DDA556B595}" sibTransId="{C8D52296-D19D-2C4F-8FD9-9BC75058C98A}"/>
    <dgm:cxn modelId="{4830644F-B346-5444-A3A4-3C17BEDE490C}" type="presOf" srcId="{2A730659-24FC-AD4B-89BF-FB8F818745C2}" destId="{17C73CF0-15BD-6A4F-A427-461E2B8C1E6A}" srcOrd="0" destOrd="0" presId="urn:microsoft.com/office/officeart/2005/8/layout/hChevron3"/>
    <dgm:cxn modelId="{3A059111-1D80-2144-8B03-7E784D437720}" srcId="{9F29FE4A-C3DA-044C-AF33-F238480E41B0}" destId="{56C25271-34A5-AB4D-872B-464360096EDF}" srcOrd="2" destOrd="0" parTransId="{D284DDE7-241D-CC4C-8516-4B1077FE7E98}" sibTransId="{D93FE4A2-1966-F348-89FA-9455DEE26476}"/>
    <dgm:cxn modelId="{17BA8B23-8EF7-0C46-94AD-9DCEFDB3859E}" srcId="{9F29FE4A-C3DA-044C-AF33-F238480E41B0}" destId="{61F00D23-450A-D049-9F57-A14727E29FFD}" srcOrd="1" destOrd="0" parTransId="{F7CF7FCE-CDC7-894E-A102-6253A6EFC3BA}" sibTransId="{B376F5D9-1133-2247-9C28-03DB6386152D}"/>
    <dgm:cxn modelId="{F88FFF2E-67E9-2A4B-AB63-870857D3441A}" type="presOf" srcId="{1B7A1C02-A384-954C-8CB1-5A79FCC6D9E3}" destId="{8E5C55F0-4A17-5846-B522-87E4C3135D66}" srcOrd="0" destOrd="0" presId="urn:microsoft.com/office/officeart/2005/8/layout/hChevron3"/>
    <dgm:cxn modelId="{BF6199B2-845E-C441-AEDC-21E7BC846C33}" srcId="{9F29FE4A-C3DA-044C-AF33-F238480E41B0}" destId="{1B7A1C02-A384-954C-8CB1-5A79FCC6D9E3}" srcOrd="0" destOrd="0" parTransId="{1D52F683-B606-B14A-9EE9-CD51334C4614}" sibTransId="{4A40E82B-EB26-C54C-A52D-87086CBBD4AD}"/>
    <dgm:cxn modelId="{544870C9-6C38-9948-A4C8-63682D782008}" type="presOf" srcId="{56C25271-34A5-AB4D-872B-464360096EDF}" destId="{77B19992-98EC-334D-9D4E-7C4451D69C04}" srcOrd="0" destOrd="0" presId="urn:microsoft.com/office/officeart/2005/8/layout/hChevron3"/>
    <dgm:cxn modelId="{58E21200-AD8D-0345-9D4F-FC2EE90EE521}" type="presOf" srcId="{6CE385AA-77F0-C440-A755-CC52F047761C}" destId="{25A18030-5E0A-3340-83B9-A8EA33F6AC4F}" srcOrd="0" destOrd="0" presId="urn:microsoft.com/office/officeart/2005/8/layout/hChevron3"/>
    <dgm:cxn modelId="{969BC89B-25EF-3543-BE82-1630BAB2859A}" type="presOf" srcId="{61F00D23-450A-D049-9F57-A14727E29FFD}" destId="{6DA185A3-EF18-8B4E-9EE7-026282711858}" srcOrd="0" destOrd="0" presId="urn:microsoft.com/office/officeart/2005/8/layout/hChevron3"/>
    <dgm:cxn modelId="{F11799F4-C28F-AA47-A34B-6053AA4A3F28}" type="presParOf" srcId="{A1ED740E-CE68-1048-B8D8-F7C83C42D608}" destId="{8E5C55F0-4A17-5846-B522-87E4C3135D66}" srcOrd="0" destOrd="0" presId="urn:microsoft.com/office/officeart/2005/8/layout/hChevron3"/>
    <dgm:cxn modelId="{25A3D68B-58AB-1E48-85EA-8392A73EE02F}" type="presParOf" srcId="{A1ED740E-CE68-1048-B8D8-F7C83C42D608}" destId="{CF1A9B5B-899B-4044-847D-13272E048F53}" srcOrd="1" destOrd="0" presId="urn:microsoft.com/office/officeart/2005/8/layout/hChevron3"/>
    <dgm:cxn modelId="{6FD3DEFC-CA66-4E4B-BF3F-D14D8282ED5D}" type="presParOf" srcId="{A1ED740E-CE68-1048-B8D8-F7C83C42D608}" destId="{6DA185A3-EF18-8B4E-9EE7-026282711858}" srcOrd="2" destOrd="0" presId="urn:microsoft.com/office/officeart/2005/8/layout/hChevron3"/>
    <dgm:cxn modelId="{78153920-EDE1-FA46-9F74-70FB52B47D46}" type="presParOf" srcId="{A1ED740E-CE68-1048-B8D8-F7C83C42D608}" destId="{5E2E7B2C-6A16-A240-BACA-B983C5864D9D}" srcOrd="3" destOrd="0" presId="urn:microsoft.com/office/officeart/2005/8/layout/hChevron3"/>
    <dgm:cxn modelId="{D162EB1B-5D90-7643-862E-327EC45A3D69}" type="presParOf" srcId="{A1ED740E-CE68-1048-B8D8-F7C83C42D608}" destId="{77B19992-98EC-334D-9D4E-7C4451D69C04}" srcOrd="4" destOrd="0" presId="urn:microsoft.com/office/officeart/2005/8/layout/hChevron3"/>
    <dgm:cxn modelId="{037A6AB1-B513-144E-9A7C-1B52A27C2A4F}" type="presParOf" srcId="{A1ED740E-CE68-1048-B8D8-F7C83C42D608}" destId="{E65C4C09-6236-BC42-AE06-098089E24662}" srcOrd="5" destOrd="0" presId="urn:microsoft.com/office/officeart/2005/8/layout/hChevron3"/>
    <dgm:cxn modelId="{F0A37DF9-9ABB-1F4A-B09B-C371849AFDE4}" type="presParOf" srcId="{A1ED740E-CE68-1048-B8D8-F7C83C42D608}" destId="{17C73CF0-15BD-6A4F-A427-461E2B8C1E6A}" srcOrd="6" destOrd="0" presId="urn:microsoft.com/office/officeart/2005/8/layout/hChevron3"/>
    <dgm:cxn modelId="{A5CFD990-3D25-3D4E-B10D-E80AE1B5557A}" type="presParOf" srcId="{A1ED740E-CE68-1048-B8D8-F7C83C42D608}" destId="{C2177CBB-D830-5540-8B3B-EF8085958262}" srcOrd="7" destOrd="0" presId="urn:microsoft.com/office/officeart/2005/8/layout/hChevron3"/>
    <dgm:cxn modelId="{66C7D662-86B0-C049-9C48-F92AA42DCCEA}" type="presParOf" srcId="{A1ED740E-CE68-1048-B8D8-F7C83C42D608}" destId="{25A18030-5E0A-3340-83B9-A8EA33F6AC4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E826F0-BFDA-4349-8209-EE8697FE7A8D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9D7C93-075E-437C-95A1-ACB7A4B4A1DF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US" dirty="0"/>
        </a:p>
      </dgm:t>
    </dgm:pt>
    <dgm:pt modelId="{0FED161B-A8CA-488C-8442-E43BD9F42734}" type="parTrans" cxnId="{83695EBB-5F21-4BA2-B2D7-A5838D0C6F70}">
      <dgm:prSet/>
      <dgm:spPr/>
      <dgm:t>
        <a:bodyPr/>
        <a:lstStyle/>
        <a:p>
          <a:endParaRPr lang="en-US"/>
        </a:p>
      </dgm:t>
    </dgm:pt>
    <dgm:pt modelId="{D18420F1-C713-4DF9-9A80-E40C96813992}" type="sibTrans" cxnId="{83695EBB-5F21-4BA2-B2D7-A5838D0C6F70}">
      <dgm:prSet/>
      <dgm:spPr/>
      <dgm:t>
        <a:bodyPr/>
        <a:lstStyle/>
        <a:p>
          <a:endParaRPr lang="en-US"/>
        </a:p>
      </dgm:t>
    </dgm:pt>
    <dgm:pt modelId="{330ACEB1-A0BD-48D5-9107-65F9A1B87B66}">
      <dgm:prSet phldrT="[Text]"/>
      <dgm:spPr/>
      <dgm:t>
        <a:bodyPr/>
        <a:lstStyle/>
        <a:p>
          <a:r>
            <a:rPr lang="en-US" dirty="0" smtClean="0"/>
            <a:t>USA</a:t>
          </a:r>
          <a:endParaRPr lang="en-US" dirty="0"/>
        </a:p>
      </dgm:t>
    </dgm:pt>
    <dgm:pt modelId="{067C37B4-8998-40F1-8550-FC83DF790998}" type="parTrans" cxnId="{F8F551C0-1D32-4F44-9472-625068654DAB}">
      <dgm:prSet/>
      <dgm:spPr/>
      <dgm:t>
        <a:bodyPr/>
        <a:lstStyle/>
        <a:p>
          <a:endParaRPr lang="en-US"/>
        </a:p>
      </dgm:t>
    </dgm:pt>
    <dgm:pt modelId="{5E3D11A5-F7D9-4B53-9CC6-ECF16658466E}" type="sibTrans" cxnId="{F8F551C0-1D32-4F44-9472-625068654DAB}">
      <dgm:prSet/>
      <dgm:spPr/>
      <dgm:t>
        <a:bodyPr/>
        <a:lstStyle/>
        <a:p>
          <a:endParaRPr lang="en-US"/>
        </a:p>
      </dgm:t>
    </dgm:pt>
    <dgm:pt modelId="{614DFC1A-0FD7-4E9A-BA90-7889377E6835}">
      <dgm:prSet phldrT="[Text]"/>
      <dgm:spPr/>
      <dgm:t>
        <a:bodyPr/>
        <a:lstStyle/>
        <a:p>
          <a:r>
            <a:rPr lang="en-US" dirty="0" smtClean="0"/>
            <a:t>Maryland</a:t>
          </a:r>
          <a:endParaRPr lang="en-US" dirty="0"/>
        </a:p>
      </dgm:t>
    </dgm:pt>
    <dgm:pt modelId="{856CCF1B-C528-4B37-B085-77F184DBB99C}" type="parTrans" cxnId="{975C224E-A402-477D-8F78-4CAE9C8C13EF}">
      <dgm:prSet/>
      <dgm:spPr/>
      <dgm:t>
        <a:bodyPr/>
        <a:lstStyle/>
        <a:p>
          <a:endParaRPr lang="en-US"/>
        </a:p>
      </dgm:t>
    </dgm:pt>
    <dgm:pt modelId="{014D9986-2A9E-4051-83F7-27BD32CB0EA3}" type="sibTrans" cxnId="{975C224E-A402-477D-8F78-4CAE9C8C13EF}">
      <dgm:prSet/>
      <dgm:spPr/>
      <dgm:t>
        <a:bodyPr/>
        <a:lstStyle/>
        <a:p>
          <a:endParaRPr lang="en-US"/>
        </a:p>
      </dgm:t>
    </dgm:pt>
    <dgm:pt modelId="{32834CD6-E660-4727-93D9-94B9869FE1B4}">
      <dgm:prSet phldrT="[Text]"/>
      <dgm:spPr/>
      <dgm:t>
        <a:bodyPr/>
        <a:lstStyle/>
        <a:p>
          <a:r>
            <a:rPr lang="en-US" dirty="0" smtClean="0"/>
            <a:t>Garrett County</a:t>
          </a:r>
          <a:endParaRPr lang="en-US" dirty="0"/>
        </a:p>
      </dgm:t>
    </dgm:pt>
    <dgm:pt modelId="{18AE2032-0A6A-46B5-9AF7-53F2D156EFE6}" type="parTrans" cxnId="{9DA25CFC-AD95-4E2C-A028-99C0CCD23309}">
      <dgm:prSet/>
      <dgm:spPr/>
      <dgm:t>
        <a:bodyPr/>
        <a:lstStyle/>
        <a:p>
          <a:endParaRPr lang="en-US"/>
        </a:p>
      </dgm:t>
    </dgm:pt>
    <dgm:pt modelId="{911DDBD7-72C8-4B88-B8C9-F6F7CDFCA01F}" type="sibTrans" cxnId="{9DA25CFC-AD95-4E2C-A028-99C0CCD23309}">
      <dgm:prSet/>
      <dgm:spPr/>
      <dgm:t>
        <a:bodyPr/>
        <a:lstStyle/>
        <a:p>
          <a:endParaRPr lang="en-US"/>
        </a:p>
      </dgm:t>
    </dgm:pt>
    <dgm:pt modelId="{50C76627-FC21-4CB4-A549-50624DA6DF36}" type="pres">
      <dgm:prSet presAssocID="{55E826F0-BFDA-4349-8209-EE8697FE7A8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F7F17-06A0-4833-96E4-E2CDBB043D04}" type="pres">
      <dgm:prSet presAssocID="{55E826F0-BFDA-4349-8209-EE8697FE7A8D}" presName="comp1" presStyleCnt="0"/>
      <dgm:spPr/>
    </dgm:pt>
    <dgm:pt modelId="{BA182A9A-1747-45A9-A6DD-82398BB03499}" type="pres">
      <dgm:prSet presAssocID="{55E826F0-BFDA-4349-8209-EE8697FE7A8D}" presName="circle1" presStyleLbl="node1" presStyleIdx="0" presStyleCnt="4"/>
      <dgm:spPr/>
      <dgm:t>
        <a:bodyPr/>
        <a:lstStyle/>
        <a:p>
          <a:endParaRPr lang="en-US"/>
        </a:p>
      </dgm:t>
    </dgm:pt>
    <dgm:pt modelId="{442FBFEF-4DBC-4BAD-B688-18572D79C437}" type="pres">
      <dgm:prSet presAssocID="{55E826F0-BFDA-4349-8209-EE8697FE7A8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BEDCB-4D59-469A-862D-564CC45584A3}" type="pres">
      <dgm:prSet presAssocID="{55E826F0-BFDA-4349-8209-EE8697FE7A8D}" presName="comp2" presStyleCnt="0"/>
      <dgm:spPr/>
    </dgm:pt>
    <dgm:pt modelId="{267F6D16-3E21-46F5-BB9E-022EF3755C84}" type="pres">
      <dgm:prSet presAssocID="{55E826F0-BFDA-4349-8209-EE8697FE7A8D}" presName="circle2" presStyleLbl="node1" presStyleIdx="1" presStyleCnt="4"/>
      <dgm:spPr/>
      <dgm:t>
        <a:bodyPr/>
        <a:lstStyle/>
        <a:p>
          <a:endParaRPr lang="en-US"/>
        </a:p>
      </dgm:t>
    </dgm:pt>
    <dgm:pt modelId="{145316E1-3A73-46C4-A046-CC43E09C5A73}" type="pres">
      <dgm:prSet presAssocID="{55E826F0-BFDA-4349-8209-EE8697FE7A8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975-E4B1-4702-9D4F-5DD55F86174C}" type="pres">
      <dgm:prSet presAssocID="{55E826F0-BFDA-4349-8209-EE8697FE7A8D}" presName="comp3" presStyleCnt="0"/>
      <dgm:spPr/>
    </dgm:pt>
    <dgm:pt modelId="{6843381F-DB20-45F1-9543-CB8AE229C3E6}" type="pres">
      <dgm:prSet presAssocID="{55E826F0-BFDA-4349-8209-EE8697FE7A8D}" presName="circle3" presStyleLbl="node1" presStyleIdx="2" presStyleCnt="4"/>
      <dgm:spPr/>
      <dgm:t>
        <a:bodyPr/>
        <a:lstStyle/>
        <a:p>
          <a:endParaRPr lang="en-US"/>
        </a:p>
      </dgm:t>
    </dgm:pt>
    <dgm:pt modelId="{8B47896C-EB59-4E50-9F61-266A33379FF4}" type="pres">
      <dgm:prSet presAssocID="{55E826F0-BFDA-4349-8209-EE8697FE7A8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07B3F-AE9E-453C-9908-0E13A39F9F07}" type="pres">
      <dgm:prSet presAssocID="{55E826F0-BFDA-4349-8209-EE8697FE7A8D}" presName="comp4" presStyleCnt="0"/>
      <dgm:spPr/>
    </dgm:pt>
    <dgm:pt modelId="{1B522C9A-B60A-4F0E-8408-A0B532CE726C}" type="pres">
      <dgm:prSet presAssocID="{55E826F0-BFDA-4349-8209-EE8697FE7A8D}" presName="circle4" presStyleLbl="node1" presStyleIdx="3" presStyleCnt="4"/>
      <dgm:spPr/>
      <dgm:t>
        <a:bodyPr/>
        <a:lstStyle/>
        <a:p>
          <a:endParaRPr lang="en-US"/>
        </a:p>
      </dgm:t>
    </dgm:pt>
    <dgm:pt modelId="{FFC52527-8E48-4396-911F-8C63049CA3D7}" type="pres">
      <dgm:prSet presAssocID="{55E826F0-BFDA-4349-8209-EE8697FE7A8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55E5E-F08F-4BEA-8066-4A7E60313063}" type="presOf" srcId="{439D7C93-075E-437C-95A1-ACB7A4B4A1DF}" destId="{BA182A9A-1747-45A9-A6DD-82398BB03499}" srcOrd="0" destOrd="0" presId="urn:microsoft.com/office/officeart/2005/8/layout/venn2"/>
    <dgm:cxn modelId="{895C0056-4AEE-499B-BA74-3E1F4F2EC6BA}" type="presOf" srcId="{55E826F0-BFDA-4349-8209-EE8697FE7A8D}" destId="{50C76627-FC21-4CB4-A549-50624DA6DF36}" srcOrd="0" destOrd="0" presId="urn:microsoft.com/office/officeart/2005/8/layout/venn2"/>
    <dgm:cxn modelId="{7FF31432-D37D-4A7F-89C4-CAE6C9120A1C}" type="presOf" srcId="{439D7C93-075E-437C-95A1-ACB7A4B4A1DF}" destId="{442FBFEF-4DBC-4BAD-B688-18572D79C437}" srcOrd="1" destOrd="0" presId="urn:microsoft.com/office/officeart/2005/8/layout/venn2"/>
    <dgm:cxn modelId="{01048C43-AE6C-428D-8C90-66836104B621}" type="presOf" srcId="{614DFC1A-0FD7-4E9A-BA90-7889377E6835}" destId="{8B47896C-EB59-4E50-9F61-266A33379FF4}" srcOrd="1" destOrd="0" presId="urn:microsoft.com/office/officeart/2005/8/layout/venn2"/>
    <dgm:cxn modelId="{7195D7C0-3935-4604-B13F-72958AAC6573}" type="presOf" srcId="{614DFC1A-0FD7-4E9A-BA90-7889377E6835}" destId="{6843381F-DB20-45F1-9543-CB8AE229C3E6}" srcOrd="0" destOrd="0" presId="urn:microsoft.com/office/officeart/2005/8/layout/venn2"/>
    <dgm:cxn modelId="{F8F551C0-1D32-4F44-9472-625068654DAB}" srcId="{55E826F0-BFDA-4349-8209-EE8697FE7A8D}" destId="{330ACEB1-A0BD-48D5-9107-65F9A1B87B66}" srcOrd="1" destOrd="0" parTransId="{067C37B4-8998-40F1-8550-FC83DF790998}" sibTransId="{5E3D11A5-F7D9-4B53-9CC6-ECF16658466E}"/>
    <dgm:cxn modelId="{83695EBB-5F21-4BA2-B2D7-A5838D0C6F70}" srcId="{55E826F0-BFDA-4349-8209-EE8697FE7A8D}" destId="{439D7C93-075E-437C-95A1-ACB7A4B4A1DF}" srcOrd="0" destOrd="0" parTransId="{0FED161B-A8CA-488C-8442-E43BD9F42734}" sibTransId="{D18420F1-C713-4DF9-9A80-E40C96813992}"/>
    <dgm:cxn modelId="{9DA25CFC-AD95-4E2C-A028-99C0CCD23309}" srcId="{55E826F0-BFDA-4349-8209-EE8697FE7A8D}" destId="{32834CD6-E660-4727-93D9-94B9869FE1B4}" srcOrd="3" destOrd="0" parTransId="{18AE2032-0A6A-46B5-9AF7-53F2D156EFE6}" sibTransId="{911DDBD7-72C8-4B88-B8C9-F6F7CDFCA01F}"/>
    <dgm:cxn modelId="{975C224E-A402-477D-8F78-4CAE9C8C13EF}" srcId="{55E826F0-BFDA-4349-8209-EE8697FE7A8D}" destId="{614DFC1A-0FD7-4E9A-BA90-7889377E6835}" srcOrd="2" destOrd="0" parTransId="{856CCF1B-C528-4B37-B085-77F184DBB99C}" sibTransId="{014D9986-2A9E-4051-83F7-27BD32CB0EA3}"/>
    <dgm:cxn modelId="{F34C2293-9645-4F2E-9C60-60E6D6C4ACF5}" type="presOf" srcId="{32834CD6-E660-4727-93D9-94B9869FE1B4}" destId="{1B522C9A-B60A-4F0E-8408-A0B532CE726C}" srcOrd="0" destOrd="0" presId="urn:microsoft.com/office/officeart/2005/8/layout/venn2"/>
    <dgm:cxn modelId="{77DD49CA-C6D2-4317-B796-DB19F6C5209E}" type="presOf" srcId="{330ACEB1-A0BD-48D5-9107-65F9A1B87B66}" destId="{267F6D16-3E21-46F5-BB9E-022EF3755C84}" srcOrd="0" destOrd="0" presId="urn:microsoft.com/office/officeart/2005/8/layout/venn2"/>
    <dgm:cxn modelId="{32AA3EDD-0D5F-4A4B-B0A3-49DC022D6315}" type="presOf" srcId="{32834CD6-E660-4727-93D9-94B9869FE1B4}" destId="{FFC52527-8E48-4396-911F-8C63049CA3D7}" srcOrd="1" destOrd="0" presId="urn:microsoft.com/office/officeart/2005/8/layout/venn2"/>
    <dgm:cxn modelId="{28BD4CBB-E6E2-4BFD-A1F9-759DBA21F50B}" type="presOf" srcId="{330ACEB1-A0BD-48D5-9107-65F9A1B87B66}" destId="{145316E1-3A73-46C4-A046-CC43E09C5A73}" srcOrd="1" destOrd="0" presId="urn:microsoft.com/office/officeart/2005/8/layout/venn2"/>
    <dgm:cxn modelId="{6E8DCEA2-E9A6-49F4-AC3D-0F2B2D31D997}" type="presParOf" srcId="{50C76627-FC21-4CB4-A549-50624DA6DF36}" destId="{9FEF7F17-06A0-4833-96E4-E2CDBB043D04}" srcOrd="0" destOrd="0" presId="urn:microsoft.com/office/officeart/2005/8/layout/venn2"/>
    <dgm:cxn modelId="{20765D6E-4626-46EB-BA8B-9A9753298993}" type="presParOf" srcId="{9FEF7F17-06A0-4833-96E4-E2CDBB043D04}" destId="{BA182A9A-1747-45A9-A6DD-82398BB03499}" srcOrd="0" destOrd="0" presId="urn:microsoft.com/office/officeart/2005/8/layout/venn2"/>
    <dgm:cxn modelId="{E26CF448-E1C1-4659-9FF6-AC5C1D3E759F}" type="presParOf" srcId="{9FEF7F17-06A0-4833-96E4-E2CDBB043D04}" destId="{442FBFEF-4DBC-4BAD-B688-18572D79C437}" srcOrd="1" destOrd="0" presId="urn:microsoft.com/office/officeart/2005/8/layout/venn2"/>
    <dgm:cxn modelId="{0CFED1B8-1873-4F83-A255-EBB2A57B19FE}" type="presParOf" srcId="{50C76627-FC21-4CB4-A549-50624DA6DF36}" destId="{789BEDCB-4D59-469A-862D-564CC45584A3}" srcOrd="1" destOrd="0" presId="urn:microsoft.com/office/officeart/2005/8/layout/venn2"/>
    <dgm:cxn modelId="{CAC93D7A-73F0-4750-816B-A2E20EA5FACA}" type="presParOf" srcId="{789BEDCB-4D59-469A-862D-564CC45584A3}" destId="{267F6D16-3E21-46F5-BB9E-022EF3755C84}" srcOrd="0" destOrd="0" presId="urn:microsoft.com/office/officeart/2005/8/layout/venn2"/>
    <dgm:cxn modelId="{11FF6346-7601-405B-A5DD-CE0617020C4B}" type="presParOf" srcId="{789BEDCB-4D59-469A-862D-564CC45584A3}" destId="{145316E1-3A73-46C4-A046-CC43E09C5A73}" srcOrd="1" destOrd="0" presId="urn:microsoft.com/office/officeart/2005/8/layout/venn2"/>
    <dgm:cxn modelId="{D66451E4-8FE5-4C25-BFF6-E9BD0B679A0F}" type="presParOf" srcId="{50C76627-FC21-4CB4-A549-50624DA6DF36}" destId="{80282975-E4B1-4702-9D4F-5DD55F86174C}" srcOrd="2" destOrd="0" presId="urn:microsoft.com/office/officeart/2005/8/layout/venn2"/>
    <dgm:cxn modelId="{69ABBC75-A6A5-426E-ABA5-4BAD43316145}" type="presParOf" srcId="{80282975-E4B1-4702-9D4F-5DD55F86174C}" destId="{6843381F-DB20-45F1-9543-CB8AE229C3E6}" srcOrd="0" destOrd="0" presId="urn:microsoft.com/office/officeart/2005/8/layout/venn2"/>
    <dgm:cxn modelId="{BE57CE8E-4988-44BA-8C6F-E1E6A6100F44}" type="presParOf" srcId="{80282975-E4B1-4702-9D4F-5DD55F86174C}" destId="{8B47896C-EB59-4E50-9F61-266A33379FF4}" srcOrd="1" destOrd="0" presId="urn:microsoft.com/office/officeart/2005/8/layout/venn2"/>
    <dgm:cxn modelId="{261A2443-9611-41CC-ABA8-5FF00D740BB8}" type="presParOf" srcId="{50C76627-FC21-4CB4-A549-50624DA6DF36}" destId="{64C07B3F-AE9E-453C-9908-0E13A39F9F07}" srcOrd="3" destOrd="0" presId="urn:microsoft.com/office/officeart/2005/8/layout/venn2"/>
    <dgm:cxn modelId="{0CDA6726-74D5-4649-821C-01FD179F632D}" type="presParOf" srcId="{64C07B3F-AE9E-453C-9908-0E13A39F9F07}" destId="{1B522C9A-B60A-4F0E-8408-A0B532CE726C}" srcOrd="0" destOrd="0" presId="urn:microsoft.com/office/officeart/2005/8/layout/venn2"/>
    <dgm:cxn modelId="{27A18057-0ABC-48E6-A0DA-03DD6A237BCF}" type="presParOf" srcId="{64C07B3F-AE9E-453C-9908-0E13A39F9F07}" destId="{FFC52527-8E48-4396-911F-8C63049CA3D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2A9A-1747-45A9-A6DD-82398BB03499}">
      <dsp:nvSpPr>
        <dsp:cNvPr id="0" name=""/>
        <dsp:cNvSpPr/>
      </dsp:nvSpPr>
      <dsp:spPr>
        <a:xfrm>
          <a:off x="286416" y="0"/>
          <a:ext cx="4823100" cy="48231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Global</a:t>
          </a:r>
          <a:endParaRPr lang="en-US" sz="2100" kern="1200" dirty="0"/>
        </a:p>
      </dsp:txBody>
      <dsp:txXfrm>
        <a:off x="2023697" y="241154"/>
        <a:ext cx="1348538" cy="723465"/>
      </dsp:txXfrm>
    </dsp:sp>
    <dsp:sp modelId="{267F6D16-3E21-46F5-BB9E-022EF3755C84}">
      <dsp:nvSpPr>
        <dsp:cNvPr id="0" name=""/>
        <dsp:cNvSpPr/>
      </dsp:nvSpPr>
      <dsp:spPr>
        <a:xfrm>
          <a:off x="768726" y="964619"/>
          <a:ext cx="3858480" cy="385848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USA</a:t>
          </a:r>
          <a:endParaRPr lang="en-US" sz="2100" kern="1200" dirty="0"/>
        </a:p>
      </dsp:txBody>
      <dsp:txXfrm>
        <a:off x="2023697" y="1196128"/>
        <a:ext cx="1348538" cy="694526"/>
      </dsp:txXfrm>
    </dsp:sp>
    <dsp:sp modelId="{6843381F-DB20-45F1-9543-CB8AE229C3E6}">
      <dsp:nvSpPr>
        <dsp:cNvPr id="0" name=""/>
        <dsp:cNvSpPr/>
      </dsp:nvSpPr>
      <dsp:spPr>
        <a:xfrm>
          <a:off x="1251036" y="1929239"/>
          <a:ext cx="2893860" cy="289386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Maryland</a:t>
          </a:r>
          <a:endParaRPr lang="en-US" sz="2100" kern="1200" dirty="0"/>
        </a:p>
      </dsp:txBody>
      <dsp:txXfrm>
        <a:off x="2023697" y="2146279"/>
        <a:ext cx="1348538" cy="651118"/>
      </dsp:txXfrm>
    </dsp:sp>
    <dsp:sp modelId="{1B522C9A-B60A-4F0E-8408-A0B532CE726C}">
      <dsp:nvSpPr>
        <dsp:cNvPr id="0" name=""/>
        <dsp:cNvSpPr/>
      </dsp:nvSpPr>
      <dsp:spPr>
        <a:xfrm>
          <a:off x="1733346" y="2893859"/>
          <a:ext cx="1929240" cy="19292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Garrett County</a:t>
          </a:r>
          <a:endParaRPr lang="en-US" sz="2100" kern="1200" dirty="0"/>
        </a:p>
      </dsp:txBody>
      <dsp:txXfrm>
        <a:off x="2015877" y="3376170"/>
        <a:ext cx="1364178" cy="964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C55F0-4A17-5846-B522-87E4C3135D66}">
      <dsp:nvSpPr>
        <dsp:cNvPr id="0" name=""/>
        <dsp:cNvSpPr/>
      </dsp:nvSpPr>
      <dsp:spPr>
        <a:xfrm>
          <a:off x="1283" y="1161587"/>
          <a:ext cx="2503103" cy="1001241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Incubation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20 days - years</a:t>
          </a:r>
          <a:endParaRPr lang="en-US" sz="1600" kern="1200" dirty="0"/>
        </a:p>
      </dsp:txBody>
      <dsp:txXfrm>
        <a:off x="1283" y="1161587"/>
        <a:ext cx="2252793" cy="1001241"/>
      </dsp:txXfrm>
    </dsp:sp>
    <dsp:sp modelId="{6DA185A3-EF18-8B4E-9EE7-026282711858}">
      <dsp:nvSpPr>
        <dsp:cNvPr id="0" name=""/>
        <dsp:cNvSpPr/>
      </dsp:nvSpPr>
      <dsp:spPr>
        <a:xfrm>
          <a:off x="2003766" y="1161587"/>
          <a:ext cx="2503103" cy="1001241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Prodrome</a:t>
          </a: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2-10 days</a:t>
          </a:r>
          <a:endParaRPr lang="en-US" sz="1600" kern="1200" dirty="0"/>
        </a:p>
      </dsp:txBody>
      <dsp:txXfrm>
        <a:off x="2504387" y="1161587"/>
        <a:ext cx="1501862" cy="1001241"/>
      </dsp:txXfrm>
    </dsp:sp>
    <dsp:sp modelId="{77B19992-98EC-334D-9D4E-7C4451D69C04}">
      <dsp:nvSpPr>
        <dsp:cNvPr id="0" name=""/>
        <dsp:cNvSpPr/>
      </dsp:nvSpPr>
      <dsp:spPr>
        <a:xfrm>
          <a:off x="4006248" y="1161587"/>
          <a:ext cx="2503103" cy="1001241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Acute neurologic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2-7 days</a:t>
          </a:r>
          <a:endParaRPr lang="en-US" sz="1600" kern="1200" dirty="0"/>
        </a:p>
      </dsp:txBody>
      <dsp:txXfrm>
        <a:off x="4506869" y="1161587"/>
        <a:ext cx="1501862" cy="1001241"/>
      </dsp:txXfrm>
    </dsp:sp>
    <dsp:sp modelId="{17C73CF0-15BD-6A4F-A427-461E2B8C1E6A}">
      <dsp:nvSpPr>
        <dsp:cNvPr id="0" name=""/>
        <dsp:cNvSpPr/>
      </dsp:nvSpPr>
      <dsp:spPr>
        <a:xfrm>
          <a:off x="6008730" y="1161587"/>
          <a:ext cx="2503103" cy="1001241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Duration variable</a:t>
          </a:r>
          <a:endParaRPr lang="en-US" sz="1600" kern="1200" dirty="0"/>
        </a:p>
      </dsp:txBody>
      <dsp:txXfrm>
        <a:off x="6509351" y="1161587"/>
        <a:ext cx="1501862" cy="1001241"/>
      </dsp:txXfrm>
    </dsp:sp>
    <dsp:sp modelId="{25A18030-5E0A-3340-83B9-A8EA33F6AC4F}">
      <dsp:nvSpPr>
        <dsp:cNvPr id="0" name=""/>
        <dsp:cNvSpPr/>
      </dsp:nvSpPr>
      <dsp:spPr>
        <a:xfrm>
          <a:off x="8011213" y="1161587"/>
          <a:ext cx="2503103" cy="1001241"/>
        </a:xfrm>
        <a:prstGeom prst="chevron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Death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Nearly always</a:t>
          </a:r>
          <a:endParaRPr lang="en-US" sz="1600" kern="1200" dirty="0"/>
        </a:p>
      </dsp:txBody>
      <dsp:txXfrm>
        <a:off x="8511834" y="1161587"/>
        <a:ext cx="1501862" cy="1001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82A9A-1747-45A9-A6DD-82398BB03499}">
      <dsp:nvSpPr>
        <dsp:cNvPr id="0" name=""/>
        <dsp:cNvSpPr/>
      </dsp:nvSpPr>
      <dsp:spPr>
        <a:xfrm>
          <a:off x="733179" y="0"/>
          <a:ext cx="4910782" cy="4910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Global</a:t>
          </a:r>
          <a:endParaRPr lang="en-US" sz="2100" kern="1200" dirty="0"/>
        </a:p>
      </dsp:txBody>
      <dsp:txXfrm>
        <a:off x="2502042" y="245539"/>
        <a:ext cx="1373054" cy="736617"/>
      </dsp:txXfrm>
    </dsp:sp>
    <dsp:sp modelId="{267F6D16-3E21-46F5-BB9E-022EF3755C84}">
      <dsp:nvSpPr>
        <dsp:cNvPr id="0" name=""/>
        <dsp:cNvSpPr/>
      </dsp:nvSpPr>
      <dsp:spPr>
        <a:xfrm>
          <a:off x="1224257" y="982156"/>
          <a:ext cx="3928625" cy="392862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USA</a:t>
          </a:r>
          <a:endParaRPr lang="en-US" sz="2100" kern="1200" dirty="0"/>
        </a:p>
      </dsp:txBody>
      <dsp:txXfrm>
        <a:off x="2502042" y="1217873"/>
        <a:ext cx="1373054" cy="707152"/>
      </dsp:txXfrm>
    </dsp:sp>
    <dsp:sp modelId="{6843381F-DB20-45F1-9543-CB8AE229C3E6}">
      <dsp:nvSpPr>
        <dsp:cNvPr id="0" name=""/>
        <dsp:cNvSpPr/>
      </dsp:nvSpPr>
      <dsp:spPr>
        <a:xfrm>
          <a:off x="1715335" y="1964312"/>
          <a:ext cx="2946469" cy="2946469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Maryland</a:t>
          </a:r>
          <a:endParaRPr lang="en-US" sz="2100" kern="1200" dirty="0"/>
        </a:p>
      </dsp:txBody>
      <dsp:txXfrm>
        <a:off x="2502042" y="2185297"/>
        <a:ext cx="1373054" cy="662955"/>
      </dsp:txXfrm>
    </dsp:sp>
    <dsp:sp modelId="{1B522C9A-B60A-4F0E-8408-A0B532CE726C}">
      <dsp:nvSpPr>
        <dsp:cNvPr id="0" name=""/>
        <dsp:cNvSpPr/>
      </dsp:nvSpPr>
      <dsp:spPr>
        <a:xfrm>
          <a:off x="2206413" y="2946469"/>
          <a:ext cx="1964312" cy="1964312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Garrett County</a:t>
          </a:r>
          <a:endParaRPr lang="en-US" sz="2100" kern="1200" dirty="0"/>
        </a:p>
      </dsp:txBody>
      <dsp:txXfrm>
        <a:off x="2494080" y="3437547"/>
        <a:ext cx="1388978" cy="98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0.21683</cdr:x>
      <cdr:y>0.23324</cdr:y>
    </cdr:from>
    <cdr:to>
      <cdr:x>0.42399</cdr:x>
      <cdr:y>0.42235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9340" y="1060174"/>
          <a:ext cx="1489772" cy="859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Domestic/pet</a:t>
          </a:r>
        </a:p>
        <a:p xmlns:a="http://schemas.openxmlformats.org/drawingml/2006/main">
          <a:pPr algn="ctr"/>
          <a:r>
            <a:rPr lang="en-US" sz="1800" dirty="0" smtClean="0"/>
            <a:t>N=3 (9%)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0.32614</cdr:x>
      <cdr:y>0.12887</cdr:y>
    </cdr:from>
    <cdr:to>
      <cdr:x>0.56033</cdr:x>
      <cdr:y>0.3392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8784" y="698317"/>
          <a:ext cx="1966532" cy="1139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Unknown</a:t>
          </a:r>
        </a:p>
        <a:p xmlns:a="http://schemas.openxmlformats.org/drawingml/2006/main">
          <a:pPr algn="ctr"/>
          <a:r>
            <a:rPr lang="en-US" sz="1800" dirty="0" smtClean="0"/>
            <a:t>N=3 (9%)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0.62429</cdr:x>
      <cdr:y>0.68442</cdr:y>
    </cdr:from>
    <cdr:to>
      <cdr:x>0.73679</cdr:x>
      <cdr:y>0.85317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74193" y="37086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0.60866</cdr:x>
      <cdr:y>0.5706</cdr:y>
    </cdr:from>
    <cdr:to>
      <cdr:x>0.73979</cdr:x>
      <cdr:y>0.74056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19561" y="2668412"/>
          <a:ext cx="973711" cy="794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Level II </a:t>
          </a:r>
        </a:p>
        <a:p xmlns:a="http://schemas.openxmlformats.org/drawingml/2006/main">
          <a:r>
            <a:rPr lang="en-US" sz="1800" dirty="0" smtClean="0"/>
            <a:t>  (7%)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93024-393F-491E-AFAF-C2071BA5888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7BCE-FAA4-4A05-A1DA-B3B0A83F6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domestically acquired</a:t>
            </a:r>
            <a:r>
              <a:rPr lang="en-US" baseline="0" dirty="0" smtClean="0"/>
              <a:t> infections**</a:t>
            </a:r>
            <a:endParaRPr lang="en-US" dirty="0" smtClean="0"/>
          </a:p>
          <a:p>
            <a:r>
              <a:rPr lang="en-US" dirty="0" smtClean="0"/>
              <a:t>Mention the last death in</a:t>
            </a:r>
            <a:r>
              <a:rPr lang="en-US" baseline="0" dirty="0" smtClean="0"/>
              <a:t> MD:  Jan 2013 (Human to human transmission by way of transplanted kidney)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After potential or actual exposure</a:t>
            </a:r>
          </a:p>
          <a:p>
            <a:r>
              <a:rPr lang="en-US" baseline="0" dirty="0" smtClean="0"/>
              <a:t>About 3000 USD per PEP</a:t>
            </a:r>
          </a:p>
          <a:p>
            <a:r>
              <a:rPr lang="en-US" baseline="0" dirty="0" smtClean="0"/>
              <a:t>Pre-exposure Garrett 6-12 per year</a:t>
            </a:r>
          </a:p>
          <a:p>
            <a:r>
              <a:rPr lang="en-US" baseline="0" dirty="0" smtClean="0"/>
              <a:t>Post exposure 16-20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0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reflects</a:t>
            </a:r>
            <a:r>
              <a:rPr lang="en-US" baseline="0" dirty="0" smtClean="0"/>
              <a:t> the actual work of the ED primarily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0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Categories of animals resulting in exposure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1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exposures</a:t>
            </a:r>
            <a:r>
              <a:rPr lang="en-US" baseline="0" dirty="0" smtClean="0"/>
              <a:t> received PEP</a:t>
            </a:r>
          </a:p>
          <a:p>
            <a:r>
              <a:rPr lang="en-US" baseline="0" dirty="0" smtClean="0"/>
              <a:t>N=32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physicians cannot be assured that proper animal observation or testing will take place,</a:t>
            </a:r>
          </a:p>
          <a:p>
            <a:r>
              <a:rPr lang="en-US" dirty="0" smtClean="0"/>
              <a:t>they may err on the side of giving RPEP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PEP cost:  3000 USD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dog-transmitted human rabies cases have been reported</a:t>
            </a:r>
            <a:r>
              <a:rPr lang="en-US" baseline="0" dirty="0" smtClean="0"/>
              <a:t> and suspected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Endemicity</a:t>
            </a:r>
            <a:r>
              <a:rPr lang="en-US" dirty="0" smtClean="0"/>
              <a:t> of canine rabies virus</a:t>
            </a:r>
          </a:p>
          <a:p>
            <a:r>
              <a:rPr lang="en-US" dirty="0" smtClean="0"/>
              <a:t>Dogs with rabies since then have all been infected with a rabies virus contracted from wildlife.</a:t>
            </a:r>
          </a:p>
          <a:p>
            <a:r>
              <a:rPr lang="en-US" dirty="0" smtClean="0"/>
              <a:t>Clinical</a:t>
            </a:r>
            <a:r>
              <a:rPr lang="en-US" baseline="0" dirty="0" smtClean="0"/>
              <a:t> tip: travelers from much of the rest of the world with dog bites are at real risk of acquiring rabies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described mode of human to human transmission in the USA has been through transplantation of organs from person unsuspected</a:t>
            </a:r>
            <a:r>
              <a:rPr lang="en-US" baseline="0" dirty="0" smtClean="0"/>
              <a:t> of</a:t>
            </a:r>
            <a:r>
              <a:rPr lang="en-US" dirty="0" smtClean="0"/>
              <a:t> incubating rabies virus</a:t>
            </a:r>
          </a:p>
          <a:p>
            <a:r>
              <a:rPr lang="en-US" dirty="0" smtClean="0"/>
              <a:t>2004: 4 recipients infected, donor</a:t>
            </a:r>
            <a:r>
              <a:rPr lang="en-US" baseline="0" dirty="0" smtClean="0"/>
              <a:t> had been bitten by a bat</a:t>
            </a:r>
          </a:p>
          <a:p>
            <a:r>
              <a:rPr lang="en-US" baseline="0" dirty="0" smtClean="0"/>
              <a:t>23 cases in 10 years</a:t>
            </a:r>
          </a:p>
          <a:p>
            <a:r>
              <a:rPr lang="en-US" baseline="0" dirty="0" smtClean="0"/>
              <a:t>10 imported (8/10 canine)</a:t>
            </a:r>
          </a:p>
          <a:p>
            <a:r>
              <a:rPr lang="en-US" baseline="0" dirty="0" smtClean="0"/>
              <a:t>13 domestic (bat and raccoon)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a low risk,</a:t>
            </a:r>
            <a:r>
              <a:rPr lang="en-US" baseline="0" dirty="0" smtClean="0"/>
              <a:t> the chance of a patient presenting with acute rabies is not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Head, neck, heavy inoculum is usually &lt;50 days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*Patients may have little recollection of an exposure</a:t>
            </a:r>
          </a:p>
          <a:p>
            <a:r>
              <a:rPr lang="en-US" dirty="0" smtClean="0"/>
              <a:t>Virus introduced into</a:t>
            </a:r>
            <a:r>
              <a:rPr lang="en-US" baseline="0" dirty="0" smtClean="0"/>
              <a:t> sensory axons and travels up to the dorsal root ganglion, rapid progression once in the CNS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5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Dorsal root </a:t>
            </a:r>
            <a:r>
              <a:rPr lang="en-US" dirty="0" err="1" smtClean="0"/>
              <a:t>ganglionitis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48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Paralytic rabies resembles </a:t>
            </a:r>
            <a:r>
              <a:rPr lang="en-US" dirty="0" err="1" smtClean="0"/>
              <a:t>Guillian</a:t>
            </a:r>
            <a:r>
              <a:rPr lang="en-US" baseline="0" dirty="0" smtClean="0"/>
              <a:t> Barre</a:t>
            </a:r>
          </a:p>
          <a:p>
            <a:r>
              <a:rPr lang="en-US" baseline="0" dirty="0" smtClean="0"/>
              <a:t>Often misdiagnosed., contributing to underreporting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paralytic form the spinal cord and medulla are more pronounced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7BCE-FAA4-4A05-A1DA-B3B0A83F6D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5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4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9FFA-17BD-4AE4-A3AC-948D93DF3460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A2EE-608F-48A1-9274-17A2030C4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avma.org/avmacollections/rabies/javma_237_6_646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avma.org/avmacollections/rabies/javma_237_6_646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avma.org/avmacollections/rabies/javma_237_6_646.pd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avma.org/avmacollections/rabies/javma_237_6_646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avma.org/avmacollections/rabies/javma_237_6_646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sherrard@maryland.gov" TargetMode="External"/><Relationship Id="rId2" Type="http://schemas.openxmlformats.org/officeDocument/2006/relationships/hyperlink" Target="mailto:Jennifer.corder@Maryland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Rabies</a:t>
            </a:r>
            <a:br>
              <a:rPr lang="en-US" sz="4400" b="1" dirty="0" smtClean="0"/>
            </a:b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3100" b="1" i="1" dirty="0" smtClean="0"/>
              <a:t>A global threat requiring local vigilance</a:t>
            </a:r>
            <a:br>
              <a:rPr lang="en-US" sz="3100" b="1" i="1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625" y="4361857"/>
            <a:ext cx="4324350" cy="131934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1500" dirty="0" smtClean="0"/>
          </a:p>
          <a:p>
            <a:r>
              <a:rPr lang="en-US" sz="1500" dirty="0" smtClean="0"/>
              <a:t>Jennifer Corder, MD, Deputy Health Officer Garrett and Allegany County Health Departments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543676" y="4322100"/>
            <a:ext cx="4695824" cy="1319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sz="1500" dirty="0" smtClean="0"/>
          </a:p>
          <a:p>
            <a:r>
              <a:rPr lang="en-US" sz="1500" dirty="0" smtClean="0"/>
              <a:t>Steve Sherrard, Director Environmental Health Services Garrett County Health Department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3" y="3413417"/>
            <a:ext cx="1735000" cy="1450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68" y="3509963"/>
            <a:ext cx="1524000" cy="13239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282406"/>
              </p:ext>
            </p:extLst>
          </p:nvPr>
        </p:nvGraphicFramePr>
        <p:xfrm>
          <a:off x="1987826" y="1126435"/>
          <a:ext cx="8282609" cy="55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662" y="152400"/>
            <a:ext cx="931267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Confirmed Rabid Animals – Maryland, 1945-2012</a:t>
            </a:r>
          </a:p>
        </p:txBody>
      </p:sp>
      <p:pic>
        <p:nvPicPr>
          <p:cNvPr id="38916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" y="152400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6166701"/>
            <a:ext cx="831405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  <a:hlinkClick r:id="rId2"/>
              </a:rPr>
              <a:t>http://www.avma.org/avmacollections/rabies/javma_237_6_646.pdf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8796" y="400109"/>
            <a:ext cx="10515600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6320" marR="5080" indent="-1974214">
              <a:lnSpc>
                <a:spcPct val="100000"/>
              </a:lnSpc>
            </a:pPr>
            <a:r>
              <a:rPr sz="3600" b="1" spc="-15" dirty="0"/>
              <a:t>Reported </a:t>
            </a:r>
            <a:r>
              <a:rPr sz="3600" b="1" spc="-10" dirty="0"/>
              <a:t>cases </a:t>
            </a:r>
            <a:r>
              <a:rPr sz="3600" b="1" spc="-5" dirty="0"/>
              <a:t>of </a:t>
            </a:r>
            <a:r>
              <a:rPr sz="3600" b="1" spc="-15" dirty="0"/>
              <a:t>rabies </a:t>
            </a:r>
            <a:r>
              <a:rPr sz="3600" b="1" dirty="0"/>
              <a:t>in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raccoons</a:t>
            </a:r>
            <a:r>
              <a:rPr sz="3600" b="1" spc="-15" dirty="0"/>
              <a:t>, </a:t>
            </a:r>
            <a:r>
              <a:rPr sz="3600" b="1" spc="-5" dirty="0" smtClean="0"/>
              <a:t>by </a:t>
            </a:r>
            <a:r>
              <a:rPr sz="3600" b="1" spc="-50" dirty="0"/>
              <a:t>county,</a:t>
            </a:r>
            <a:r>
              <a:rPr sz="3600" b="1" spc="-140" dirty="0"/>
              <a:t> </a:t>
            </a:r>
            <a:r>
              <a:rPr sz="3600" b="1" dirty="0"/>
              <a:t>2009</a:t>
            </a:r>
          </a:p>
        </p:txBody>
      </p:sp>
      <p:sp>
        <p:nvSpPr>
          <p:cNvPr id="4" name="object 4"/>
          <p:cNvSpPr/>
          <p:nvPr/>
        </p:nvSpPr>
        <p:spPr>
          <a:xfrm>
            <a:off x="2984393" y="1195387"/>
            <a:ext cx="6464407" cy="5053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274" y="412733"/>
            <a:ext cx="880618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30" dirty="0"/>
              <a:t>Why </a:t>
            </a:r>
            <a:r>
              <a:rPr sz="4800" b="1" dirty="0"/>
              <a:t>is </a:t>
            </a:r>
            <a:r>
              <a:rPr sz="4800" b="1" spc="-25" dirty="0"/>
              <a:t>raccoon </a:t>
            </a:r>
            <a:r>
              <a:rPr sz="4800" b="1" spc="-20" dirty="0"/>
              <a:t>rabies</a:t>
            </a:r>
            <a:r>
              <a:rPr sz="4800" b="1" spc="-5" dirty="0"/>
              <a:t> </a:t>
            </a:r>
            <a:r>
              <a:rPr sz="4800" b="1" spc="-15" dirty="0"/>
              <a:t>problematic?</a:t>
            </a:r>
            <a:endParaRPr sz="4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624615" y="1616964"/>
            <a:ext cx="8566950" cy="4224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3600" spc="-5" dirty="0" smtClean="0">
                <a:latin typeface="Calibri"/>
                <a:cs typeface="Calibri"/>
              </a:rPr>
              <a:t>R</a:t>
            </a:r>
            <a:r>
              <a:rPr sz="3600" spc="-5" dirty="0" smtClean="0">
                <a:latin typeface="Calibri"/>
                <a:cs typeface="Calibri"/>
              </a:rPr>
              <a:t>accoons </a:t>
            </a:r>
            <a:r>
              <a:rPr sz="3600" spc="-5" dirty="0">
                <a:latin typeface="Calibri"/>
                <a:cs typeface="Calibri"/>
              </a:rPr>
              <a:t>thrive </a:t>
            </a:r>
            <a:r>
              <a:rPr sz="3600" dirty="0">
                <a:latin typeface="Calibri"/>
                <a:cs typeface="Calibri"/>
              </a:rPr>
              <a:t>in suburban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spc="-15" dirty="0" smtClean="0">
                <a:latin typeface="Calibri"/>
                <a:cs typeface="Calibri"/>
              </a:rPr>
              <a:t>settings</a:t>
            </a:r>
            <a:endParaRPr lang="en-US"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10" dirty="0" smtClean="0">
                <a:latin typeface="Calibri"/>
                <a:cs typeface="Calibri"/>
              </a:rPr>
              <a:t>Aggressive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swift</a:t>
            </a:r>
            <a:endParaRPr sz="3600" dirty="0">
              <a:latin typeface="Calibri"/>
              <a:cs typeface="Calibri"/>
            </a:endParaRPr>
          </a:p>
          <a:p>
            <a:pPr marL="1041400" indent="-571500">
              <a:spcBef>
                <a:spcPts val="860"/>
              </a:spcBef>
              <a:buFont typeface="Arial" panose="020B0604020202020204" pitchFamily="34" charset="0"/>
              <a:buChar char="–"/>
            </a:pPr>
            <a:r>
              <a:rPr sz="3600" spc="20" dirty="0" smtClean="0">
                <a:latin typeface="Calibri"/>
                <a:cs typeface="Calibri"/>
              </a:rPr>
              <a:t>Increase </a:t>
            </a:r>
            <a:r>
              <a:rPr sz="3600" dirty="0">
                <a:latin typeface="Calibri"/>
                <a:cs typeface="Calibri"/>
              </a:rPr>
              <a:t>in dog and </a:t>
            </a:r>
            <a:r>
              <a:rPr sz="3600" spc="-20" dirty="0">
                <a:latin typeface="Calibri"/>
                <a:cs typeface="Calibri"/>
              </a:rPr>
              <a:t>cat </a:t>
            </a:r>
            <a:r>
              <a:rPr sz="3600" spc="-5" dirty="0">
                <a:latin typeface="Calibri"/>
                <a:cs typeface="Calibri"/>
              </a:rPr>
              <a:t>(2X)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spc="-15" dirty="0" smtClean="0">
                <a:latin typeface="Calibri"/>
                <a:cs typeface="Calibri"/>
              </a:rPr>
              <a:t>rabies</a:t>
            </a:r>
            <a:endParaRPr lang="en-US" sz="3600" dirty="0">
              <a:latin typeface="Calibri"/>
              <a:cs typeface="Calibri"/>
            </a:endParaRPr>
          </a:p>
          <a:p>
            <a:pPr marL="1041400" indent="-571500">
              <a:spcBef>
                <a:spcPts val="860"/>
              </a:spcBef>
              <a:buFont typeface="Arial" panose="020B0604020202020204" pitchFamily="34" charset="0"/>
              <a:buChar char="–"/>
            </a:pPr>
            <a:r>
              <a:rPr sz="3600" spc="20" dirty="0" smtClean="0">
                <a:latin typeface="Calibri"/>
                <a:cs typeface="Calibri"/>
              </a:rPr>
              <a:t>Increase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5" dirty="0">
                <a:latin typeface="Calibri"/>
                <a:cs typeface="Calibri"/>
              </a:rPr>
              <a:t>other </a:t>
            </a:r>
            <a:r>
              <a:rPr sz="3600" spc="-15" dirty="0">
                <a:latin typeface="Calibri"/>
                <a:cs typeface="Calibri"/>
              </a:rPr>
              <a:t>rabid </a:t>
            </a:r>
            <a:r>
              <a:rPr sz="3600" spc="-5" dirty="0">
                <a:latin typeface="Calibri"/>
                <a:cs typeface="Calibri"/>
              </a:rPr>
              <a:t>species </a:t>
            </a:r>
            <a:r>
              <a:rPr sz="3600" spc="-40" dirty="0">
                <a:latin typeface="Calibri"/>
                <a:cs typeface="Calibri"/>
              </a:rPr>
              <a:t>(foxes,  </a:t>
            </a:r>
            <a:r>
              <a:rPr sz="3600" spc="-10" dirty="0">
                <a:latin typeface="Calibri"/>
                <a:cs typeface="Calibri"/>
              </a:rPr>
              <a:t>groundhogs, </a:t>
            </a:r>
            <a:r>
              <a:rPr sz="3600" spc="-15" dirty="0">
                <a:latin typeface="Calibri"/>
                <a:cs typeface="Calibri"/>
              </a:rPr>
              <a:t>livestock,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etc.)</a:t>
            </a:r>
            <a:endParaRPr sz="3600" dirty="0">
              <a:latin typeface="Calibri"/>
              <a:cs typeface="Calibri"/>
            </a:endParaRPr>
          </a:p>
          <a:p>
            <a:pPr marL="584835" marR="5080" indent="-571500">
              <a:spcBef>
                <a:spcPts val="860"/>
              </a:spcBef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6870" algn="l"/>
              </a:tabLst>
            </a:pPr>
            <a:r>
              <a:rPr sz="3600" spc="-10" dirty="0">
                <a:latin typeface="Calibri"/>
                <a:cs typeface="Calibri"/>
              </a:rPr>
              <a:t>Increase </a:t>
            </a:r>
            <a:r>
              <a:rPr sz="3600" dirty="0">
                <a:latin typeface="Calibri"/>
                <a:cs typeface="Calibri"/>
              </a:rPr>
              <a:t>in human </a:t>
            </a:r>
            <a:r>
              <a:rPr sz="3600" spc="-15" dirty="0">
                <a:latin typeface="Calibri"/>
                <a:cs typeface="Calibri"/>
              </a:rPr>
              <a:t>exposures, </a:t>
            </a:r>
            <a:r>
              <a:rPr sz="3600" spc="-5" dirty="0">
                <a:latin typeface="Calibri"/>
                <a:cs typeface="Calibri"/>
              </a:rPr>
              <a:t>need </a:t>
            </a:r>
            <a:r>
              <a:rPr sz="3600" spc="-25" dirty="0">
                <a:latin typeface="Calibri"/>
                <a:cs typeface="Calibri"/>
              </a:rPr>
              <a:t>for  </a:t>
            </a:r>
            <a:r>
              <a:rPr sz="3600" spc="-5" dirty="0">
                <a:latin typeface="Calibri"/>
                <a:cs typeface="Calibri"/>
              </a:rPr>
              <a:t>PEP </a:t>
            </a:r>
            <a:r>
              <a:rPr sz="3600" dirty="0">
                <a:latin typeface="Calibri"/>
                <a:cs typeface="Calibri"/>
              </a:rPr>
              <a:t>risk </a:t>
            </a:r>
            <a:r>
              <a:rPr sz="3600" spc="-10" dirty="0">
                <a:latin typeface="Calibri"/>
                <a:cs typeface="Calibri"/>
              </a:rPr>
              <a:t>assessment, </a:t>
            </a:r>
            <a:r>
              <a:rPr sz="3600" dirty="0">
                <a:latin typeface="Calibri"/>
                <a:cs typeface="Calibri"/>
              </a:rPr>
              <a:t>animal </a:t>
            </a:r>
            <a:r>
              <a:rPr sz="3600" spc="-20" dirty="0">
                <a:latin typeface="Calibri"/>
                <a:cs typeface="Calibri"/>
              </a:rPr>
              <a:t>control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calls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6219709"/>
            <a:ext cx="831405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  <a:hlinkClick r:id="rId2"/>
              </a:rPr>
              <a:t>http://www.avma.org/avmacollections/rabies/javma_237_6_646.pdf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9192" y="328746"/>
            <a:ext cx="10466773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788795" marR="5080" indent="-1776730">
              <a:lnSpc>
                <a:spcPct val="100000"/>
              </a:lnSpc>
            </a:pPr>
            <a:r>
              <a:rPr sz="4000" spc="-15" dirty="0"/>
              <a:t>Reported </a:t>
            </a:r>
            <a:r>
              <a:rPr sz="4000" spc="-10" dirty="0"/>
              <a:t>cases </a:t>
            </a:r>
            <a:r>
              <a:rPr sz="4000" spc="-5" dirty="0"/>
              <a:t>of </a:t>
            </a:r>
            <a:r>
              <a:rPr sz="4000" spc="-15" dirty="0"/>
              <a:t>rabies </a:t>
            </a:r>
            <a:r>
              <a:rPr sz="4000" dirty="0"/>
              <a:t>in </a:t>
            </a:r>
            <a:r>
              <a:rPr sz="4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skunks</a:t>
            </a:r>
            <a:r>
              <a:rPr lang="en-US" sz="4000" spc="-15" dirty="0" smtClean="0"/>
              <a:t>, </a:t>
            </a:r>
            <a:r>
              <a:rPr sz="4000" spc="-5" dirty="0" smtClean="0"/>
              <a:t>by </a:t>
            </a:r>
            <a:r>
              <a:rPr sz="4000" spc="-50" dirty="0" smtClean="0"/>
              <a:t>county</a:t>
            </a:r>
            <a:r>
              <a:rPr lang="en-US" sz="4000" spc="-50" dirty="0" smtClean="0"/>
              <a:t>, </a:t>
            </a:r>
            <a:r>
              <a:rPr sz="4000" dirty="0" smtClean="0"/>
              <a:t>2009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2906982" y="1228724"/>
            <a:ext cx="6618019" cy="509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6073934"/>
            <a:ext cx="831405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  <a:hlinkClick r:id="rId2"/>
              </a:rPr>
              <a:t>http://www.avma.org/avmacollections/rabies/javma_237_6_646.pdf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7049" y="186705"/>
            <a:ext cx="1056442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40205" marR="5080" indent="-1628139">
              <a:lnSpc>
                <a:spcPct val="100000"/>
              </a:lnSpc>
            </a:pPr>
            <a:r>
              <a:rPr sz="4000" spc="-15" dirty="0"/>
              <a:t>Reported </a:t>
            </a:r>
            <a:r>
              <a:rPr sz="4000" spc="-10" dirty="0"/>
              <a:t>cases </a:t>
            </a:r>
            <a:r>
              <a:rPr sz="4000" spc="-5" dirty="0"/>
              <a:t>of </a:t>
            </a:r>
            <a:r>
              <a:rPr sz="4000" spc="-15" dirty="0"/>
              <a:t>rabies </a:t>
            </a:r>
            <a:r>
              <a:rPr sz="4000" dirty="0"/>
              <a:t>in</a:t>
            </a:r>
            <a:r>
              <a:rPr sz="4000" spc="-80" dirty="0"/>
              <a:t> </a:t>
            </a:r>
            <a:r>
              <a:rPr sz="4000" b="1" spc="-40" dirty="0" smtClean="0">
                <a:solidFill>
                  <a:srgbClr val="FF0000"/>
                </a:solidFill>
                <a:latin typeface="Calibri"/>
                <a:cs typeface="Calibri"/>
              </a:rPr>
              <a:t>foxes</a:t>
            </a:r>
            <a:r>
              <a:rPr lang="en-US" sz="4000" spc="-40" dirty="0" smtClean="0"/>
              <a:t>, </a:t>
            </a:r>
            <a:r>
              <a:rPr sz="4000" spc="-5" dirty="0" smtClean="0"/>
              <a:t>by </a:t>
            </a:r>
            <a:r>
              <a:rPr sz="4000" spc="-50" dirty="0"/>
              <a:t>county,</a:t>
            </a:r>
            <a:r>
              <a:rPr sz="4000" spc="-140" dirty="0"/>
              <a:t> </a:t>
            </a:r>
            <a:r>
              <a:rPr sz="4000" dirty="0"/>
              <a:t>2009</a:t>
            </a:r>
          </a:p>
        </p:txBody>
      </p:sp>
      <p:sp>
        <p:nvSpPr>
          <p:cNvPr id="4" name="object 4"/>
          <p:cNvSpPr/>
          <p:nvPr/>
        </p:nvSpPr>
        <p:spPr>
          <a:xfrm>
            <a:off x="2428782" y="1052109"/>
            <a:ext cx="6705600" cy="5129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867" y="301625"/>
            <a:ext cx="789495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/>
              <a:t>Reported </a:t>
            </a:r>
            <a:r>
              <a:rPr sz="3200" spc="-10" dirty="0"/>
              <a:t>cases </a:t>
            </a:r>
            <a:r>
              <a:rPr sz="3200" dirty="0"/>
              <a:t>of </a:t>
            </a:r>
            <a:r>
              <a:rPr sz="3200" spc="-10" dirty="0"/>
              <a:t>rabies </a:t>
            </a:r>
            <a:r>
              <a:rPr sz="3200" spc="-5" dirty="0"/>
              <a:t>in </a:t>
            </a:r>
            <a:r>
              <a:rPr sz="3200" spc="-15" dirty="0"/>
              <a:t>cats </a:t>
            </a:r>
            <a:r>
              <a:rPr sz="3200" dirty="0"/>
              <a:t>and </a:t>
            </a:r>
            <a:r>
              <a:rPr sz="3200" dirty="0" smtClean="0"/>
              <a:t>dogs,</a:t>
            </a:r>
            <a:r>
              <a:rPr sz="3200" spc="10" dirty="0" smtClean="0"/>
              <a:t> </a:t>
            </a:r>
            <a:r>
              <a:rPr sz="3200" spc="-5" dirty="0"/>
              <a:t>2010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3046289" y="990601"/>
            <a:ext cx="6250111" cy="556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41522" y="985838"/>
            <a:ext cx="6259830" cy="5572125"/>
          </a:xfrm>
          <a:custGeom>
            <a:avLst/>
            <a:gdLst/>
            <a:ahLst/>
            <a:cxnLst/>
            <a:rect l="l" t="t" r="r" b="b"/>
            <a:pathLst>
              <a:path w="6259830" h="5572125">
                <a:moveTo>
                  <a:pt x="0" y="0"/>
                </a:moveTo>
                <a:lnTo>
                  <a:pt x="6259639" y="0"/>
                </a:lnTo>
                <a:lnTo>
                  <a:pt x="6259639" y="5572125"/>
                </a:lnTo>
                <a:lnTo>
                  <a:pt x="0" y="557212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9356" y="243970"/>
            <a:ext cx="6890384" cy="6705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/>
              <a:t>Distribution </a:t>
            </a:r>
            <a:r>
              <a:rPr b="1" dirty="0"/>
              <a:t>of </a:t>
            </a:r>
            <a:r>
              <a:rPr b="1" spc="-15" dirty="0">
                <a:solidFill>
                  <a:srgbClr val="FF0000"/>
                </a:solidFill>
              </a:rPr>
              <a:t>bat </a:t>
            </a:r>
            <a:r>
              <a:rPr b="1" spc="-15" dirty="0"/>
              <a:t>rabies</a:t>
            </a:r>
            <a:r>
              <a:rPr b="1" spc="-65" dirty="0"/>
              <a:t> </a:t>
            </a:r>
            <a:r>
              <a:rPr b="1" dirty="0"/>
              <a:t>virus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7810" y="1118203"/>
            <a:ext cx="809347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All 49 </a:t>
            </a:r>
            <a:r>
              <a:rPr sz="3600" spc="-15" dirty="0">
                <a:latin typeface="Calibri"/>
                <a:cs typeface="Calibri"/>
              </a:rPr>
              <a:t>continental </a:t>
            </a:r>
            <a:r>
              <a:rPr sz="3600" spc="-10" dirty="0">
                <a:latin typeface="Calibri"/>
                <a:cs typeface="Calibri"/>
              </a:rPr>
              <a:t>United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25" dirty="0" smtClean="0">
                <a:latin typeface="Calibri"/>
                <a:cs typeface="Calibri"/>
              </a:rPr>
              <a:t>States</a:t>
            </a:r>
            <a:endParaRPr lang="en-US"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 smtClean="0">
                <a:latin typeface="Calibri"/>
                <a:cs typeface="Calibri"/>
              </a:rPr>
              <a:t>Ongoing </a:t>
            </a:r>
            <a:r>
              <a:rPr sz="3600" spc="-15" dirty="0">
                <a:latin typeface="Calibri"/>
                <a:cs typeface="Calibri"/>
              </a:rPr>
              <a:t>work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15" dirty="0">
                <a:latin typeface="Calibri"/>
                <a:cs typeface="Calibri"/>
              </a:rPr>
              <a:t>associate </a:t>
            </a:r>
            <a:r>
              <a:rPr sz="3600" spc="-20" dirty="0">
                <a:latin typeface="Calibri"/>
                <a:cs typeface="Calibri"/>
              </a:rPr>
              <a:t>strains </a:t>
            </a:r>
            <a:r>
              <a:rPr sz="3600" spc="-5" dirty="0">
                <a:latin typeface="Calibri"/>
                <a:cs typeface="Calibri"/>
              </a:rPr>
              <a:t>with  species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15" dirty="0">
                <a:latin typeface="Calibri"/>
                <a:cs typeface="Calibri"/>
              </a:rPr>
              <a:t>geographic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location</a:t>
            </a:r>
            <a:endParaRPr lang="en-US"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15" dirty="0" smtClean="0">
                <a:latin typeface="Calibri"/>
                <a:cs typeface="Calibri"/>
              </a:rPr>
              <a:t>Strains </a:t>
            </a:r>
            <a:r>
              <a:rPr sz="3600" spc="-20" dirty="0">
                <a:latin typeface="Calibri"/>
                <a:cs typeface="Calibri"/>
              </a:rPr>
              <a:t>differ </a:t>
            </a:r>
            <a:r>
              <a:rPr sz="3600" spc="-15" dirty="0">
                <a:latin typeface="Calibri"/>
                <a:cs typeface="Calibri"/>
              </a:rPr>
              <a:t>from terrestrial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mammals.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2615" y="4038600"/>
            <a:ext cx="3980984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19400" y="3695700"/>
            <a:ext cx="23622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6166700"/>
            <a:ext cx="831405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  <a:hlinkClick r:id="rId2"/>
              </a:rPr>
              <a:t>http://www.avma.org/avmacollections/rabies/javma_237_6_646.pdf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803" y="328746"/>
            <a:ext cx="988084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50670" marR="5080" indent="-1538605">
              <a:lnSpc>
                <a:spcPct val="100000"/>
              </a:lnSpc>
            </a:pPr>
            <a:r>
              <a:rPr sz="4000" spc="-15" dirty="0"/>
              <a:t>Reported </a:t>
            </a:r>
            <a:r>
              <a:rPr sz="4000" spc="-10" dirty="0"/>
              <a:t>cases </a:t>
            </a:r>
            <a:r>
              <a:rPr sz="4000" spc="-5" dirty="0"/>
              <a:t>of </a:t>
            </a:r>
            <a:r>
              <a:rPr sz="4000" spc="-15" dirty="0"/>
              <a:t>rabies </a:t>
            </a:r>
            <a:r>
              <a:rPr sz="4000" dirty="0"/>
              <a:t>in</a:t>
            </a:r>
            <a:r>
              <a:rPr sz="4000" spc="-85" dirty="0"/>
              <a:t> </a:t>
            </a:r>
            <a:r>
              <a:rPr sz="4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bats</a:t>
            </a:r>
            <a:r>
              <a:rPr lang="en-US" sz="4000" spc="-10" dirty="0" smtClean="0"/>
              <a:t>, b</a:t>
            </a:r>
            <a:r>
              <a:rPr sz="4000" spc="-5" dirty="0" smtClean="0"/>
              <a:t>y </a:t>
            </a:r>
            <a:r>
              <a:rPr sz="4000" spc="-50" dirty="0" smtClean="0"/>
              <a:t>county</a:t>
            </a:r>
            <a:r>
              <a:rPr lang="en-US" sz="4000" spc="-50" dirty="0" smtClean="0"/>
              <a:t>, </a:t>
            </a:r>
            <a:r>
              <a:rPr lang="en-US" sz="4000" spc="-140" dirty="0" smtClean="0"/>
              <a:t>2</a:t>
            </a:r>
            <a:r>
              <a:rPr sz="4000" dirty="0" smtClean="0"/>
              <a:t>009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2845600" y="1233488"/>
            <a:ext cx="6526999" cy="5014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Epidemiology of Rabies in Maryland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400" dirty="0" smtClean="0"/>
              <a:t>300-500 rabid animals in MD annually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400" dirty="0" smtClean="0"/>
              <a:t>Wildlife account for ~95% of all rabid animals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3400" dirty="0" smtClean="0"/>
              <a:t> </a:t>
            </a:r>
            <a:r>
              <a:rPr lang="en-US" altLang="en-US" sz="3200" dirty="0" smtClean="0"/>
              <a:t>Raccoons most common (65% of total)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Bats, foxes, skunks next most common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Always weird ones: bear, beaver, otter </a:t>
            </a:r>
          </a:p>
          <a:p>
            <a:pPr eaLnBrk="1" hangingPunct="1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400" dirty="0" smtClean="0"/>
              <a:t>Domestic animals account for ~5%</a:t>
            </a:r>
          </a:p>
          <a:p>
            <a:pPr lvl="1" eaLnBrk="1" hangingPunct="1">
              <a:buFont typeface="Calibri" panose="020F0502020204030204" pitchFamily="34" charset="0"/>
              <a:buChar char="–"/>
            </a:pPr>
            <a:r>
              <a:rPr lang="en-US" altLang="en-US" sz="3400" dirty="0" smtClean="0"/>
              <a:t> </a:t>
            </a:r>
            <a:r>
              <a:rPr lang="en-US" altLang="en-US" sz="3200" dirty="0" smtClean="0"/>
              <a:t>Cats most common domestic rabid animal</a:t>
            </a:r>
            <a:endParaRPr lang="en-US" altLang="en-US" sz="3200" dirty="0"/>
          </a:p>
        </p:txBody>
      </p:sp>
      <p:pic>
        <p:nvPicPr>
          <p:cNvPr id="37893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" y="365125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86000" y="5289550"/>
            <a:ext cx="8001000" cy="1066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3" y="275206"/>
            <a:ext cx="10617693" cy="597245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2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0" b="15729"/>
          <a:stretch/>
        </p:blipFill>
        <p:spPr>
          <a:xfrm>
            <a:off x="0" y="161925"/>
            <a:ext cx="12192000" cy="6610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05013"/>
            <a:ext cx="12192000" cy="6176261"/>
          </a:xfrm>
          <a:prstGeom prst="rect">
            <a:avLst/>
          </a:prstGeom>
          <a:solidFill>
            <a:srgbClr val="0A76D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744"/>
            <a:ext cx="12192000" cy="3574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7566"/>
            <a:ext cx="12192000" cy="357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569169"/>
            <a:ext cx="12192000" cy="357447"/>
          </a:xfrm>
          <a:prstGeom prst="rect">
            <a:avLst/>
          </a:prstGeom>
          <a:solidFill>
            <a:srgbClr val="075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15" y="102665"/>
            <a:ext cx="1379841" cy="2555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48151"/>
            <a:ext cx="10515600" cy="2272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Rabies</a:t>
            </a:r>
            <a:br>
              <a:rPr lang="en-US" sz="6000" b="1" dirty="0"/>
            </a:br>
            <a:r>
              <a:rPr lang="en-US" sz="6000" b="1" dirty="0"/>
              <a:t> </a:t>
            </a:r>
            <a:br>
              <a:rPr lang="en-US" sz="6000" b="1" dirty="0"/>
            </a:br>
            <a:r>
              <a:rPr lang="en-US" b="1" i="1" dirty="0"/>
              <a:t>A global threat requiring local vigilance</a:t>
            </a:r>
            <a:endParaRPr lang="en-US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190625" y="4984712"/>
            <a:ext cx="4324350" cy="1319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sz="1500" dirty="0" smtClean="0"/>
          </a:p>
          <a:p>
            <a:pPr marL="0" indent="0" algn="ctr">
              <a:buNone/>
            </a:pPr>
            <a:r>
              <a:rPr lang="en-US" sz="1500" b="1" dirty="0" smtClean="0"/>
              <a:t>Jennifer Corder, MD, Deputy Health Officer Garrett and Allegany County Health Departments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543676" y="5009325"/>
            <a:ext cx="4695824" cy="1414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sz="1500" dirty="0" smtClean="0"/>
          </a:p>
          <a:p>
            <a:r>
              <a:rPr lang="en-US" sz="1500" b="1" dirty="0" smtClean="0"/>
              <a:t>Steve Sherrard, Director Environmental Health Services Garrett County Health Department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451"/>
            <a:ext cx="1735000" cy="1450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83908"/>
            <a:ext cx="1524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1070" y="989467"/>
            <a:ext cx="2487930" cy="3385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0485" marR="60960" algn="ctr">
              <a:lnSpc>
                <a:spcPct val="100000"/>
              </a:lnSpc>
            </a:pPr>
            <a:r>
              <a:rPr b="1" dirty="0"/>
              <a:t>Rabies </a:t>
            </a:r>
            <a:r>
              <a:rPr b="1" spc="-5" dirty="0"/>
              <a:t>in  </a:t>
            </a:r>
            <a:r>
              <a:rPr b="1" spc="-5" dirty="0" smtClean="0"/>
              <a:t>animals</a:t>
            </a:r>
            <a:endParaRPr b="1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b="1" spc="-5" dirty="0"/>
              <a:t>in </a:t>
            </a:r>
            <a:r>
              <a:rPr lang="en-US" b="1" dirty="0" smtClean="0"/>
              <a:t>Garrett County</a:t>
            </a:r>
            <a:br>
              <a:rPr lang="en-US" b="1" dirty="0" smtClean="0"/>
            </a:br>
            <a:r>
              <a:rPr b="1" dirty="0" smtClean="0"/>
              <a:t>20</a:t>
            </a:r>
            <a:r>
              <a:rPr lang="en-US" b="1" dirty="0" smtClean="0"/>
              <a:t>11-2017</a:t>
            </a:r>
            <a:endParaRPr b="1" dirty="0"/>
          </a:p>
        </p:txBody>
      </p:sp>
      <p:sp>
        <p:nvSpPr>
          <p:cNvPr id="3" name="object 3"/>
          <p:cNvSpPr/>
          <p:nvPr/>
        </p:nvSpPr>
        <p:spPr>
          <a:xfrm>
            <a:off x="5486400" y="119888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40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0" y="119888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40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194056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0" y="194056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268223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268223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342392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0" y="342392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0" y="416560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0" y="4165600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0" y="490727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0" y="490727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400" y="564895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0" y="5648959"/>
            <a:ext cx="2057400" cy="370840"/>
          </a:xfrm>
          <a:custGeom>
            <a:avLst/>
            <a:gdLst/>
            <a:ahLst/>
            <a:cxnLst/>
            <a:rect l="l" t="t" r="r" b="b"/>
            <a:pathLst>
              <a:path w="2057400" h="370839">
                <a:moveTo>
                  <a:pt x="0" y="0"/>
                </a:moveTo>
                <a:lnTo>
                  <a:pt x="2057400" y="0"/>
                </a:lnTo>
                <a:lnTo>
                  <a:pt x="2057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0050" y="119888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0050" y="156971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0050" y="194056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0050" y="231140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0050" y="268223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0050" y="305307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0050" y="342392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0050" y="379475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0050" y="416560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0050" y="453644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0050" y="490727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0050" y="527812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0050" y="564895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0050" y="6019800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>
            <p:extLst/>
          </p:nvPr>
        </p:nvGraphicFramePr>
        <p:xfrm>
          <a:off x="5291091" y="142049"/>
          <a:ext cx="4793941" cy="6502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75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Species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b="1" dirty="0" smtClean="0">
                          <a:latin typeface="Calibri"/>
                          <a:cs typeface="Calibri"/>
                        </a:rPr>
                        <a:t>Number</a:t>
                      </a: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 of Positive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Total Number Tested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3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Alpaca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5" dirty="0" smtClean="0">
                          <a:latin typeface="Calibri"/>
                          <a:cs typeface="Calibri"/>
                        </a:rPr>
                        <a:t>Bat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Bear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Cat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9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5" dirty="0" smtClean="0">
                          <a:latin typeface="Calibri"/>
                          <a:cs typeface="Calibri"/>
                        </a:rPr>
                        <a:t>Chipmunk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4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20" dirty="0" smtClean="0">
                          <a:latin typeface="Calibri"/>
                          <a:cs typeface="Calibri"/>
                        </a:rPr>
                        <a:t>Cow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 smtClean="0">
                          <a:latin typeface="Calibri"/>
                          <a:cs typeface="Calibri"/>
                        </a:rPr>
                        <a:t>White-tailed</a:t>
                      </a:r>
                      <a:r>
                        <a:rPr sz="1600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deer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Dog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5" dirty="0" smtClean="0">
                          <a:latin typeface="Calibri"/>
                          <a:cs typeface="Calibri"/>
                        </a:rPr>
                        <a:t>Fox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Flying Squirrel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07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Goat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Groundhog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0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10" dirty="0" smtClean="0">
                          <a:latin typeface="Calibri"/>
                          <a:cs typeface="Calibri"/>
                        </a:rPr>
                        <a:t>Horse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32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spc="-25" dirty="0" smtClean="0">
                          <a:latin typeface="Calibri"/>
                          <a:cs typeface="Calibri"/>
                        </a:rPr>
                        <a:t>Llama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18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Opossum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1888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Raccoon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23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60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1888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Rat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50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Skunk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8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44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Weasel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6941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6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204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2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2" y="497703"/>
            <a:ext cx="9878875" cy="555686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3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859" y="474789"/>
            <a:ext cx="4286885" cy="6705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/>
              <a:t>Source </a:t>
            </a:r>
            <a:r>
              <a:rPr b="1" dirty="0"/>
              <a:t>of</a:t>
            </a:r>
            <a:r>
              <a:rPr b="1" spc="-90" dirty="0"/>
              <a:t> </a:t>
            </a:r>
            <a:r>
              <a:rPr b="1" spc="-15" dirty="0"/>
              <a:t>infection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1907539" y="1464565"/>
            <a:ext cx="8177493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14224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Human </a:t>
            </a:r>
            <a:r>
              <a:rPr sz="3600" spc="-15" dirty="0">
                <a:latin typeface="Calibri"/>
                <a:cs typeface="Calibri"/>
              </a:rPr>
              <a:t>exposure </a:t>
            </a:r>
            <a:r>
              <a:rPr sz="3600" dirty="0">
                <a:latin typeface="Calibri"/>
                <a:cs typeface="Calibri"/>
              </a:rPr>
              <a:t>usually </a:t>
            </a:r>
            <a:r>
              <a:rPr sz="3600" spc="-15" dirty="0">
                <a:latin typeface="Calibri"/>
                <a:cs typeface="Calibri"/>
              </a:rPr>
              <a:t>from</a:t>
            </a:r>
            <a:r>
              <a:rPr sz="3600" spc="-1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domestic  </a:t>
            </a:r>
            <a:r>
              <a:rPr sz="3600" dirty="0">
                <a:latin typeface="Calibri"/>
                <a:cs typeface="Calibri"/>
              </a:rPr>
              <a:t>animals </a:t>
            </a:r>
            <a:r>
              <a:rPr sz="3600" spc="-5" dirty="0">
                <a:latin typeface="Calibri"/>
                <a:cs typeface="Calibri"/>
              </a:rPr>
              <a:t>or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bats.</a:t>
            </a:r>
            <a:endParaRPr lang="en-US" sz="3600" dirty="0">
              <a:latin typeface="Calibri"/>
              <a:cs typeface="Calibri"/>
            </a:endParaRPr>
          </a:p>
          <a:p>
            <a:pPr marL="584200" marR="14224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10" dirty="0" smtClean="0">
                <a:latin typeface="Calibri"/>
                <a:cs typeface="Calibri"/>
              </a:rPr>
              <a:t>Domestic </a:t>
            </a:r>
            <a:r>
              <a:rPr sz="3600" dirty="0">
                <a:latin typeface="Calibri"/>
                <a:cs typeface="Calibri"/>
              </a:rPr>
              <a:t>animals </a:t>
            </a:r>
            <a:r>
              <a:rPr sz="3600" spc="-5" dirty="0">
                <a:latin typeface="Calibri"/>
                <a:cs typeface="Calibri"/>
              </a:rPr>
              <a:t>acquire </a:t>
            </a:r>
            <a:r>
              <a:rPr sz="3600" spc="-15" dirty="0">
                <a:latin typeface="Calibri"/>
                <a:cs typeface="Calibri"/>
              </a:rPr>
              <a:t>infection</a:t>
            </a:r>
            <a:r>
              <a:rPr sz="3600" spc="-15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from  </a:t>
            </a:r>
            <a:r>
              <a:rPr sz="3600" spc="-5" dirty="0">
                <a:latin typeface="Calibri"/>
                <a:cs typeface="Calibri"/>
              </a:rPr>
              <a:t>wild </a:t>
            </a:r>
            <a:r>
              <a:rPr sz="3600" spc="-15" dirty="0">
                <a:latin typeface="Calibri"/>
                <a:cs typeface="Calibri"/>
              </a:rPr>
              <a:t>terrestrial </a:t>
            </a:r>
            <a:r>
              <a:rPr sz="3600" dirty="0">
                <a:latin typeface="Calibri"/>
                <a:cs typeface="Calibri"/>
              </a:rPr>
              <a:t>animals </a:t>
            </a:r>
            <a:r>
              <a:rPr sz="3600" spc="-5" dirty="0">
                <a:latin typeface="Calibri"/>
                <a:cs typeface="Calibri"/>
              </a:rPr>
              <a:t>or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bats.</a:t>
            </a:r>
            <a:endParaRPr lang="en-US" sz="3600" dirty="0">
              <a:latin typeface="Calibri"/>
              <a:cs typeface="Calibri"/>
            </a:endParaRPr>
          </a:p>
          <a:p>
            <a:pPr marL="584200" marR="14224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 smtClean="0">
                <a:latin typeface="Calibri"/>
                <a:cs typeface="Calibri"/>
              </a:rPr>
              <a:t>Rabies </a:t>
            </a:r>
            <a:r>
              <a:rPr sz="3600" dirty="0">
                <a:latin typeface="Calibri"/>
                <a:cs typeface="Calibri"/>
              </a:rPr>
              <a:t>not </a:t>
            </a:r>
            <a:r>
              <a:rPr sz="3600" spc="-5" dirty="0">
                <a:latin typeface="Calibri"/>
                <a:cs typeface="Calibri"/>
              </a:rPr>
              <a:t>self </a:t>
            </a:r>
            <a:r>
              <a:rPr sz="3600" spc="-10" dirty="0">
                <a:latin typeface="Calibri"/>
                <a:cs typeface="Calibri"/>
              </a:rPr>
              <a:t>perpetuating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domestic  </a:t>
            </a:r>
            <a:r>
              <a:rPr sz="3600" dirty="0">
                <a:latin typeface="Calibri"/>
                <a:cs typeface="Calibri"/>
              </a:rPr>
              <a:t>animals </a:t>
            </a:r>
            <a:r>
              <a:rPr sz="3600" spc="-30" dirty="0">
                <a:latin typeface="Calibri"/>
                <a:cs typeface="Calibri"/>
              </a:rPr>
              <a:t>except </a:t>
            </a:r>
            <a:r>
              <a:rPr sz="3600" spc="-25" dirty="0">
                <a:latin typeface="Calibri"/>
                <a:cs typeface="Calibri"/>
              </a:rPr>
              <a:t>for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dogs</a:t>
            </a:r>
            <a:endParaRPr sz="3600" dirty="0">
              <a:latin typeface="Calibri"/>
              <a:cs typeface="Calibri"/>
            </a:endParaRPr>
          </a:p>
          <a:p>
            <a:pPr marL="354965" marR="2836545"/>
            <a:r>
              <a:rPr lang="en-US" sz="3600" dirty="0" smtClean="0">
                <a:latin typeface="Calibri"/>
                <a:cs typeface="Calibri"/>
              </a:rPr>
              <a:t>  </a:t>
            </a:r>
            <a:r>
              <a:rPr sz="3600" dirty="0" smtClean="0">
                <a:latin typeface="Calibri"/>
                <a:cs typeface="Calibri"/>
              </a:rPr>
              <a:t>in </a:t>
            </a:r>
            <a:r>
              <a:rPr sz="3600" spc="-25" dirty="0">
                <a:latin typeface="Calibri"/>
                <a:cs typeface="Calibri"/>
              </a:rPr>
              <a:t>Mexico, </a:t>
            </a:r>
            <a:r>
              <a:rPr sz="3600" spc="-10" dirty="0">
                <a:latin typeface="Calibri"/>
                <a:cs typeface="Calibri"/>
              </a:rPr>
              <a:t>Latin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5" dirty="0" smtClean="0">
                <a:latin typeface="Calibri"/>
                <a:cs typeface="Calibri"/>
              </a:rPr>
              <a:t>America</a:t>
            </a:r>
            <a:r>
              <a:rPr lang="en-US" sz="3600" spc="-5" dirty="0" smtClean="0">
                <a:latin typeface="Calibri"/>
                <a:cs typeface="Calibri"/>
              </a:rPr>
              <a:t>,    </a:t>
            </a:r>
          </a:p>
          <a:p>
            <a:pPr marL="354965" marR="2836545"/>
            <a:r>
              <a:rPr lang="en-US" sz="3600" spc="-5" dirty="0" smtClean="0">
                <a:latin typeface="Calibri"/>
                <a:cs typeface="Calibri"/>
              </a:rPr>
              <a:t>  </a:t>
            </a:r>
            <a:r>
              <a:rPr sz="3600" dirty="0" smtClean="0">
                <a:latin typeface="Calibri"/>
                <a:cs typeface="Calibri"/>
              </a:rPr>
              <a:t>Asia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Africa.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0015" y="4528932"/>
            <a:ext cx="2266950" cy="207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765728" y="4633913"/>
            <a:ext cx="2295525" cy="2101215"/>
          </a:xfrm>
          <a:custGeom>
            <a:avLst/>
            <a:gdLst/>
            <a:ahLst/>
            <a:cxnLst/>
            <a:rect l="l" t="t" r="r" b="b"/>
            <a:pathLst>
              <a:path w="2295525" h="2101215">
                <a:moveTo>
                  <a:pt x="0" y="0"/>
                </a:moveTo>
                <a:lnTo>
                  <a:pt x="2295525" y="0"/>
                </a:lnTo>
                <a:lnTo>
                  <a:pt x="2295525" y="2101215"/>
                </a:lnTo>
                <a:lnTo>
                  <a:pt x="0" y="210121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Principles of Rabies Prevention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8001000" cy="41148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600" dirty="0"/>
              <a:t>Human rabies can be prevented by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3200" dirty="0" smtClean="0"/>
              <a:t> Eliminating </a:t>
            </a:r>
            <a:r>
              <a:rPr lang="en-US" altLang="en-US" sz="3200" dirty="0"/>
              <a:t>exposure to rabid animals</a:t>
            </a:r>
          </a:p>
          <a:p>
            <a:pPr lvl="2"/>
            <a:r>
              <a:rPr lang="en-US" altLang="en-US" sz="2800" dirty="0"/>
              <a:t>Vaccination of pets</a:t>
            </a:r>
          </a:p>
          <a:p>
            <a:pPr lvl="2"/>
            <a:r>
              <a:rPr lang="en-US" altLang="en-US" sz="2800" dirty="0"/>
              <a:t>Avoidance of wildlife, especially if strange behavior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3200" dirty="0" smtClean="0"/>
              <a:t> Prompt </a:t>
            </a:r>
            <a:r>
              <a:rPr lang="en-US" altLang="en-US" sz="3200" dirty="0"/>
              <a:t>treatment of </a:t>
            </a:r>
            <a:r>
              <a:rPr lang="en-US" altLang="en-US" sz="3200" dirty="0" smtClean="0"/>
              <a:t>wounds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Administration </a:t>
            </a:r>
            <a:r>
              <a:rPr lang="en-US" altLang="en-US" sz="3200" dirty="0"/>
              <a:t>of appropriate </a:t>
            </a:r>
            <a:r>
              <a:rPr lang="en-US" altLang="en-US" sz="3200" dirty="0" smtClean="0"/>
              <a:t>pre- exposure </a:t>
            </a:r>
            <a:r>
              <a:rPr lang="en-US" altLang="en-US" sz="3200" dirty="0"/>
              <a:t>and </a:t>
            </a:r>
            <a:r>
              <a:rPr lang="en-US" altLang="en-US" sz="3200" dirty="0" smtClean="0"/>
              <a:t>post exposure </a:t>
            </a:r>
            <a:r>
              <a:rPr lang="en-US" altLang="en-US" sz="3200" dirty="0"/>
              <a:t>prophylaxis</a:t>
            </a:r>
          </a:p>
        </p:txBody>
      </p:sp>
      <p:pic>
        <p:nvPicPr>
          <p:cNvPr id="48133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365125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1449" y="609600"/>
            <a:ext cx="88717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/>
              <a:t>Authority for Rabies Prevention and Control in Maryland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2524" y="2164841"/>
            <a:ext cx="8229600" cy="4525962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dirty="0"/>
              <a:t>Annotated Code of Maryland, Health-General Article Title 18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dirty="0" smtClean="0"/>
              <a:t>Subtitle </a:t>
            </a:r>
            <a:r>
              <a:rPr lang="en-US" altLang="en-US" dirty="0"/>
              <a:t>2, Part </a:t>
            </a:r>
            <a:r>
              <a:rPr lang="en-US" altLang="en-US" dirty="0" smtClean="0"/>
              <a:t>IV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dirty="0" smtClean="0"/>
              <a:t>Subtitle </a:t>
            </a:r>
            <a:r>
              <a:rPr lang="en-US" altLang="en-US" dirty="0"/>
              <a:t>3, Part III</a:t>
            </a:r>
          </a:p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dirty="0"/>
              <a:t>Code of Maryland Regulations (COMAR) 10.06.02 </a:t>
            </a:r>
            <a:r>
              <a:rPr lang="en-US" altLang="en-US" dirty="0" smtClean="0"/>
              <a:t>Rabies</a:t>
            </a:r>
          </a:p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dirty="0" smtClean="0"/>
              <a:t>Animal </a:t>
            </a:r>
            <a:r>
              <a:rPr lang="en-US" altLang="en-US" dirty="0"/>
              <a:t>bites are reportable in Maryland (COMAR 10.06.02.05)</a:t>
            </a:r>
          </a:p>
        </p:txBody>
      </p:sp>
      <p:pic>
        <p:nvPicPr>
          <p:cNvPr id="49156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377825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55" y="0"/>
            <a:ext cx="529889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4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Measures to Eliminate Exposure to Rabid Animals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3600" dirty="0" smtClean="0"/>
              <a:t>Pet and livestock vaccination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3600" dirty="0" smtClean="0"/>
              <a:t>Education</a:t>
            </a:r>
            <a:endParaRPr lang="en-US" sz="3600" dirty="0"/>
          </a:p>
          <a:p>
            <a:pPr lvl="2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3600" dirty="0" smtClean="0"/>
              <a:t>Animal control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3600" dirty="0" smtClean="0"/>
              <a:t>Wild animal prohibitions</a:t>
            </a:r>
          </a:p>
          <a:p>
            <a:pPr lvl="2"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sz="3600" dirty="0" smtClean="0"/>
              <a:t>Testing and quarantine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6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6259461"/>
            <a:ext cx="831405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latin typeface="Times New Roman"/>
                <a:cs typeface="Times New Roman"/>
                <a:hlinkClick r:id="rId2"/>
              </a:rPr>
              <a:t>http://www.avma.org/avmacollections/rabies/javma_237_6_646.pdf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83114"/>
            <a:ext cx="12192000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019300" marR="5080" indent="-2007235">
              <a:lnSpc>
                <a:spcPct val="100000"/>
              </a:lnSpc>
            </a:pPr>
            <a:r>
              <a:rPr lang="en-US" sz="4000" spc="-30" dirty="0" smtClean="0"/>
              <a:t>          </a:t>
            </a:r>
            <a:r>
              <a:rPr sz="4000" b="1" spc="-30" dirty="0" smtClean="0"/>
              <a:t>State </a:t>
            </a:r>
            <a:r>
              <a:rPr sz="4000" b="1" spc="-10" dirty="0"/>
              <a:t>legislation </a:t>
            </a:r>
            <a:r>
              <a:rPr sz="4000" b="1" spc="-5" dirty="0"/>
              <a:t>requiring </a:t>
            </a:r>
            <a:r>
              <a:rPr sz="4000" b="1" spc="-15" dirty="0"/>
              <a:t>rabies </a:t>
            </a:r>
            <a:r>
              <a:rPr sz="4000" b="1" spc="-10" dirty="0" smtClean="0"/>
              <a:t>vaccinatio</a:t>
            </a:r>
            <a:r>
              <a:rPr lang="en-US" sz="4000" b="1" spc="-10" dirty="0" smtClean="0"/>
              <a:t>n </a:t>
            </a:r>
            <a:r>
              <a:rPr sz="4000" b="1" spc="-5" dirty="0" smtClean="0"/>
              <a:t>of </a:t>
            </a:r>
            <a:r>
              <a:rPr lang="en-US" sz="4000" b="1" spc="-5" dirty="0" smtClean="0"/>
              <a:t/>
            </a:r>
            <a:br>
              <a:rPr lang="en-US" sz="4000" b="1" spc="-5" dirty="0" smtClean="0"/>
            </a:br>
            <a:r>
              <a:rPr lang="en-US" sz="4000" b="1" spc="-5" dirty="0" smtClean="0"/>
              <a:t>            </a:t>
            </a:r>
            <a:r>
              <a:rPr sz="4000" b="1" spc="-20" dirty="0" smtClean="0"/>
              <a:t>cats </a:t>
            </a:r>
            <a:r>
              <a:rPr sz="4000" b="1" dirty="0" smtClean="0"/>
              <a:t>an</a:t>
            </a:r>
            <a:r>
              <a:rPr lang="en-US" sz="4000" b="1" dirty="0" smtClean="0"/>
              <a:t>d </a:t>
            </a:r>
            <a:r>
              <a:rPr sz="4000" b="1" spc="-5" dirty="0" smtClean="0"/>
              <a:t>dogs</a:t>
            </a:r>
            <a:r>
              <a:rPr sz="4000" b="1" spc="-5" dirty="0"/>
              <a:t>,</a:t>
            </a:r>
            <a:r>
              <a:rPr sz="4000" b="1" spc="-70" dirty="0"/>
              <a:t> </a:t>
            </a:r>
            <a:r>
              <a:rPr sz="4000" b="1" dirty="0"/>
              <a:t>2009</a:t>
            </a:r>
          </a:p>
        </p:txBody>
      </p:sp>
      <p:sp>
        <p:nvSpPr>
          <p:cNvPr id="4" name="object 4"/>
          <p:cNvSpPr/>
          <p:nvPr/>
        </p:nvSpPr>
        <p:spPr>
          <a:xfrm>
            <a:off x="2816851" y="1314220"/>
            <a:ext cx="6495434" cy="5033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1764" y="447802"/>
            <a:ext cx="6951880" cy="6705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-15" dirty="0"/>
              <a:t>Period </a:t>
            </a:r>
            <a:r>
              <a:rPr b="1" dirty="0"/>
              <a:t>of</a:t>
            </a:r>
            <a:r>
              <a:rPr b="1" spc="-60" dirty="0"/>
              <a:t> </a:t>
            </a:r>
            <a:r>
              <a:rPr b="1" spc="-5" dirty="0"/>
              <a:t>Communicability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1983740" y="1464565"/>
            <a:ext cx="669290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sz="3600" spc="5" dirty="0">
                <a:latin typeface="Calibri"/>
                <a:cs typeface="Calibri"/>
              </a:rPr>
              <a:t>Dog, </a:t>
            </a:r>
            <a:r>
              <a:rPr sz="3600" spc="-20" dirty="0">
                <a:latin typeface="Calibri"/>
                <a:cs typeface="Calibri"/>
              </a:rPr>
              <a:t>cat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ferret</a:t>
            </a:r>
            <a:endParaRPr sz="3600" dirty="0">
              <a:latin typeface="Calibri"/>
              <a:cs typeface="Calibri"/>
            </a:endParaRPr>
          </a:p>
          <a:p>
            <a:pPr marL="1384300" marR="465455" lvl="1" indent="-457200">
              <a:spcBef>
                <a:spcPts val="25"/>
              </a:spcBef>
              <a:buFont typeface="Calibri" panose="020F0502020204030204" pitchFamily="34" charset="0"/>
              <a:buChar char="–"/>
              <a:tabLst>
                <a:tab pos="1156335" algn="l"/>
              </a:tabLst>
            </a:pPr>
            <a:r>
              <a:rPr sz="3200" b="1" i="1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shed up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3 </a:t>
            </a:r>
            <a:r>
              <a:rPr sz="3200" spc="-25" dirty="0">
                <a:latin typeface="Calibri"/>
                <a:cs typeface="Calibri"/>
              </a:rPr>
              <a:t>days </a:t>
            </a:r>
            <a:r>
              <a:rPr sz="3200" spc="-5" dirty="0">
                <a:latin typeface="Calibri"/>
                <a:cs typeface="Calibri"/>
              </a:rPr>
              <a:t>prior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clinical signs </a:t>
            </a:r>
            <a:r>
              <a:rPr sz="3200" spc="-10" dirty="0">
                <a:latin typeface="Calibri"/>
                <a:cs typeface="Calibri"/>
              </a:rPr>
              <a:t>until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death.</a:t>
            </a:r>
            <a:endParaRPr lang="en-US" sz="3200" dirty="0">
              <a:latin typeface="Calibri"/>
              <a:cs typeface="Calibri"/>
            </a:endParaRPr>
          </a:p>
          <a:p>
            <a:pPr marL="1384300" marR="465455" lvl="1" indent="-457200">
              <a:spcBef>
                <a:spcPts val="25"/>
              </a:spcBef>
              <a:buFont typeface="Calibri" panose="020F0502020204030204" pitchFamily="34" charset="0"/>
              <a:buChar char="–"/>
              <a:tabLst>
                <a:tab pos="1156335" algn="l"/>
              </a:tabLst>
            </a:pPr>
            <a:r>
              <a:rPr sz="3200" spc="-10" dirty="0" smtClean="0">
                <a:latin typeface="Calibri"/>
                <a:cs typeface="Calibri"/>
              </a:rPr>
              <a:t>Death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10" dirty="0">
                <a:latin typeface="Calibri"/>
                <a:cs typeface="Calibri"/>
              </a:rPr>
              <a:t>occurs </a:t>
            </a:r>
            <a:r>
              <a:rPr sz="3200" spc="5" dirty="0">
                <a:latin typeface="Calibri"/>
                <a:cs typeface="Calibri"/>
              </a:rPr>
              <a:t>3-5 </a:t>
            </a:r>
            <a:r>
              <a:rPr sz="3200" spc="-25" dirty="0">
                <a:latin typeface="Calibri"/>
                <a:cs typeface="Calibri"/>
              </a:rPr>
              <a:t>days  </a:t>
            </a: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spc="-5" dirty="0">
                <a:latin typeface="Calibri"/>
                <a:cs typeface="Calibri"/>
              </a:rPr>
              <a:t>clinical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signs.</a:t>
            </a:r>
            <a:endParaRPr sz="3200" dirty="0">
              <a:latin typeface="Calibri"/>
              <a:cs typeface="Calibri"/>
            </a:endParaRPr>
          </a:p>
          <a:p>
            <a:pPr marL="584200" indent="-571500">
              <a:lnSpc>
                <a:spcPts val="4165"/>
              </a:lnSpc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Basis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spc="-15" dirty="0">
                <a:latin typeface="Calibri"/>
                <a:cs typeface="Calibri"/>
              </a:rPr>
              <a:t>10-day </a:t>
            </a:r>
            <a:r>
              <a:rPr sz="3600" spc="-10" dirty="0">
                <a:latin typeface="Calibri"/>
                <a:cs typeface="Calibri"/>
              </a:rPr>
              <a:t>quarantine </a:t>
            </a:r>
            <a:r>
              <a:rPr sz="3600" dirty="0">
                <a:latin typeface="Calibri"/>
                <a:cs typeface="Calibri"/>
              </a:rPr>
              <a:t>if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5" dirty="0" smtClean="0">
                <a:latin typeface="Calibri"/>
                <a:cs typeface="Calibri"/>
              </a:rPr>
              <a:t>dog</a:t>
            </a:r>
            <a:r>
              <a:rPr lang="en-US" sz="3600" spc="5" dirty="0" smtClean="0">
                <a:latin typeface="Calibri"/>
                <a:cs typeface="Calibri"/>
              </a:rPr>
              <a:t>, </a:t>
            </a:r>
            <a:r>
              <a:rPr sz="3600" spc="-20" dirty="0" smtClean="0">
                <a:latin typeface="Calibri"/>
                <a:cs typeface="Calibri"/>
              </a:rPr>
              <a:t>cat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spc="-30" dirty="0">
                <a:latin typeface="Calibri"/>
                <a:cs typeface="Calibri"/>
              </a:rPr>
              <a:t>ferret </a:t>
            </a:r>
            <a:r>
              <a:rPr sz="3600" spc="-10" dirty="0">
                <a:latin typeface="Calibri"/>
                <a:cs typeface="Calibri"/>
              </a:rPr>
              <a:t>bites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person.</a:t>
            </a:r>
            <a:endParaRPr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Other species 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unknown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064" y="4329112"/>
            <a:ext cx="1777935" cy="2224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4536" y="474789"/>
            <a:ext cx="5157925" cy="6705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-5" dirty="0"/>
              <a:t>Incubation</a:t>
            </a:r>
            <a:r>
              <a:rPr b="1" spc="-80" dirty="0"/>
              <a:t> </a:t>
            </a:r>
            <a:r>
              <a:rPr b="1" dirty="0"/>
              <a:t>period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4513" y="1358549"/>
            <a:ext cx="8189423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629285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Definition </a:t>
            </a:r>
            <a:r>
              <a:rPr sz="3600" dirty="0">
                <a:latin typeface="Calibri"/>
                <a:cs typeface="Calibri"/>
              </a:rPr>
              <a:t>-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period </a:t>
            </a:r>
            <a:r>
              <a:rPr sz="3600" spc="-5" dirty="0">
                <a:latin typeface="Calibri"/>
                <a:cs typeface="Calibri"/>
              </a:rPr>
              <a:t>of time </a:t>
            </a:r>
            <a:r>
              <a:rPr sz="3600" spc="-15" dirty="0">
                <a:latin typeface="Calibri"/>
                <a:cs typeface="Calibri"/>
              </a:rPr>
              <a:t>from  infection (exposure) </a:t>
            </a:r>
            <a:r>
              <a:rPr sz="3600" spc="-10" dirty="0">
                <a:latin typeface="Calibri"/>
                <a:cs typeface="Calibri"/>
              </a:rPr>
              <a:t>until </a:t>
            </a: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onset </a:t>
            </a:r>
            <a:r>
              <a:rPr sz="3600" spc="-5" dirty="0">
                <a:latin typeface="Calibri"/>
                <a:cs typeface="Calibri"/>
              </a:rPr>
              <a:t>of  clinical signs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</a:t>
            </a:r>
            <a:r>
              <a:rPr sz="3600" spc="-5" dirty="0" smtClean="0">
                <a:latin typeface="Calibri"/>
                <a:cs typeface="Calibri"/>
              </a:rPr>
              <a:t>disease)</a:t>
            </a:r>
            <a:endParaRPr lang="en-US" sz="3600" dirty="0">
              <a:latin typeface="Calibri"/>
              <a:cs typeface="Calibri"/>
            </a:endParaRPr>
          </a:p>
          <a:p>
            <a:pPr marL="584200" marR="629285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5" dirty="0" smtClean="0">
                <a:latin typeface="Calibri"/>
                <a:cs typeface="Calibri"/>
              </a:rPr>
              <a:t>Basis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spc="-15" dirty="0">
                <a:latin typeface="Calibri"/>
                <a:cs typeface="Calibri"/>
              </a:rPr>
              <a:t>45-day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spc="-10" dirty="0">
                <a:latin typeface="Calibri"/>
                <a:cs typeface="Calibri"/>
              </a:rPr>
              <a:t>6-month </a:t>
            </a:r>
            <a:r>
              <a:rPr sz="3600" spc="-15" dirty="0">
                <a:latin typeface="Calibri"/>
                <a:cs typeface="Calibri"/>
              </a:rPr>
              <a:t>quarantine </a:t>
            </a:r>
            <a:r>
              <a:rPr sz="3600" dirty="0">
                <a:latin typeface="Calibri"/>
                <a:cs typeface="Calibri"/>
              </a:rPr>
              <a:t>if  </a:t>
            </a:r>
            <a:r>
              <a:rPr sz="3600" spc="5" dirty="0">
                <a:latin typeface="Calibri"/>
                <a:cs typeface="Calibri"/>
              </a:rPr>
              <a:t>dog, </a:t>
            </a:r>
            <a:r>
              <a:rPr sz="3600" spc="-20" dirty="0">
                <a:latin typeface="Calibri"/>
                <a:cs typeface="Calibri"/>
              </a:rPr>
              <a:t>cat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spc="-30" dirty="0">
                <a:latin typeface="Calibri"/>
                <a:cs typeface="Calibri"/>
              </a:rPr>
              <a:t>ferret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15" dirty="0">
                <a:latin typeface="Calibri"/>
                <a:cs typeface="Calibri"/>
              </a:rPr>
              <a:t>exposed </a:t>
            </a:r>
            <a:r>
              <a:rPr sz="3600" spc="-25" dirty="0">
                <a:latin typeface="Calibri"/>
                <a:cs typeface="Calibri"/>
              </a:rPr>
              <a:t>to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rabies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4633" y="4721089"/>
            <a:ext cx="1644967" cy="1904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760332" y="4786313"/>
            <a:ext cx="1673860" cy="1933575"/>
          </a:xfrm>
          <a:custGeom>
            <a:avLst/>
            <a:gdLst/>
            <a:ahLst/>
            <a:cxnLst/>
            <a:rect l="l" t="t" r="r" b="b"/>
            <a:pathLst>
              <a:path w="1673860" h="1933575">
                <a:moveTo>
                  <a:pt x="0" y="0"/>
                </a:moveTo>
                <a:lnTo>
                  <a:pt x="1673555" y="0"/>
                </a:lnTo>
                <a:lnTo>
                  <a:pt x="1673555" y="1933575"/>
                </a:lnTo>
                <a:lnTo>
                  <a:pt x="0" y="19335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117592" y="556260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2"/>
                </a:lnTo>
                <a:lnTo>
                  <a:pt x="978408" y="242316"/>
                </a:lnTo>
                <a:lnTo>
                  <a:pt x="736092" y="0"/>
                </a:lnTo>
                <a:close/>
              </a:path>
            </a:pathLst>
          </a:custGeom>
          <a:solidFill>
            <a:srgbClr val="DA3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117592" y="5562600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8"/>
                </a:moveTo>
                <a:lnTo>
                  <a:pt x="736092" y="121158"/>
                </a:lnTo>
                <a:lnTo>
                  <a:pt x="736092" y="0"/>
                </a:lnTo>
                <a:lnTo>
                  <a:pt x="978408" y="242316"/>
                </a:lnTo>
                <a:lnTo>
                  <a:pt x="736092" y="484632"/>
                </a:lnTo>
                <a:lnTo>
                  <a:pt x="736092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399">
            <a:solidFill>
              <a:srgbClr val="A3A3A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625984" y="4734340"/>
            <a:ext cx="1679815" cy="182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611697" y="4786313"/>
            <a:ext cx="1708785" cy="1849755"/>
          </a:xfrm>
          <a:custGeom>
            <a:avLst/>
            <a:gdLst/>
            <a:ahLst/>
            <a:cxnLst/>
            <a:rect l="l" t="t" r="r" b="b"/>
            <a:pathLst>
              <a:path w="1708784" h="1849754">
                <a:moveTo>
                  <a:pt x="0" y="0"/>
                </a:moveTo>
                <a:lnTo>
                  <a:pt x="1708391" y="0"/>
                </a:lnTo>
                <a:lnTo>
                  <a:pt x="1708391" y="1849513"/>
                </a:lnTo>
                <a:lnTo>
                  <a:pt x="0" y="184951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Appreciate the historical and geographical context of our local rabies challenges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Synthesize elements of the Maryland Post Exposure Prophylaxis (PEP) algorithm for nuanced clinical use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Review data reflecting local practice of PEP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3143" y="465165"/>
            <a:ext cx="406463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/>
              <a:t>Incubation</a:t>
            </a:r>
            <a:r>
              <a:rPr b="1" spc="-80" dirty="0"/>
              <a:t> </a:t>
            </a:r>
            <a:r>
              <a:rPr b="1" dirty="0"/>
              <a:t>period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39" y="1693164"/>
            <a:ext cx="8465277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920115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Dog - </a:t>
            </a:r>
            <a:r>
              <a:rPr sz="3600" spc="-30" dirty="0">
                <a:latin typeface="Calibri"/>
                <a:cs typeface="Calibri"/>
              </a:rPr>
              <a:t>average </a:t>
            </a:r>
            <a:r>
              <a:rPr sz="3600" dirty="0">
                <a:latin typeface="Calibri"/>
                <a:cs typeface="Calibri"/>
              </a:rPr>
              <a:t>3-8 </a:t>
            </a:r>
            <a:r>
              <a:rPr sz="3600" spc="-20" dirty="0">
                <a:latin typeface="Calibri"/>
                <a:cs typeface="Calibri"/>
              </a:rPr>
              <a:t>weeks, </a:t>
            </a:r>
            <a:r>
              <a:rPr sz="3600" dirty="0">
                <a:latin typeface="Calibri"/>
                <a:cs typeface="Calibri"/>
              </a:rPr>
              <a:t>10 </a:t>
            </a:r>
            <a:r>
              <a:rPr sz="3600" spc="-25" dirty="0">
                <a:latin typeface="Calibri"/>
                <a:cs typeface="Calibri"/>
              </a:rPr>
              <a:t>days to </a:t>
            </a:r>
            <a:r>
              <a:rPr sz="3600" dirty="0">
                <a:latin typeface="Calibri"/>
                <a:cs typeface="Calibri"/>
              </a:rPr>
              <a:t>6  </a:t>
            </a:r>
            <a:r>
              <a:rPr sz="3600" spc="-10" dirty="0">
                <a:latin typeface="Calibri"/>
                <a:cs typeface="Calibri"/>
              </a:rPr>
              <a:t>months</a:t>
            </a:r>
            <a:endParaRPr sz="3600" dirty="0">
              <a:latin typeface="Calibri"/>
              <a:cs typeface="Calibri"/>
            </a:endParaRPr>
          </a:p>
          <a:p>
            <a:pPr marL="584200" indent="-5715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Cat (experimental)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9-51 </a:t>
            </a:r>
            <a:r>
              <a:rPr sz="3600" spc="-25" dirty="0">
                <a:solidFill>
                  <a:srgbClr val="FF0000"/>
                </a:solidFill>
                <a:latin typeface="Calibri"/>
                <a:cs typeface="Calibri"/>
              </a:rPr>
              <a:t>days,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median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endParaRPr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3600" spc="-20" dirty="0">
                <a:latin typeface="Calibri"/>
                <a:cs typeface="Calibri"/>
              </a:rPr>
              <a:t>Ferret- </a:t>
            </a:r>
            <a:r>
              <a:rPr sz="3600" spc="-5" dirty="0">
                <a:latin typeface="Calibri"/>
                <a:cs typeface="Calibri"/>
              </a:rPr>
              <a:t>preliminary </a:t>
            </a:r>
            <a:r>
              <a:rPr sz="3600" spc="-25" dirty="0">
                <a:latin typeface="Calibri"/>
                <a:cs typeface="Calibri"/>
              </a:rPr>
              <a:t>data </a:t>
            </a:r>
            <a:r>
              <a:rPr sz="3600" dirty="0">
                <a:latin typeface="Calibri"/>
                <a:cs typeface="Calibri"/>
              </a:rPr>
              <a:t>- </a:t>
            </a:r>
            <a:r>
              <a:rPr sz="3600" spc="-5" dirty="0">
                <a:latin typeface="Calibri"/>
                <a:cs typeface="Calibri"/>
              </a:rPr>
              <a:t>10-41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25" dirty="0" smtClean="0">
                <a:latin typeface="Calibri"/>
                <a:cs typeface="Calibri"/>
              </a:rPr>
              <a:t>days</a:t>
            </a:r>
            <a:endParaRPr lang="en-US"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3600" spc="-15" dirty="0" smtClean="0">
                <a:latin typeface="Calibri"/>
                <a:cs typeface="Calibri"/>
              </a:rPr>
              <a:t>People- </a:t>
            </a:r>
            <a:r>
              <a:rPr sz="3600" spc="-30" dirty="0">
                <a:latin typeface="Calibri"/>
                <a:cs typeface="Calibri"/>
              </a:rPr>
              <a:t>average </a:t>
            </a:r>
            <a:r>
              <a:rPr sz="3600" dirty="0">
                <a:latin typeface="Calibri"/>
                <a:cs typeface="Calibri"/>
              </a:rPr>
              <a:t>1.5 - 4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 err="1" smtClean="0">
                <a:latin typeface="Calibri"/>
                <a:cs typeface="Calibri"/>
              </a:rPr>
              <a:t>mo</a:t>
            </a:r>
            <a:endParaRPr lang="en-US" sz="3600" dirty="0" smtClean="0">
              <a:latin typeface="Calibri"/>
              <a:cs typeface="Calibri"/>
            </a:endParaRPr>
          </a:p>
          <a:p>
            <a:pPr marL="12700">
              <a:buClr>
                <a:schemeClr val="accent1">
                  <a:lumMod val="75000"/>
                </a:schemeClr>
              </a:buClr>
              <a:buSzPct val="110000"/>
              <a:tabLst>
                <a:tab pos="356235" algn="l"/>
              </a:tabLst>
            </a:pPr>
            <a:r>
              <a:rPr lang="en-US" sz="3600" spc="-15" dirty="0">
                <a:latin typeface="Calibri"/>
                <a:cs typeface="Calibri"/>
              </a:rPr>
              <a:t>	</a:t>
            </a:r>
            <a:r>
              <a:rPr lang="en-US" sz="3600" spc="-15" dirty="0" smtClean="0">
                <a:latin typeface="Calibri"/>
                <a:cs typeface="Calibri"/>
              </a:rPr>
              <a:t>  </a:t>
            </a:r>
            <a:r>
              <a:rPr sz="3600" spc="-15" dirty="0" smtClean="0">
                <a:latin typeface="Calibri"/>
                <a:cs typeface="Calibri"/>
              </a:rPr>
              <a:t>(range</a:t>
            </a:r>
            <a:r>
              <a:rPr sz="3600" spc="-15" dirty="0">
                <a:latin typeface="Calibri"/>
                <a:cs typeface="Calibri"/>
              </a:rPr>
              <a:t>, </a:t>
            </a:r>
            <a:r>
              <a:rPr sz="3600" dirty="0">
                <a:latin typeface="Calibri"/>
                <a:cs typeface="Calibri"/>
              </a:rPr>
              <a:t>9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days-7yrs</a:t>
            </a:r>
            <a:r>
              <a:rPr sz="3600" spc="-20" dirty="0" smtClean="0">
                <a:latin typeface="Calibri"/>
                <a:cs typeface="Calibri"/>
              </a:rPr>
              <a:t>?)</a:t>
            </a:r>
            <a:endParaRPr lang="en-US" sz="3600" dirty="0">
              <a:latin typeface="Calibri"/>
              <a:cs typeface="Calibri"/>
            </a:endParaRPr>
          </a:p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sz="3600" spc="-10" dirty="0" smtClean="0">
                <a:latin typeface="Calibri"/>
                <a:cs typeface="Calibri"/>
              </a:rPr>
              <a:t>Extremes </a:t>
            </a:r>
            <a:r>
              <a:rPr sz="3600" dirty="0">
                <a:latin typeface="Calibri"/>
                <a:cs typeface="Calibri"/>
              </a:rPr>
              <a:t>- </a:t>
            </a:r>
            <a:r>
              <a:rPr sz="3600" spc="-5" dirty="0">
                <a:latin typeface="Calibri"/>
                <a:cs typeface="Calibri"/>
              </a:rPr>
              <a:t>&gt;1 </a:t>
            </a:r>
            <a:r>
              <a:rPr sz="3600" spc="-15" dirty="0">
                <a:latin typeface="Calibri"/>
                <a:cs typeface="Calibri"/>
              </a:rPr>
              <a:t>year </a:t>
            </a:r>
            <a:r>
              <a:rPr sz="3600" spc="-5" dirty="0">
                <a:latin typeface="Calibri"/>
                <a:cs typeface="Calibri"/>
              </a:rPr>
              <a:t>wild </a:t>
            </a:r>
            <a:r>
              <a:rPr sz="3600" dirty="0">
                <a:latin typeface="Calibri"/>
                <a:cs typeface="Calibri"/>
              </a:rPr>
              <a:t>animals &amp;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humans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775" y="247532"/>
            <a:ext cx="9552372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773680" marR="5080" indent="-2761615">
              <a:lnSpc>
                <a:spcPct val="100000"/>
              </a:lnSpc>
            </a:pPr>
            <a:r>
              <a:rPr b="1" spc="-20" dirty="0"/>
              <a:t>ORV </a:t>
            </a:r>
            <a:r>
              <a:rPr b="1" spc="-5" dirty="0"/>
              <a:t>Barrier </a:t>
            </a:r>
            <a:r>
              <a:rPr b="1" spc="-15" dirty="0"/>
              <a:t>Zone </a:t>
            </a:r>
            <a:r>
              <a:rPr b="1" spc="-25" dirty="0"/>
              <a:t>for </a:t>
            </a:r>
            <a:r>
              <a:rPr b="1" spc="-5" dirty="0"/>
              <a:t>Raccoon </a:t>
            </a:r>
            <a:r>
              <a:rPr b="1" dirty="0"/>
              <a:t>Rabies in</a:t>
            </a:r>
            <a:r>
              <a:rPr b="1" spc="-100" dirty="0"/>
              <a:t> </a:t>
            </a:r>
            <a:r>
              <a:rPr b="1" spc="-5" dirty="0" smtClean="0"/>
              <a:t>the</a:t>
            </a:r>
            <a:r>
              <a:rPr lang="en-US" b="1" spc="-5" dirty="0" smtClean="0"/>
              <a:t/>
            </a:r>
            <a:br>
              <a:rPr lang="en-US" b="1" spc="-5" dirty="0" smtClean="0"/>
            </a:br>
            <a:r>
              <a:rPr lang="en-US" b="1" spc="-5" dirty="0" smtClean="0"/>
              <a:t>     U</a:t>
            </a:r>
            <a:r>
              <a:rPr b="1" spc="-10" dirty="0" smtClean="0"/>
              <a:t>nited</a:t>
            </a:r>
            <a:r>
              <a:rPr b="1" spc="-114" dirty="0" smtClean="0"/>
              <a:t> </a:t>
            </a:r>
            <a:r>
              <a:rPr b="1" spc="-25" dirty="0"/>
              <a:t>States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5472" y="1719264"/>
            <a:ext cx="216725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b="1" spc="-5" dirty="0" smtClean="0">
                <a:latin typeface="Arial"/>
                <a:cs typeface="Arial"/>
              </a:rPr>
              <a:t>ORV Barrier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1245" y="1828813"/>
            <a:ext cx="2307954" cy="4419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4625" y="1814513"/>
            <a:ext cx="2329180" cy="4448175"/>
          </a:xfrm>
          <a:custGeom>
            <a:avLst/>
            <a:gdLst/>
            <a:ahLst/>
            <a:cxnLst/>
            <a:rect l="l" t="t" r="r" b="b"/>
            <a:pathLst>
              <a:path w="2329179" h="4448175">
                <a:moveTo>
                  <a:pt x="0" y="0"/>
                </a:moveTo>
                <a:lnTo>
                  <a:pt x="2328862" y="0"/>
                </a:lnTo>
                <a:lnTo>
                  <a:pt x="2328862" y="4448175"/>
                </a:lnTo>
                <a:lnTo>
                  <a:pt x="0" y="44481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2286001"/>
            <a:ext cx="4495800" cy="3092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6913" y="2271713"/>
            <a:ext cx="4524375" cy="3124835"/>
          </a:xfrm>
          <a:custGeom>
            <a:avLst/>
            <a:gdLst/>
            <a:ahLst/>
            <a:cxnLst/>
            <a:rect l="l" t="t" r="r" b="b"/>
            <a:pathLst>
              <a:path w="4524375" h="3124835">
                <a:moveTo>
                  <a:pt x="0" y="0"/>
                </a:moveTo>
                <a:lnTo>
                  <a:pt x="4524375" y="0"/>
                </a:lnTo>
                <a:lnTo>
                  <a:pt x="4524375" y="3124454"/>
                </a:lnTo>
                <a:lnTo>
                  <a:pt x="0" y="312445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90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692973"/>
              </p:ext>
            </p:extLst>
          </p:nvPr>
        </p:nvGraphicFramePr>
        <p:xfrm>
          <a:off x="5727170" y="1315233"/>
          <a:ext cx="5395934" cy="482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3226" y="576197"/>
            <a:ext cx="9659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Average number of annual deaths from rabies in humans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67401" y="2165959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67402" y="3029211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367400" y="4154466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67404" y="5279721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08947" y="200416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59,000*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1659" y="285802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-3**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4163" y="3962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3725" y="5091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91415" y="6070940"/>
            <a:ext cx="6491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*World Health Organization http://apps.who.int/iris/bitstream/10665/250643/1/WER9143.pdf?ua=1</a:t>
            </a:r>
          </a:p>
          <a:p>
            <a:r>
              <a:rPr lang="en-US" sz="1200" dirty="0"/>
              <a:t>**https://www.cdc.gov/rabies/location/usa/surveillance/human_rabies.html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ho.int/rabies/Presence_dog_transmitted_human_Rabies_2014.png?ua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640499"/>
            <a:ext cx="8085920" cy="56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2" y="-1892"/>
            <a:ext cx="10496933" cy="6609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943100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2004 Last time canine rabies identified</a:t>
            </a:r>
          </a:p>
          <a:p>
            <a:r>
              <a:rPr lang="en-US" sz="1200" b="1" dirty="0" smtClean="0"/>
              <a:t>2007 CDC declares USA canine rabies free</a:t>
            </a:r>
            <a:endParaRPr lang="en-US" sz="1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070" y="85638"/>
            <a:ext cx="11039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0" dirty="0" smtClean="0">
                <a:solidFill>
                  <a:srgbClr val="000000"/>
                </a:solidFill>
                <a:effectLst/>
                <a:latin typeface="Lato"/>
              </a:rPr>
              <a:t>Cases of Rabies in Humans in the United States and Puerto Rico from January 2008 Through September 2017 by Circumstances of Exposure and Rabies Virus Variant </a:t>
            </a:r>
          </a:p>
          <a:p>
            <a:pPr algn="ctr"/>
            <a:r>
              <a:rPr lang="en-US" sz="800" b="1" i="0" dirty="0" smtClean="0">
                <a:solidFill>
                  <a:srgbClr val="000000"/>
                </a:solidFill>
                <a:effectLst/>
                <a:latin typeface="Lato"/>
              </a:rPr>
              <a:t>https://www.cdc.gov/rabies/location/usa/surveillance/human_rabies.html</a:t>
            </a:r>
            <a:endParaRPr lang="en-US" sz="800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5814"/>
              </p:ext>
            </p:extLst>
          </p:nvPr>
        </p:nvGraphicFramePr>
        <p:xfrm>
          <a:off x="384316" y="834892"/>
          <a:ext cx="11569147" cy="5780442"/>
        </p:xfrm>
        <a:graphic>
          <a:graphicData uri="http://schemas.openxmlformats.org/drawingml/2006/table">
            <a:tbl>
              <a:tblPr/>
              <a:tblGrid>
                <a:gridCol w="1652736">
                  <a:extLst>
                    <a:ext uri="{9D8B030D-6E8A-4147-A177-3AD203B41FA5}">
                      <a16:colId xmlns:a16="http://schemas.microsoft.com/office/drawing/2014/main" val="1636920340"/>
                    </a:ext>
                  </a:extLst>
                </a:gridCol>
                <a:gridCol w="1652736">
                  <a:extLst>
                    <a:ext uri="{9D8B030D-6E8A-4147-A177-3AD203B41FA5}">
                      <a16:colId xmlns:a16="http://schemas.microsoft.com/office/drawing/2014/main" val="105542993"/>
                    </a:ext>
                  </a:extLst>
                </a:gridCol>
                <a:gridCol w="1652736">
                  <a:extLst>
                    <a:ext uri="{9D8B030D-6E8A-4147-A177-3AD203B41FA5}">
                      <a16:colId xmlns:a16="http://schemas.microsoft.com/office/drawing/2014/main" val="1600019932"/>
                    </a:ext>
                  </a:extLst>
                </a:gridCol>
                <a:gridCol w="803324">
                  <a:extLst>
                    <a:ext uri="{9D8B030D-6E8A-4147-A177-3AD203B41FA5}">
                      <a16:colId xmlns:a16="http://schemas.microsoft.com/office/drawing/2014/main" val="4101872556"/>
                    </a:ext>
                  </a:extLst>
                </a:gridCol>
                <a:gridCol w="852706">
                  <a:extLst>
                    <a:ext uri="{9D8B030D-6E8A-4147-A177-3AD203B41FA5}">
                      <a16:colId xmlns:a16="http://schemas.microsoft.com/office/drawing/2014/main" val="2193926562"/>
                    </a:ext>
                  </a:extLst>
                </a:gridCol>
                <a:gridCol w="3042084">
                  <a:extLst>
                    <a:ext uri="{9D8B030D-6E8A-4147-A177-3AD203B41FA5}">
                      <a16:colId xmlns:a16="http://schemas.microsoft.com/office/drawing/2014/main" val="3815523086"/>
                    </a:ext>
                  </a:extLst>
                </a:gridCol>
                <a:gridCol w="1912825">
                  <a:extLst>
                    <a:ext uri="{9D8B030D-6E8A-4147-A177-3AD203B41FA5}">
                      <a16:colId xmlns:a16="http://schemas.microsoft.com/office/drawing/2014/main" val="370480630"/>
                    </a:ext>
                  </a:extLst>
                </a:gridCol>
              </a:tblGrid>
              <a:tr h="248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Date of onset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Date of death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Reporting state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Age (y)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Sex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Exposure*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</a:rPr>
                        <a:t>Rabies virus variant†</a:t>
                      </a:r>
                    </a:p>
                  </a:txBody>
                  <a:tcPr marL="16188" marR="16188" marT="12950" marB="12950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7883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5-May-17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21-May-17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VA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65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Bite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India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834054"/>
                  </a:ext>
                </a:extLst>
              </a:tr>
              <a:tr h="35733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25-Nov-15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1-Dec-15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PR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54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Bite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Dog-mongoose, Caribbean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6822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17-Sep-15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3-Oct-15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WY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77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Contact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Ln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14973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30-Jul-15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24-Aug-15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65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Bite, Philippines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Philippines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2904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12-Sep-14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26-Sep-14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MO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52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Ps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39294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16-May-13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11-Jun-13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TX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Unknown, Guatemala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Guatemala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84313"/>
                  </a:ext>
                </a:extLst>
              </a:tr>
              <a:tr h="26068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31-Jan-13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27-Feb-13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MD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49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Kidney transplant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Raccoon, eastern </a:t>
                      </a:r>
                      <a:r>
                        <a:rPr lang="en-US" sz="1200" baseline="0" dirty="0" smtClean="0">
                          <a:effectLst/>
                        </a:rPr>
                        <a:t>USA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8430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6-Jul-12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31-Jul-12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34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Bite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 err="1">
                          <a:effectLst/>
                        </a:rPr>
                        <a:t>Bat,Tb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2697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22-Dec-11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23-Jan-12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63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Contact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My </a:t>
                      </a:r>
                      <a:r>
                        <a:rPr lang="en-US" sz="1200" baseline="0" dirty="0" err="1">
                          <a:effectLst/>
                        </a:rPr>
                        <a:t>sp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4956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3-Dec-11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19-Dec-11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SC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46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 err="1">
                          <a:effectLst/>
                        </a:rPr>
                        <a:t>Bat,Tb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89712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1-Sep-11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14-Oct-11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40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Contact, Brazil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Brazil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14732"/>
                  </a:ext>
                </a:extLst>
              </a:tr>
              <a:tr h="276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21-Aug-11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1-Sep-11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NC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Unknown (organ donor)§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Raccoon, eastern </a:t>
                      </a:r>
                      <a:r>
                        <a:rPr lang="en-US" sz="1200" baseline="0" dirty="0" smtClean="0">
                          <a:effectLst/>
                        </a:rPr>
                        <a:t>USA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03976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14-Aug-11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31-Aug-11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NY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Contact, Afghanistan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Dog, Afghanistan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797170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30-Jun-11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20-Jul-11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NJ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73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Bite, Haiti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Haiti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98882"/>
                  </a:ext>
                </a:extLst>
              </a:tr>
              <a:tr h="22812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30-Apr-11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effectLst/>
                        </a:rPr>
                        <a:t>Survived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CA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8592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24-Dec-10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10-Jan-11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WI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70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Ps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7204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2-Aug-10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21-Aug-10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LA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Bite, Mexico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</a:t>
                      </a:r>
                      <a:r>
                        <a:rPr lang="en-US" sz="1200" baseline="0" dirty="0" err="1">
                          <a:effectLst/>
                        </a:rPr>
                        <a:t>Dr</a:t>
                      </a:r>
                      <a:endParaRPr lang="en-US" sz="1200" baseline="0" dirty="0">
                        <a:effectLst/>
                      </a:endParaRP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2883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23-Oct-09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20-Nov-09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VA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42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Contact, India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Dog, India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8326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20-Oct-09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11-Nov-09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MI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55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Contact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Bat, Ln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4181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5-Oct-09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20-Oct-09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IN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43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Bat, Ps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75263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25-Feb-09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baseline="0" dirty="0">
                          <a:effectLst/>
                        </a:rPr>
                        <a:t>Survived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TX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17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F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Contact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Bat, unknown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32063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19-Nov-08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30-Nov-08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MO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55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Bite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Bat, Ln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18784"/>
                  </a:ext>
                </a:extLst>
              </a:tr>
              <a:tr h="248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16-Mar-08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18-Mar-08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CA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16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>
                          <a:effectLst/>
                        </a:rPr>
                        <a:t>M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>
                          <a:effectLst/>
                        </a:rPr>
                        <a:t>Bite, Mexico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aseline="0" dirty="0" err="1">
                          <a:effectLst/>
                        </a:rPr>
                        <a:t>Fox,Tb</a:t>
                      </a:r>
                      <a:r>
                        <a:rPr lang="en-US" sz="1200" baseline="0" dirty="0">
                          <a:effectLst/>
                        </a:rPr>
                        <a:t> related</a:t>
                      </a:r>
                    </a:p>
                  </a:txBody>
                  <a:tcPr marL="16188" marR="16188" marT="12950" marB="12950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97305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clinical rabies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01985"/>
              </p:ext>
            </p:extLst>
          </p:nvPr>
        </p:nvGraphicFramePr>
        <p:xfrm>
          <a:off x="838200" y="1825625"/>
          <a:ext cx="10515600" cy="332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38057" y="6400800"/>
            <a:ext cx="3449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https://emedicine.medscape.com/article/220967-clinical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8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6907"/>
              </p:ext>
            </p:extLst>
          </p:nvPr>
        </p:nvGraphicFramePr>
        <p:xfrm>
          <a:off x="2610612" y="1825625"/>
          <a:ext cx="655829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Incubation period</a:t>
                      </a:r>
                      <a:r>
                        <a:rPr lang="en-US" sz="3200" baseline="0" dirty="0" smtClean="0"/>
                        <a:t> duration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20-90 days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Usually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90% of cases &lt;1 year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Rarely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7-19 years have been described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5250" y="4675513"/>
            <a:ext cx="759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is no antibody response during the incubation period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84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4" y="1825625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804218"/>
              </p:ext>
            </p:extLst>
          </p:nvPr>
        </p:nvGraphicFramePr>
        <p:xfrm>
          <a:off x="2206791" y="1145174"/>
          <a:ext cx="7295214" cy="432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032">
                <a:tc gridSpan="2">
                  <a:txBody>
                    <a:bodyPr/>
                    <a:lstStyle/>
                    <a:p>
                      <a:r>
                        <a:rPr lang="en-US" sz="3200" dirty="0" smtClean="0"/>
                        <a:t>Prodromal period</a:t>
                      </a:r>
                    </a:p>
                    <a:p>
                      <a:r>
                        <a:rPr lang="en-US" sz="2000" dirty="0" smtClean="0"/>
                        <a:t>(virus enters CNS)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Duration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2- 10days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Symptoms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50% have neuropathic pain @</a:t>
                      </a:r>
                      <a:r>
                        <a:rPr lang="en-US" sz="2400" baseline="0" dirty="0" smtClean="0"/>
                        <a:t> bite site</a:t>
                      </a:r>
                    </a:p>
                    <a:p>
                      <a:r>
                        <a:rPr lang="en-US" sz="2400" baseline="0" dirty="0" smtClean="0"/>
                        <a:t>(dorsal root </a:t>
                      </a:r>
                      <a:r>
                        <a:rPr lang="en-US" sz="2400" baseline="0" dirty="0" err="1" smtClean="0"/>
                        <a:t>ganglionitis</a:t>
                      </a:r>
                      <a:r>
                        <a:rPr lang="en-US" sz="2400" baseline="0" dirty="0" smtClean="0"/>
                        <a:t>-pathognomonic)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Anxiety, insomnia, agitation, anorexia, depression, headaches, fever, chills, malaise, pharyngitis, nausea,</a:t>
                      </a:r>
                      <a:r>
                        <a:rPr lang="en-US" sz="2400" baseline="0" dirty="0" smtClean="0"/>
                        <a:t> emesis, diarrhea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2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neurologic period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211262"/>
              </p:ext>
            </p:extLst>
          </p:nvPr>
        </p:nvGraphicFramePr>
        <p:xfrm>
          <a:off x="838200" y="1825625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Classic rabies encephalitis</a:t>
                      </a:r>
                      <a:r>
                        <a:rPr lang="en-US" sz="2400" baseline="0" dirty="0" smtClean="0"/>
                        <a:t> (70%)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Paralytic rabies (30%)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Altered mental status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Seizure (focal or generalized)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Anorexia</a:t>
                      </a:r>
                    </a:p>
                    <a:p>
                      <a:r>
                        <a:rPr lang="en-US" dirty="0" smtClean="0"/>
                        <a:t>Irritability</a:t>
                      </a:r>
                    </a:p>
                    <a:p>
                      <a:r>
                        <a:rPr lang="en-US" dirty="0" smtClean="0"/>
                        <a:t>Inspiratory spasms</a:t>
                      </a:r>
                      <a:r>
                        <a:rPr lang="en-US" baseline="0" dirty="0" smtClean="0"/>
                        <a:t> and cough</a:t>
                      </a:r>
                    </a:p>
                    <a:p>
                      <a:r>
                        <a:rPr lang="en-US" baseline="0" dirty="0" smtClean="0"/>
                        <a:t>Autonomic dysfunction</a:t>
                      </a:r>
                    </a:p>
                    <a:p>
                      <a:r>
                        <a:rPr lang="en-US" baseline="0" dirty="0" smtClean="0"/>
                        <a:t>Hydrophobia</a:t>
                      </a:r>
                    </a:p>
                    <a:p>
                      <a:r>
                        <a:rPr lang="en-US" baseline="0" dirty="0" smtClean="0"/>
                        <a:t>Aerophobia</a:t>
                      </a:r>
                    </a:p>
                    <a:p>
                      <a:r>
                        <a:rPr lang="en-US" baseline="0" dirty="0" err="1" smtClean="0"/>
                        <a:t>Hypersalivation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Agitation</a:t>
                      </a:r>
                    </a:p>
                    <a:p>
                      <a:r>
                        <a:rPr lang="en-US" baseline="0" dirty="0" smtClean="0"/>
                        <a:t>Priapism</a:t>
                      </a:r>
                    </a:p>
                    <a:p>
                      <a:r>
                        <a:rPr lang="en-US" baseline="0" dirty="0" smtClean="0"/>
                        <a:t>Muscle fasciculations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Bilateral global motor weakness</a:t>
                      </a:r>
                    </a:p>
                    <a:p>
                      <a:r>
                        <a:rPr lang="en-US" dirty="0" smtClean="0"/>
                        <a:t>Bilateral facial weakness</a:t>
                      </a:r>
                    </a:p>
                    <a:p>
                      <a:r>
                        <a:rPr lang="en-US" dirty="0" err="1" smtClean="0"/>
                        <a:t>Quadriparesis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Sparing</a:t>
                      </a:r>
                      <a:r>
                        <a:rPr lang="en-US" baseline="0" dirty="0" smtClean="0"/>
                        <a:t> of sensory system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21222" y="6387547"/>
            <a:ext cx="4244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http://www.who.int/mediacentre/factsheets/fs099/en/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6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24840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105" y="350837"/>
            <a:ext cx="82296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Rabies Virus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7105" y="1555630"/>
            <a:ext cx="7620000" cy="44958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600" dirty="0" smtClean="0"/>
              <a:t>Family </a:t>
            </a:r>
            <a:r>
              <a:rPr lang="en-US" altLang="en-US" sz="3600" i="1" dirty="0" err="1" smtClean="0"/>
              <a:t>Rhabdoviridae</a:t>
            </a:r>
            <a:endParaRPr lang="en-US" altLang="en-US" sz="3600" i="1" dirty="0"/>
          </a:p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600" dirty="0" smtClean="0"/>
              <a:t>Genus </a:t>
            </a:r>
            <a:r>
              <a:rPr lang="en-US" altLang="en-US" sz="3600" i="1" dirty="0" smtClean="0"/>
              <a:t>Lyssavirus</a:t>
            </a:r>
            <a:r>
              <a:rPr lang="en-US" altLang="en-US" sz="3600" dirty="0" smtClean="0"/>
              <a:t> 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US" altLang="en-US" sz="3600" dirty="0"/>
              <a:t> </a:t>
            </a:r>
            <a:r>
              <a:rPr lang="en-US" altLang="en-US" sz="3600" dirty="0" smtClean="0"/>
              <a:t>  - At least 6 lyssavirus species or genotypes cause rabies</a:t>
            </a:r>
            <a:endParaRPr lang="en-US" altLang="en-US" sz="3600" dirty="0"/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600" dirty="0" smtClean="0"/>
              <a:t>Distinct strains</a:t>
            </a:r>
          </a:p>
          <a:p>
            <a:pPr marL="457200" lvl="1" indent="0">
              <a:buNone/>
            </a:pPr>
            <a:r>
              <a:rPr lang="en-US" altLang="en-US" sz="3600" dirty="0" smtClean="0"/>
              <a:t>- Raccoon		- Coyote</a:t>
            </a:r>
          </a:p>
          <a:p>
            <a:pPr marL="457200" lvl="1" indent="0">
              <a:buNone/>
            </a:pPr>
            <a:r>
              <a:rPr lang="en-US" altLang="en-US" sz="3600" dirty="0" smtClean="0"/>
              <a:t>- Skunk			- Fox</a:t>
            </a:r>
          </a:p>
          <a:p>
            <a:pPr marL="457200" lvl="1" indent="0">
              <a:buNone/>
            </a:pPr>
            <a:r>
              <a:rPr lang="en-US" altLang="en-US" sz="3600" dirty="0" smtClean="0"/>
              <a:t>- Bat			- Canine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352801"/>
            <a:ext cx="217646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30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3" y="159590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525067"/>
              </p:ext>
            </p:extLst>
          </p:nvPr>
        </p:nvGraphicFramePr>
        <p:xfrm>
          <a:off x="2206791" y="1145174"/>
          <a:ext cx="7295214" cy="2944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113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Coma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Onset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Within</a:t>
                      </a:r>
                      <a:r>
                        <a:rPr lang="en-US" sz="2400" baseline="0" dirty="0" smtClean="0"/>
                        <a:t> 10 days of onset of symptoms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Duration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Depends on intensive life support </a:t>
                      </a:r>
                      <a:r>
                        <a:rPr lang="en-US" sz="2400" dirty="0" err="1" smtClean="0"/>
                        <a:t>availabillity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7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Death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Almost inevitable, in absence of life support, shortly after coma begins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06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003470"/>
              </p:ext>
            </p:extLst>
          </p:nvPr>
        </p:nvGraphicFramePr>
        <p:xfrm>
          <a:off x="838200" y="1825625"/>
          <a:ext cx="10515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Classic rabies encephalitis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Paralytic rabies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viral </a:t>
                      </a:r>
                      <a:r>
                        <a:rPr lang="en-US" dirty="0" err="1" smtClean="0"/>
                        <a:t>encephalitides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-HSV</a:t>
                      </a:r>
                    </a:p>
                    <a:p>
                      <a:r>
                        <a:rPr lang="en-US" dirty="0" smtClean="0"/>
                        <a:t>     -Japanese </a:t>
                      </a:r>
                    </a:p>
                    <a:p>
                      <a:r>
                        <a:rPr lang="en-US" dirty="0" smtClean="0"/>
                        <a:t>     -Eastern equine </a:t>
                      </a:r>
                    </a:p>
                    <a:p>
                      <a:r>
                        <a:rPr lang="en-US" dirty="0" smtClean="0"/>
                        <a:t>     -WNV</a:t>
                      </a:r>
                    </a:p>
                    <a:p>
                      <a:r>
                        <a:rPr lang="en-US" dirty="0" smtClean="0"/>
                        <a:t>     -enteroviruses</a:t>
                      </a:r>
                    </a:p>
                    <a:p>
                      <a:r>
                        <a:rPr lang="en-US" dirty="0" smtClean="0"/>
                        <a:t>Transverse myelitis</a:t>
                      </a:r>
                    </a:p>
                    <a:p>
                      <a:r>
                        <a:rPr lang="en-US" dirty="0" smtClean="0"/>
                        <a:t>Atropine poisoning</a:t>
                      </a:r>
                    </a:p>
                    <a:p>
                      <a:r>
                        <a:rPr lang="en-US" dirty="0" smtClean="0"/>
                        <a:t>CVA</a:t>
                      </a:r>
                    </a:p>
                    <a:p>
                      <a:r>
                        <a:rPr lang="en-US" dirty="0" smtClean="0"/>
                        <a:t>Psychosis</a:t>
                      </a:r>
                    </a:p>
                    <a:p>
                      <a:r>
                        <a:rPr lang="en-US" dirty="0" smtClean="0"/>
                        <a:t>Acute disseminated</a:t>
                      </a:r>
                      <a:r>
                        <a:rPr lang="en-US" baseline="0" dirty="0" smtClean="0"/>
                        <a:t> encephalomyelitis (ADEM)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Guillian-Barré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Poliomyelitis</a:t>
                      </a:r>
                    </a:p>
                    <a:p>
                      <a:r>
                        <a:rPr lang="en-US" dirty="0" smtClean="0"/>
                        <a:t>Tetanus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3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Radiographic appearance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70017"/>
              </p:ext>
            </p:extLst>
          </p:nvPr>
        </p:nvGraphicFramePr>
        <p:xfrm>
          <a:off x="838200" y="1825625"/>
          <a:ext cx="10515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Modality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Early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Late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 (often times normal)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Hypoattenuation brainstem, temporal lobes, basal ganglia and periventricular</a:t>
                      </a:r>
                      <a:r>
                        <a:rPr lang="en-US" baseline="0" dirty="0" smtClean="0"/>
                        <a:t> white matter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Hemorrhage and cerebral edema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T2 in basal ganglia, thalami, </a:t>
                      </a:r>
                      <a:r>
                        <a:rPr lang="en-US" dirty="0" err="1" smtClean="0"/>
                        <a:t>hypothalami</a:t>
                      </a:r>
                      <a:r>
                        <a:rPr lang="en-US" dirty="0" smtClean="0"/>
                        <a:t>, brainstem, limbic system,</a:t>
                      </a:r>
                      <a:r>
                        <a:rPr lang="en-US" baseline="0" dirty="0" smtClean="0"/>
                        <a:t> spinal cord, frontal and  parietal lobes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Edema, petechial hemorrhages, contrast enhancement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Angiography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Narrowing of terminal internal carotids</a:t>
                      </a:r>
                      <a:r>
                        <a:rPr lang="en-US" baseline="0" dirty="0" smtClean="0"/>
                        <a:t> and distal basilar artery (may be related to arterial spasm)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06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 2: Hyperintense lesions in T2-weighted images involving the spinal grey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05" y="1086679"/>
            <a:ext cx="4081640" cy="42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1: Symmetrical hyperintense lesions in T2-weighted images seen in (a) posterior putamen and (b) Dorsum of mid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3" y="1086678"/>
            <a:ext cx="7553768" cy="42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79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3238"/>
              </p:ext>
            </p:extLst>
          </p:nvPr>
        </p:nvGraphicFramePr>
        <p:xfrm>
          <a:off x="1549598" y="1874226"/>
          <a:ext cx="9015976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Upstream approaches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Downstream approaches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Pre-exposure administration of vaccine*</a:t>
                      </a:r>
                    </a:p>
                    <a:p>
                      <a:r>
                        <a:rPr lang="en-US" dirty="0" smtClean="0"/>
                        <a:t>     -occupational risk</a:t>
                      </a:r>
                    </a:p>
                    <a:p>
                      <a:r>
                        <a:rPr lang="en-US" dirty="0" smtClean="0"/>
                        <a:t>     -remote communities with endemic rabies</a:t>
                      </a:r>
                    </a:p>
                    <a:p>
                      <a:r>
                        <a:rPr lang="en-US" dirty="0" smtClean="0"/>
                        <a:t>     -travelers to certain areas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Post-exposure administration of RIG</a:t>
                      </a:r>
                      <a:r>
                        <a:rPr lang="en-US" baseline="0" dirty="0" smtClean="0"/>
                        <a:t> and vaccine (PEP)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Immunization of animals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Avoiding contact with wild or unimmunized animals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138" y="6435131"/>
            <a:ext cx="12049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1000" dirty="0" err="1" smtClean="0"/>
              <a:t>Kessels</a:t>
            </a:r>
            <a:r>
              <a:rPr lang="en-US" sz="1000" dirty="0" smtClean="0"/>
              <a:t> </a:t>
            </a:r>
            <a:r>
              <a:rPr lang="en-US" sz="1000" dirty="0"/>
              <a:t>JA, </a:t>
            </a:r>
            <a:r>
              <a:rPr lang="en-US" sz="1000" dirty="0" err="1"/>
              <a:t>Recuenco</a:t>
            </a:r>
            <a:r>
              <a:rPr lang="en-US" sz="1000" dirty="0"/>
              <a:t> S, Navarro-Vela AM, et al. Pre-exposure rabies prophylaxis: a systematic review. </a:t>
            </a:r>
            <a:r>
              <a:rPr lang="en-US" sz="1000" i="1" dirty="0"/>
              <a:t>Bulletin of the World Health Organization</a:t>
            </a:r>
            <a:r>
              <a:rPr lang="en-US" sz="1000" dirty="0"/>
              <a:t>. 2017;95(3):210-219C. doi:10.2471/BLT.16.173039.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51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7766830"/>
              </p:ext>
            </p:extLst>
          </p:nvPr>
        </p:nvGraphicFramePr>
        <p:xfrm>
          <a:off x="676412" y="1227551"/>
          <a:ext cx="6377140" cy="491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7428" y="438410"/>
            <a:ext cx="7268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Average </a:t>
            </a:r>
            <a:r>
              <a:rPr lang="en-US" sz="3200" dirty="0"/>
              <a:t>a</a:t>
            </a:r>
            <a:r>
              <a:rPr lang="en-US" sz="3200" dirty="0" smtClean="0"/>
              <a:t>nnual human PEP administration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59475" y="1853852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86615" y="2858020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26281" y="4025026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40895" y="5267188"/>
            <a:ext cx="2254685" cy="125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9420" y="164091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&gt;15,000,000*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2682656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40,000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7808" y="381711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1,000**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9420" y="164091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&gt;15,000,000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82508" y="6434557"/>
            <a:ext cx="222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*** Garrett County Health Department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750626" y="6287770"/>
            <a:ext cx="3622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** State of Maryland Veterinarian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7467600" y="504907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~20***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5348" y="6081271"/>
            <a:ext cx="5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000" dirty="0" smtClean="0"/>
              <a:t>WHO</a:t>
            </a:r>
            <a:endParaRPr lang="en-US" sz="1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6709163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4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Who needs PEP?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20579"/>
              </p:ext>
            </p:extLst>
          </p:nvPr>
        </p:nvGraphicFramePr>
        <p:xfrm>
          <a:off x="2085008" y="1115343"/>
          <a:ext cx="8128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 of exposure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touching or feeding of animals, licks on intact skin, contact of intact skin with secretions or excretions of a rabid animal or human no exposure therefore </a:t>
                      </a:r>
                      <a:r>
                        <a:rPr lang="en-US" b="1" dirty="0" smtClean="0"/>
                        <a:t>no prophylaxis </a:t>
                      </a:r>
                      <a:r>
                        <a:rPr lang="en-US" dirty="0" smtClean="0"/>
                        <a:t>if history reliable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minor scratches or abrasions without bleeding and/or nibbling of uncovered skin use </a:t>
                      </a:r>
                      <a:r>
                        <a:rPr lang="en-US" b="1" dirty="0" smtClean="0"/>
                        <a:t>vaccine alone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single or multiple transdermal bites or scratches, licks on broken skin, contamination of mucous membrane with saliva (i.e. licks) and suspect contacts with bats: </a:t>
                      </a:r>
                      <a:r>
                        <a:rPr lang="en-US" b="1" dirty="0" smtClean="0"/>
                        <a:t>use immunoglobulin plus vaccine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78097"/>
              </p:ext>
            </p:extLst>
          </p:nvPr>
        </p:nvGraphicFramePr>
        <p:xfrm>
          <a:off x="834887" y="48471"/>
          <a:ext cx="10402956" cy="667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7886396" imgH="5829184" progId="AcroExch.Document.DC">
                  <p:embed/>
                </p:oleObj>
              </mc:Choice>
              <mc:Fallback>
                <p:oleObj name="Acrobat Document" r:id="rId3" imgW="7886396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887" y="48471"/>
                        <a:ext cx="10402956" cy="6677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10945"/>
              </p:ext>
            </p:extLst>
          </p:nvPr>
        </p:nvGraphicFramePr>
        <p:xfrm>
          <a:off x="2032000" y="1514797"/>
          <a:ext cx="8128000" cy="311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04382938"/>
                    </a:ext>
                  </a:extLst>
                </a:gridCol>
              </a:tblGrid>
              <a:tr h="4594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Management of acute wound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00547"/>
                  </a:ext>
                </a:extLst>
              </a:tr>
              <a:tr h="2650749">
                <a:tc>
                  <a:txBody>
                    <a:bodyPr/>
                    <a:lstStyle/>
                    <a:p>
                      <a:r>
                        <a:rPr lang="en-US" dirty="0" smtClean="0"/>
                        <a:t>Wound cleansing (15 minutes)</a:t>
                      </a:r>
                    </a:p>
                    <a:p>
                      <a:r>
                        <a:rPr lang="en-US" dirty="0" smtClean="0"/>
                        <a:t>Debridement</a:t>
                      </a:r>
                    </a:p>
                    <a:p>
                      <a:r>
                        <a:rPr lang="en-US" dirty="0" smtClean="0"/>
                        <a:t>Exploration for FB</a:t>
                      </a:r>
                    </a:p>
                    <a:p>
                      <a:r>
                        <a:rPr lang="en-US" dirty="0" smtClean="0"/>
                        <a:t>Leave wounds to close by secondary intention</a:t>
                      </a:r>
                    </a:p>
                    <a:p>
                      <a:r>
                        <a:rPr lang="en-US" dirty="0" smtClean="0"/>
                        <a:t>Tetanus prophylaxis</a:t>
                      </a:r>
                    </a:p>
                    <a:p>
                      <a:r>
                        <a:rPr lang="en-US" dirty="0" smtClean="0"/>
                        <a:t>Animal for investigation</a:t>
                      </a:r>
                    </a:p>
                    <a:p>
                      <a:r>
                        <a:rPr lang="en-US" dirty="0" smtClean="0"/>
                        <a:t>Consult LHD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6007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902965"/>
              </p:ext>
            </p:extLst>
          </p:nvPr>
        </p:nvGraphicFramePr>
        <p:xfrm>
          <a:off x="2032000" y="719666"/>
          <a:ext cx="8128000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50037837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70153315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6181466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Exposure Level II-III</a:t>
                      </a:r>
                      <a:endParaRPr lang="en-US" sz="2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06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Previously Vaccinated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Previously Vaccinated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43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 only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Rabies Immune Globulin (RIG)</a:t>
                      </a:r>
                    </a:p>
                    <a:p>
                      <a:r>
                        <a:rPr lang="en-US" dirty="0" smtClean="0"/>
                        <a:t>20 IU/kg IM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</a:p>
                    <a:p>
                      <a:r>
                        <a:rPr lang="en-US" dirty="0" smtClean="0"/>
                        <a:t>1 ml IM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1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0- Day</a:t>
                      </a:r>
                      <a:r>
                        <a:rPr lang="en-US" baseline="0" dirty="0" smtClean="0"/>
                        <a:t> 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24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64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7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0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 14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27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(Day 21)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38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 and around wound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in gluteus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8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Away from vaccine</a:t>
                      </a:r>
                      <a:r>
                        <a:rPr lang="en-US" b="1" baseline="0" dirty="0" smtClean="0"/>
                        <a:t> site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Away from RIG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14610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</a:t>
            </a:r>
            <a:r>
              <a:rPr lang="en-US" altLang="en-US" sz="4800" b="1" dirty="0" smtClean="0"/>
              <a:t>Rabies Hosts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0528" y="1600200"/>
            <a:ext cx="5288872" cy="50292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10000"/>
            </a:pPr>
            <a:r>
              <a:rPr lang="en-US" altLang="en-US" sz="3200" dirty="0"/>
              <a:t>All warm-blooded vertebrates susceptible to experimental </a:t>
            </a:r>
            <a:r>
              <a:rPr lang="en-US" altLang="en-US" sz="3200" dirty="0" smtClean="0"/>
              <a:t>infection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en-US" dirty="0"/>
          </a:p>
          <a:p>
            <a:pPr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altLang="en-US" sz="3200" dirty="0" smtClean="0"/>
              <a:t>Mammals </a:t>
            </a:r>
            <a:r>
              <a:rPr lang="en-US" altLang="en-US" sz="3200" dirty="0"/>
              <a:t>are the natural hosts of </a:t>
            </a:r>
            <a:r>
              <a:rPr lang="en-US" altLang="en-US" sz="3200" dirty="0" smtClean="0"/>
              <a:t>rabies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altLang="en-US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altLang="en-US" sz="3200" dirty="0" smtClean="0"/>
              <a:t>Reservoirs </a:t>
            </a:r>
            <a:r>
              <a:rPr lang="en-US" altLang="en-US" sz="3200" dirty="0"/>
              <a:t>consist of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Carnivora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(canids, skunks, </a:t>
            </a:r>
            <a:r>
              <a:rPr lang="en-US" altLang="en-US" sz="2800" dirty="0" smtClean="0"/>
              <a:t>   </a:t>
            </a:r>
          </a:p>
          <a:p>
            <a:pPr marL="457200" lvl="1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raccoons</a:t>
            </a:r>
            <a:r>
              <a:rPr lang="en-US" altLang="en-US" sz="2800" dirty="0"/>
              <a:t>, mongoose, etc</a:t>
            </a:r>
            <a:r>
              <a:rPr lang="en-US" altLang="en-US" sz="2800" dirty="0" smtClean="0"/>
              <a:t>.)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Chiroptera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(bats)</a:t>
            </a:r>
          </a:p>
        </p:txBody>
      </p:sp>
      <p:pic>
        <p:nvPicPr>
          <p:cNvPr id="27653" name="Picture 4" descr="close-fox-ap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3942731"/>
            <a:ext cx="190976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9" y="1393826"/>
            <a:ext cx="178752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5" name="Picture 6" descr="Skunk-in-Gr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5421729"/>
            <a:ext cx="18208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raccoon-0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9" y="3048001"/>
            <a:ext cx="16033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4" y="2286001"/>
            <a:ext cx="197008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8" name="Picture 9" descr="yellow-mongo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800601"/>
            <a:ext cx="1485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 descr="rabid_bats_cuzc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" descr="S:\PHPA &amp; DHMH LOGOs\DHMH Logos\MD-DHMHcolorHIG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224631"/>
            <a:ext cx="12954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55575"/>
            <a:ext cx="10515600" cy="28258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www.immunize.org</a:t>
            </a:r>
            <a:r>
              <a:rPr lang="en-US" dirty="0"/>
              <a:t>/</a:t>
            </a:r>
            <a:r>
              <a:rPr lang="en-US" dirty="0" err="1"/>
              <a:t>askexperts</a:t>
            </a:r>
            <a:r>
              <a:rPr lang="en-US" dirty="0"/>
              <a:t>/</a:t>
            </a:r>
            <a:r>
              <a:rPr lang="en-US" dirty="0" err="1"/>
              <a:t>experts_rab.asp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33079"/>
              </p:ext>
            </p:extLst>
          </p:nvPr>
        </p:nvGraphicFramePr>
        <p:xfrm>
          <a:off x="2363306" y="719666"/>
          <a:ext cx="8128000" cy="328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039222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133520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Special populations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3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6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Pregnant woman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contraindication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81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Breastfeeding woman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contraindication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9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Infant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 weight based, vaccine dose the same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5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Delayed</a:t>
                      </a:r>
                      <a:r>
                        <a:rPr lang="en-US" b="1" baseline="0" dirty="0" smtClean="0"/>
                        <a:t> presentation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 as you would at time of initial exposure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9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Immunosuppressed</a:t>
                      </a:r>
                      <a:endParaRPr lang="en-US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dose</a:t>
                      </a:r>
                      <a:r>
                        <a:rPr lang="en-US" baseline="0" dirty="0" smtClean="0"/>
                        <a:t> vaccine on Day 21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6132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99252"/>
              </p:ext>
            </p:extLst>
          </p:nvPr>
        </p:nvGraphicFramePr>
        <p:xfrm>
          <a:off x="2032000" y="1470687"/>
          <a:ext cx="81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71244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32833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PEP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6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Raccoon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44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Cat-feral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3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1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6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Fox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3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Skunk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3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Cat-pet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4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Chipmunk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Groundhog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9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6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507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9864" y="509451"/>
            <a:ext cx="11021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Rabies PEP administered by species exposure, Garrett County  2015-2016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7570" y="6453051"/>
            <a:ext cx="243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*Garrett County Health Department</a:t>
            </a: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43" y="627017"/>
            <a:ext cx="10707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Animal encounters resulting in PEP, Garrett County 2015-2016*</a:t>
            </a:r>
            <a:endParaRPr lang="en-US" sz="3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66066230"/>
              </p:ext>
            </p:extLst>
          </p:nvPr>
        </p:nvGraphicFramePr>
        <p:xfrm>
          <a:off x="2032000" y="1815548"/>
          <a:ext cx="7191513" cy="454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76730" y="3790122"/>
            <a:ext cx="166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Wild/feral/stray</a:t>
            </a:r>
          </a:p>
          <a:p>
            <a:pPr algn="ctr"/>
            <a:r>
              <a:rPr lang="en-US" dirty="0" smtClean="0"/>
              <a:t>N=26 (81%)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0076" y="6453051"/>
            <a:ext cx="243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*Garrett County Health Department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84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6457683"/>
              </p:ext>
            </p:extLst>
          </p:nvPr>
        </p:nvGraphicFramePr>
        <p:xfrm>
          <a:off x="2134737" y="1410789"/>
          <a:ext cx="7425429" cy="467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1371" y="3670665"/>
            <a:ext cx="89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III</a:t>
            </a:r>
          </a:p>
          <a:p>
            <a:r>
              <a:rPr lang="en-US" dirty="0" smtClean="0"/>
              <a:t>  (60%)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3521" y="1672042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1383" y="2560320"/>
            <a:ext cx="1191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I</a:t>
            </a:r>
          </a:p>
          <a:p>
            <a:r>
              <a:rPr lang="en-US" dirty="0" smtClean="0"/>
              <a:t>(30%)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18545" y="6386791"/>
            <a:ext cx="2512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*Garrett County Health Department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97726" y="382387"/>
            <a:ext cx="8495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Category of exposure as documented on bite reports from PEP recipients, Garrett County 2015-2016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65058"/>
              </p:ext>
            </p:extLst>
          </p:nvPr>
        </p:nvGraphicFramePr>
        <p:xfrm>
          <a:off x="1594677" y="1834007"/>
          <a:ext cx="8128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75604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66414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Rabid Species 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Level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Raccoon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6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Raccoon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8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Raccoon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5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Raccoon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0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Raccoon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</a:t>
                      </a:r>
                      <a:endParaRPr lang="en-US" dirty="0"/>
                    </a:p>
                  </a:txBody>
                  <a:tcPr>
                    <a:solidFill>
                      <a:srgbClr val="E857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</a:p>
                  </a:txBody>
                  <a:tcPr>
                    <a:solidFill>
                      <a:srgbClr val="E857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4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Skunk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11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Skunk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10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3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7233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0076" y="6453051"/>
            <a:ext cx="2435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*Garrett County Health Department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56541" y="587826"/>
            <a:ext cx="8200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H</a:t>
            </a:r>
            <a:r>
              <a:rPr lang="en-US" sz="3200" dirty="0" smtClean="0"/>
              <a:t>uman exposure levels to known rabid animals </a:t>
            </a:r>
          </a:p>
          <a:p>
            <a:pPr algn="ctr"/>
            <a:r>
              <a:rPr lang="en-US" sz="3200" dirty="0" smtClean="0"/>
              <a:t>Garrett County, </a:t>
            </a:r>
            <a:r>
              <a:rPr lang="en-US" sz="3200" dirty="0" smtClean="0">
                <a:solidFill>
                  <a:srgbClr val="FF0000"/>
                </a:solidFill>
              </a:rPr>
              <a:t>2015-2016*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6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17" y="1351722"/>
            <a:ext cx="115869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No </a:t>
            </a:r>
            <a:r>
              <a:rPr lang="en-US" dirty="0">
                <a:solidFill>
                  <a:srgbClr val="000000"/>
                </a:solidFill>
              </a:rPr>
              <a:t>person in the United States has ever contracted rabies from a dog, cat or ferret held in quarantine for 10 </a:t>
            </a:r>
            <a:r>
              <a:rPr lang="en-US" dirty="0" smtClean="0">
                <a:solidFill>
                  <a:srgbClr val="000000"/>
                </a:solidFill>
              </a:rPr>
              <a:t>days</a:t>
            </a:r>
          </a:p>
          <a:p>
            <a:endParaRPr lang="en-US" dirty="0"/>
          </a:p>
          <a:p>
            <a:r>
              <a:rPr lang="en-US" sz="1200" dirty="0" smtClean="0"/>
              <a:t>                                                                                                                                                                                                             https</a:t>
            </a:r>
            <a:r>
              <a:rPr lang="en-US" sz="1200" dirty="0"/>
              <a:t>://www.cdc.gov/rabies/exposure/animals/domestic.html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1320" y="477079"/>
            <a:ext cx="779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Observations on rabies PEP in Garrett County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871664" y="1351722"/>
            <a:ext cx="10016329" cy="32202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Some </a:t>
            </a:r>
            <a:r>
              <a:rPr lang="en-US" sz="2000" b="1" dirty="0" smtClean="0"/>
              <a:t>overutilization</a:t>
            </a:r>
          </a:p>
          <a:p>
            <a:endParaRPr lang="en-US" sz="2000" b="1" dirty="0"/>
          </a:p>
          <a:p>
            <a:r>
              <a:rPr lang="en-US" sz="2000" b="1" dirty="0" smtClean="0"/>
              <a:t>Abundant </a:t>
            </a:r>
            <a:r>
              <a:rPr lang="en-US" sz="2000" b="1" dirty="0"/>
              <a:t>non-adherent RIG </a:t>
            </a:r>
            <a:r>
              <a:rPr lang="en-US" sz="2000" b="1" dirty="0" smtClean="0"/>
              <a:t>administration</a:t>
            </a:r>
          </a:p>
          <a:p>
            <a:endParaRPr lang="en-US" sz="2000" b="1" dirty="0"/>
          </a:p>
          <a:p>
            <a:r>
              <a:rPr lang="en-US" sz="2000" b="1" dirty="0"/>
              <a:t>Quarantine </a:t>
            </a:r>
            <a:r>
              <a:rPr lang="en-US" sz="2000" b="1" dirty="0" smtClean="0"/>
              <a:t>underutilized</a:t>
            </a:r>
          </a:p>
          <a:p>
            <a:endParaRPr lang="en-US" sz="2000" b="1" dirty="0"/>
          </a:p>
          <a:p>
            <a:r>
              <a:rPr lang="en-US" sz="2000" b="1" dirty="0"/>
              <a:t>Improvements can possibly be made with coordination of case follow up for missed </a:t>
            </a:r>
            <a:r>
              <a:rPr lang="en-US" sz="2000" b="1" dirty="0" smtClean="0"/>
              <a:t>doses</a:t>
            </a:r>
          </a:p>
          <a:p>
            <a:r>
              <a:rPr lang="en-US" sz="2000" b="1" dirty="0" smtClean="0"/>
              <a:t> </a:t>
            </a:r>
            <a:endParaRPr lang="en-US" sz="2000" b="1" dirty="0"/>
          </a:p>
          <a:p>
            <a:r>
              <a:rPr lang="en-US" sz="2000" b="1" dirty="0"/>
              <a:t>Did not address possible underutilization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981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o rabies imag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55" y="339586"/>
            <a:ext cx="9647943" cy="627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0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5"/>
                </a:solidFill>
              </a:rPr>
              <a:t>QUESTIONS?</a:t>
            </a:r>
          </a:p>
          <a:p>
            <a:pPr marL="0" indent="0"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  <a:hlinkClick r:id="rId2"/>
              </a:rPr>
              <a:t>Jennifer.corder@maryland.gov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  <a:hlinkClick r:id="rId3"/>
              </a:rPr>
              <a:t>Steve.sherrard@maryland.gov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5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264" y="492152"/>
            <a:ext cx="620331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5" dirty="0"/>
              <a:t>Virus </a:t>
            </a:r>
            <a:r>
              <a:rPr b="1" dirty="0"/>
              <a:t>and </a:t>
            </a:r>
            <a:r>
              <a:rPr b="1" spc="-10" dirty="0"/>
              <a:t>Host</a:t>
            </a:r>
            <a:r>
              <a:rPr b="1" spc="-70" dirty="0"/>
              <a:t> </a:t>
            </a:r>
            <a:r>
              <a:rPr b="1" spc="-10" dirty="0"/>
              <a:t>Adaptations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1420427" y="1616965"/>
            <a:ext cx="8415089" cy="399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Rabies </a:t>
            </a:r>
            <a:r>
              <a:rPr sz="3600" spc="-15" dirty="0">
                <a:latin typeface="Calibri"/>
                <a:cs typeface="Calibri"/>
              </a:rPr>
              <a:t>involving </a:t>
            </a:r>
            <a:r>
              <a:rPr sz="3600" spc="-5" dirty="0">
                <a:latin typeface="Calibri"/>
                <a:cs typeface="Calibri"/>
              </a:rPr>
              <a:t>distinct </a:t>
            </a:r>
            <a:r>
              <a:rPr sz="3600" spc="-15" dirty="0">
                <a:latin typeface="Calibri"/>
                <a:cs typeface="Calibri"/>
              </a:rPr>
              <a:t>rabies </a:t>
            </a:r>
            <a:r>
              <a:rPr sz="3600" dirty="0">
                <a:latin typeface="Calibri"/>
                <a:cs typeface="Calibri"/>
              </a:rPr>
              <a:t>virus  </a:t>
            </a:r>
            <a:r>
              <a:rPr sz="3600" spc="-15" dirty="0">
                <a:latin typeface="Calibri"/>
                <a:cs typeface="Calibri"/>
              </a:rPr>
              <a:t>variants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10" dirty="0">
                <a:latin typeface="Calibri"/>
                <a:cs typeface="Calibri"/>
              </a:rPr>
              <a:t>associated </a:t>
            </a:r>
            <a:r>
              <a:rPr sz="3600" spc="-5" dirty="0">
                <a:latin typeface="Calibri"/>
                <a:cs typeface="Calibri"/>
              </a:rPr>
              <a:t>with </a:t>
            </a:r>
            <a:r>
              <a:rPr sz="3600" dirty="0">
                <a:latin typeface="Calibri"/>
                <a:cs typeface="Calibri"/>
              </a:rPr>
              <a:t>specific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hosts  </a:t>
            </a:r>
            <a:r>
              <a:rPr sz="3600" dirty="0" smtClean="0">
                <a:latin typeface="Calibri"/>
                <a:cs typeface="Calibri"/>
              </a:rPr>
              <a:t>in </a:t>
            </a:r>
            <a:r>
              <a:rPr sz="3600" spc="-10" dirty="0">
                <a:latin typeface="Calibri"/>
                <a:cs typeface="Calibri"/>
              </a:rPr>
              <a:t>geographically  </a:t>
            </a:r>
            <a:r>
              <a:rPr sz="3600" spc="-5" dirty="0">
                <a:latin typeface="Calibri"/>
                <a:cs typeface="Calibri"/>
              </a:rPr>
              <a:t>definable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regions</a:t>
            </a:r>
            <a:r>
              <a:rPr lang="en-US" sz="3600" spc="-15" dirty="0">
                <a:cs typeface="Calibri"/>
              </a:rPr>
              <a:t> (excluding </a:t>
            </a:r>
            <a:r>
              <a:rPr lang="en-US" sz="3600" spc="-10" dirty="0">
                <a:cs typeface="Calibri"/>
              </a:rPr>
              <a:t>bats) </a:t>
            </a:r>
            <a:r>
              <a:rPr sz="3600" spc="-10" dirty="0" smtClean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584200" marR="853440" indent="-571500">
              <a:spcBef>
                <a:spcPts val="860"/>
              </a:spcBef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30" dirty="0">
                <a:latin typeface="Calibri"/>
                <a:cs typeface="Calibri"/>
              </a:rPr>
              <a:t>Transmission </a:t>
            </a:r>
            <a:r>
              <a:rPr sz="3600" dirty="0">
                <a:latin typeface="Calibri"/>
                <a:cs typeface="Calibri"/>
              </a:rPr>
              <a:t>is primarily </a:t>
            </a:r>
            <a:r>
              <a:rPr sz="3600" spc="-15" dirty="0">
                <a:latin typeface="Calibri"/>
                <a:cs typeface="Calibri"/>
              </a:rPr>
              <a:t>between  </a:t>
            </a:r>
            <a:r>
              <a:rPr sz="3600" spc="-10" dirty="0">
                <a:latin typeface="Calibri"/>
                <a:cs typeface="Calibri"/>
              </a:rPr>
              <a:t>members </a:t>
            </a:r>
            <a:r>
              <a:rPr sz="3600" spc="-5" dirty="0">
                <a:latin typeface="Calibri"/>
                <a:cs typeface="Calibri"/>
              </a:rPr>
              <a:t>of the same species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(host  adaptation).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686" y="82525"/>
            <a:ext cx="8392160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45134" marR="5080" indent="-433070">
              <a:lnSpc>
                <a:spcPct val="100000"/>
              </a:lnSpc>
              <a:tabLst>
                <a:tab pos="4670425" algn="l"/>
              </a:tabLst>
            </a:pPr>
            <a:r>
              <a:rPr sz="3600" b="1" spc="-5" dirty="0"/>
              <a:t>Distribution of </a:t>
            </a:r>
            <a:r>
              <a:rPr sz="3600" b="1" dirty="0"/>
              <a:t>Major </a:t>
            </a:r>
            <a:r>
              <a:rPr sz="3600" b="1" spc="-40" dirty="0"/>
              <a:t>Terrestrial </a:t>
            </a:r>
            <a:r>
              <a:rPr sz="3600" b="1" spc="-15" dirty="0"/>
              <a:t>Reservoirs</a:t>
            </a:r>
            <a:r>
              <a:rPr sz="3600" b="1" spc="-125" dirty="0"/>
              <a:t> </a:t>
            </a:r>
            <a:r>
              <a:rPr sz="3600" b="1" spc="-5" dirty="0"/>
              <a:t>of  </a:t>
            </a:r>
            <a:r>
              <a:rPr sz="3600" b="1" dirty="0"/>
              <a:t>Rabies in </a:t>
            </a:r>
            <a:r>
              <a:rPr sz="3600" b="1" spc="-5" dirty="0"/>
              <a:t>the</a:t>
            </a:r>
            <a:r>
              <a:rPr sz="3600" b="1" spc="-55" dirty="0"/>
              <a:t> </a:t>
            </a:r>
            <a:r>
              <a:rPr sz="3600" b="1" spc="-20" dirty="0"/>
              <a:t>U.S.</a:t>
            </a:r>
            <a:r>
              <a:rPr sz="3600" b="1" spc="5" dirty="0"/>
              <a:t> </a:t>
            </a:r>
            <a:r>
              <a:rPr sz="3600" b="1" dirty="0"/>
              <a:t>and	</a:t>
            </a:r>
            <a:r>
              <a:rPr sz="3600" b="1" spc="-10" dirty="0"/>
              <a:t>Puerto </a:t>
            </a:r>
            <a:r>
              <a:rPr sz="3600" b="1" spc="-20" dirty="0"/>
              <a:t>Rico,</a:t>
            </a:r>
            <a:r>
              <a:rPr sz="3600" b="1" spc="-100" dirty="0"/>
              <a:t> </a:t>
            </a:r>
            <a:r>
              <a:rPr sz="3600" b="1" dirty="0"/>
              <a:t>2010</a:t>
            </a:r>
          </a:p>
        </p:txBody>
      </p:sp>
      <p:sp>
        <p:nvSpPr>
          <p:cNvPr id="3" name="object 3"/>
          <p:cNvSpPr/>
          <p:nvPr/>
        </p:nvSpPr>
        <p:spPr>
          <a:xfrm>
            <a:off x="2971800" y="1371600"/>
            <a:ext cx="6562724" cy="503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7037" y="1366837"/>
            <a:ext cx="6572250" cy="5041900"/>
          </a:xfrm>
          <a:custGeom>
            <a:avLst/>
            <a:gdLst/>
            <a:ahLst/>
            <a:cxnLst/>
            <a:rect l="l" t="t" r="r" b="b"/>
            <a:pathLst>
              <a:path w="6572250" h="5041900">
                <a:moveTo>
                  <a:pt x="0" y="0"/>
                </a:moveTo>
                <a:lnTo>
                  <a:pt x="6572250" y="0"/>
                </a:lnTo>
                <a:lnTo>
                  <a:pt x="6572250" y="5041646"/>
                </a:lnTo>
                <a:lnTo>
                  <a:pt x="0" y="504164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0615" y="492152"/>
            <a:ext cx="3369945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/>
              <a:t>Strains </a:t>
            </a:r>
            <a:r>
              <a:rPr b="1" dirty="0"/>
              <a:t>of</a:t>
            </a:r>
            <a:r>
              <a:rPr b="1" spc="-75" dirty="0"/>
              <a:t> </a:t>
            </a:r>
            <a:r>
              <a:rPr b="1" dirty="0"/>
              <a:t>virus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40" y="2302764"/>
            <a:ext cx="7852718" cy="277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Identity </a:t>
            </a:r>
            <a:r>
              <a:rPr sz="3600" spc="-5" dirty="0">
                <a:latin typeface="Calibri"/>
                <a:cs typeface="Calibri"/>
              </a:rPr>
              <a:t>of species of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origin</a:t>
            </a:r>
            <a:endParaRPr sz="3600" dirty="0">
              <a:latin typeface="Calibri"/>
              <a:cs typeface="Calibri"/>
            </a:endParaRPr>
          </a:p>
          <a:p>
            <a:pPr marL="355600" marR="5080"/>
            <a:r>
              <a:rPr lang="en-US" sz="3600" spc="-10" dirty="0" smtClean="0">
                <a:latin typeface="Calibri"/>
                <a:cs typeface="Calibri"/>
              </a:rPr>
              <a:t>  </a:t>
            </a:r>
            <a:r>
              <a:rPr sz="3600" spc="-10" dirty="0" smtClean="0">
                <a:latin typeface="Calibri"/>
                <a:cs typeface="Calibri"/>
              </a:rPr>
              <a:t>can </a:t>
            </a:r>
            <a:r>
              <a:rPr sz="3600" dirty="0">
                <a:latin typeface="Calibri"/>
                <a:cs typeface="Calibri"/>
              </a:rPr>
              <a:t>be done </a:t>
            </a:r>
            <a:r>
              <a:rPr sz="3600" spc="-5" dirty="0">
                <a:latin typeface="Calibri"/>
                <a:cs typeface="Calibri"/>
              </a:rPr>
              <a:t>by monoclonal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spc="-5" dirty="0" smtClean="0">
                <a:latin typeface="Calibri"/>
                <a:cs typeface="Calibri"/>
              </a:rPr>
              <a:t>antibody</a:t>
            </a:r>
            <a:endParaRPr lang="en-US" sz="3600" spc="-5" dirty="0" smtClean="0">
              <a:latin typeface="Calibri"/>
              <a:cs typeface="Calibri"/>
            </a:endParaRPr>
          </a:p>
          <a:p>
            <a:pPr marL="355600" marR="5080"/>
            <a:r>
              <a:rPr lang="en-US" sz="3600" spc="-5" dirty="0">
                <a:latin typeface="Calibri"/>
                <a:cs typeface="Calibri"/>
              </a:rPr>
              <a:t> </a:t>
            </a:r>
            <a:r>
              <a:rPr lang="en-US" sz="3600" spc="-5" dirty="0" smtClean="0">
                <a:latin typeface="Calibri"/>
                <a:cs typeface="Calibri"/>
              </a:rPr>
              <a:t> (</a:t>
            </a:r>
            <a:r>
              <a:rPr sz="3600" dirty="0" err="1" smtClean="0">
                <a:latin typeface="Calibri"/>
                <a:cs typeface="Calibri"/>
              </a:rPr>
              <a:t>mAb</a:t>
            </a:r>
            <a:r>
              <a:rPr sz="3600" dirty="0">
                <a:latin typeface="Calibri"/>
                <a:cs typeface="Calibri"/>
              </a:rPr>
              <a:t>)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testing.</a:t>
            </a:r>
            <a:endParaRPr sz="3600" dirty="0">
              <a:latin typeface="Calibri"/>
              <a:cs typeface="Calibri"/>
            </a:endParaRPr>
          </a:p>
          <a:p>
            <a:pPr marL="584200" marR="1812925" indent="-5715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3600" spc="-10" dirty="0">
                <a:latin typeface="Calibri"/>
                <a:cs typeface="Calibri"/>
              </a:rPr>
              <a:t>Reservoir (adapted) host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to  </a:t>
            </a:r>
            <a:r>
              <a:rPr sz="3600" spc="-5" dirty="0">
                <a:latin typeface="Calibri"/>
                <a:cs typeface="Calibri"/>
              </a:rPr>
              <a:t>other species-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spillover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2400" y="3832519"/>
            <a:ext cx="1981085" cy="1806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58113" y="3818229"/>
            <a:ext cx="2009775" cy="1835150"/>
          </a:xfrm>
          <a:custGeom>
            <a:avLst/>
            <a:gdLst/>
            <a:ahLst/>
            <a:cxnLst/>
            <a:rect l="l" t="t" r="r" b="b"/>
            <a:pathLst>
              <a:path w="2009775" h="1835150">
                <a:moveTo>
                  <a:pt x="0" y="0"/>
                </a:moveTo>
                <a:lnTo>
                  <a:pt x="2009775" y="0"/>
                </a:lnTo>
                <a:lnTo>
                  <a:pt x="2009775" y="1834857"/>
                </a:lnTo>
                <a:lnTo>
                  <a:pt x="0" y="183485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045" y="93472"/>
            <a:ext cx="8407153" cy="13417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5080" indent="12700" algn="ctr">
              <a:lnSpc>
                <a:spcPct val="100000"/>
              </a:lnSpc>
            </a:pPr>
            <a:r>
              <a:rPr lang="en-US" b="1" spc="-5" dirty="0" smtClean="0"/>
              <a:t>D</a:t>
            </a:r>
            <a:r>
              <a:rPr b="1" spc="-5" dirty="0" smtClean="0"/>
              <a:t>istribution </a:t>
            </a:r>
            <a:r>
              <a:rPr b="1" dirty="0"/>
              <a:t>of </a:t>
            </a:r>
            <a:r>
              <a:rPr b="1" spc="-15" dirty="0"/>
              <a:t>rabies </a:t>
            </a:r>
            <a:r>
              <a:rPr b="1" dirty="0"/>
              <a:t>virus </a:t>
            </a:r>
            <a:r>
              <a:rPr b="1" spc="-5" dirty="0"/>
              <a:t>in </a:t>
            </a:r>
            <a:r>
              <a:rPr b="1" dirty="0"/>
              <a:t>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</a:t>
            </a:r>
            <a:r>
              <a:rPr b="1" spc="-15" dirty="0" smtClean="0"/>
              <a:t>id-Atlantic</a:t>
            </a:r>
            <a:r>
              <a:rPr b="1" spc="-80" dirty="0" smtClean="0"/>
              <a:t> </a:t>
            </a:r>
            <a:r>
              <a:rPr b="1" spc="-10" dirty="0"/>
              <a:t>Region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1660123" y="1541272"/>
            <a:ext cx="8637973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213360" indent="-4572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No prior </a:t>
            </a:r>
            <a:r>
              <a:rPr sz="3200" spc="-15" dirty="0">
                <a:latin typeface="Calibri"/>
                <a:cs typeface="Calibri"/>
              </a:rPr>
              <a:t>rabies </a:t>
            </a:r>
            <a:r>
              <a:rPr sz="3200" spc="-5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terrestrial </a:t>
            </a:r>
            <a:r>
              <a:rPr sz="3200" spc="-5" dirty="0">
                <a:latin typeface="Calibri"/>
                <a:cs typeface="Calibri"/>
              </a:rPr>
              <a:t>mammals prior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spc="-5" dirty="0" smtClean="0">
                <a:latin typeface="Calibri"/>
                <a:cs typeface="Calibri"/>
              </a:rPr>
              <a:t>1979.</a:t>
            </a:r>
            <a:endParaRPr lang="en-US" sz="3200" dirty="0">
              <a:latin typeface="Calibri"/>
              <a:cs typeface="Calibri"/>
            </a:endParaRPr>
          </a:p>
          <a:p>
            <a:pPr marL="469900" marR="213360" indent="-4572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3200" spc="-5" dirty="0" smtClean="0">
                <a:latin typeface="Calibri"/>
                <a:cs typeface="Calibri"/>
              </a:rPr>
              <a:t>Raccoon </a:t>
            </a:r>
            <a:r>
              <a:rPr sz="3200" spc="-5" dirty="0">
                <a:latin typeface="Calibri"/>
                <a:cs typeface="Calibri"/>
              </a:rPr>
              <a:t>virus </a:t>
            </a:r>
            <a:r>
              <a:rPr sz="3200" spc="-15" dirty="0">
                <a:latin typeface="Calibri"/>
                <a:cs typeface="Calibri"/>
              </a:rPr>
              <a:t>variant </a:t>
            </a:r>
            <a:r>
              <a:rPr sz="3200" dirty="0">
                <a:latin typeface="Calibri"/>
                <a:cs typeface="Calibri"/>
              </a:rPr>
              <a:t>had been </a:t>
            </a:r>
            <a:r>
              <a:rPr sz="3200" spc="-5" dirty="0">
                <a:latin typeface="Calibri"/>
                <a:cs typeface="Calibri"/>
              </a:rPr>
              <a:t>endemic </a:t>
            </a:r>
            <a:r>
              <a:rPr sz="3200" spc="-10" dirty="0">
                <a:latin typeface="Calibri"/>
                <a:cs typeface="Calibri"/>
              </a:rPr>
              <a:t>in  </a:t>
            </a:r>
            <a:r>
              <a:rPr sz="3200" spc="-5" dirty="0">
                <a:latin typeface="Calibri"/>
                <a:cs typeface="Calibri"/>
              </a:rPr>
              <a:t>South Florida since early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1900’s.</a:t>
            </a:r>
            <a:endParaRPr lang="en-US" sz="3200" dirty="0">
              <a:latin typeface="Calibri"/>
              <a:cs typeface="Calibri"/>
            </a:endParaRPr>
          </a:p>
          <a:p>
            <a:pPr marL="469900" marR="213360" indent="-4572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3200" spc="-10" dirty="0" smtClean="0">
                <a:latin typeface="Calibri"/>
                <a:cs typeface="Calibri"/>
              </a:rPr>
              <a:t>Illegal </a:t>
            </a:r>
            <a:r>
              <a:rPr sz="3200" spc="-15" dirty="0">
                <a:latin typeface="Calibri"/>
                <a:cs typeface="Calibri"/>
              </a:rPr>
              <a:t>translocation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raccoons </a:t>
            </a:r>
            <a:r>
              <a:rPr sz="3200" spc="-5" dirty="0">
                <a:latin typeface="Calibri"/>
                <a:cs typeface="Calibri"/>
              </a:rPr>
              <a:t>(some </a:t>
            </a:r>
            <a:r>
              <a:rPr sz="3200" spc="-15" dirty="0">
                <a:latin typeface="Calibri"/>
                <a:cs typeface="Calibri"/>
              </a:rPr>
              <a:t>rabid)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to</a:t>
            </a:r>
            <a:r>
              <a:rPr lang="en-US" sz="3200" spc="-25" dirty="0" smtClean="0">
                <a:latin typeface="Calibri"/>
                <a:cs typeface="Calibri"/>
              </a:rPr>
              <a:t> </a:t>
            </a:r>
            <a:r>
              <a:rPr sz="3200" spc="-225" dirty="0" smtClean="0">
                <a:latin typeface="Calibri"/>
                <a:cs typeface="Calibri"/>
              </a:rPr>
              <a:t>W.V.</a:t>
            </a:r>
            <a:endParaRPr lang="en-US" sz="3200" dirty="0">
              <a:latin typeface="Calibri"/>
              <a:cs typeface="Calibri"/>
            </a:endParaRPr>
          </a:p>
          <a:p>
            <a:pPr marL="469900" marR="213360" indent="-4572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3200" spc="-10" dirty="0" smtClean="0">
                <a:latin typeface="Calibri"/>
                <a:cs typeface="Calibri"/>
              </a:rPr>
              <a:t>Spread </a:t>
            </a:r>
            <a:r>
              <a:rPr sz="3200" spc="-5" dirty="0">
                <a:latin typeface="Calibri"/>
                <a:cs typeface="Calibri"/>
              </a:rPr>
              <a:t>up and down the </a:t>
            </a:r>
            <a:r>
              <a:rPr sz="3200" spc="-10" dirty="0">
                <a:latin typeface="Calibri"/>
                <a:cs typeface="Calibri"/>
              </a:rPr>
              <a:t>east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coast.</a:t>
            </a:r>
            <a:endParaRPr lang="en-US" sz="3200" dirty="0">
              <a:latin typeface="Calibri"/>
              <a:cs typeface="Calibri"/>
            </a:endParaRPr>
          </a:p>
          <a:p>
            <a:pPr marL="469900" marR="213360" indent="-457200">
              <a:buClr>
                <a:schemeClr val="accent1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sz="3200" spc="-5" dirty="0" smtClean="0">
                <a:latin typeface="Calibri"/>
                <a:cs typeface="Calibri"/>
              </a:rPr>
              <a:t>Multiple </a:t>
            </a:r>
            <a:r>
              <a:rPr sz="3200" spc="-5" dirty="0">
                <a:latin typeface="Calibri"/>
                <a:cs typeface="Calibri"/>
              </a:rPr>
              <a:t>species </a:t>
            </a:r>
            <a:r>
              <a:rPr sz="3200" spc="-25" dirty="0">
                <a:latin typeface="Calibri"/>
                <a:cs typeface="Calibri"/>
              </a:rPr>
              <a:t>affected </a:t>
            </a:r>
            <a:r>
              <a:rPr sz="3200" spc="-10" dirty="0">
                <a:latin typeface="Calibri"/>
                <a:cs typeface="Calibri"/>
              </a:rPr>
              <a:t>in  region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lang="en-US" sz="3200" spc="-10" dirty="0" smtClean="0">
                <a:latin typeface="Calibri"/>
                <a:cs typeface="Calibri"/>
              </a:rPr>
              <a:t>                    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all with </a:t>
            </a:r>
            <a:r>
              <a:rPr sz="3200" spc="-15" dirty="0">
                <a:latin typeface="Calibri"/>
                <a:cs typeface="Calibri"/>
              </a:rPr>
              <a:t>raccoon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strain.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908" y="4620827"/>
            <a:ext cx="2743199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29646"/>
            <a:ext cx="12192000" cy="22835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1200" b="1" i="1" dirty="0" smtClean="0">
                <a:solidFill>
                  <a:schemeClr val="bg1"/>
                </a:solidFill>
              </a:rPr>
              <a:t>Visit us online at GarrettHealth.org!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281400"/>
    </a:dk1>
    <a:lt1>
      <a:srgbClr val="F8FAFA"/>
    </a:lt1>
    <a:dk2>
      <a:srgbClr val="321900"/>
    </a:dk2>
    <a:lt2>
      <a:srgbClr val="CCECFF"/>
    </a:lt2>
    <a:accent1>
      <a:srgbClr val="6699FF"/>
    </a:accent1>
    <a:accent2>
      <a:srgbClr val="66CCFF"/>
    </a:accent2>
    <a:accent3>
      <a:srgbClr val="FBFCFC"/>
    </a:accent3>
    <a:accent4>
      <a:srgbClr val="210F00"/>
    </a:accent4>
    <a:accent5>
      <a:srgbClr val="B8CAFF"/>
    </a:accent5>
    <a:accent6>
      <a:srgbClr val="5CB9E7"/>
    </a:accent6>
    <a:hlink>
      <a:srgbClr val="CC99FF"/>
    </a:hlink>
    <a:folHlink>
      <a:srgbClr val="00CCCC"/>
    </a:folHlink>
  </a:clrScheme>
  <a:fontScheme name="Presentation 2 Design Template-Mod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4014</TotalTime>
  <Words>2672</Words>
  <Application>Microsoft Office PowerPoint</Application>
  <PresentationFormat>Widescreen</PresentationFormat>
  <Paragraphs>736</Paragraphs>
  <Slides>57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Lato</vt:lpstr>
      <vt:lpstr>Times New Roman</vt:lpstr>
      <vt:lpstr>Office Theme</vt:lpstr>
      <vt:lpstr>Acrobat Document</vt:lpstr>
      <vt:lpstr>                                                                                           Rabies   A global threat requiring local vigilance  </vt:lpstr>
      <vt:lpstr>Rabies   A global threat requiring local vigilance</vt:lpstr>
      <vt:lpstr>Objectives</vt:lpstr>
      <vt:lpstr>Rabies Virus</vt:lpstr>
      <vt:lpstr>              Rabies Hosts</vt:lpstr>
      <vt:lpstr>Virus and Host Adaptations</vt:lpstr>
      <vt:lpstr>Distribution of Major Terrestrial Reservoirs of  Rabies in the U.S. and Puerto Rico, 2010</vt:lpstr>
      <vt:lpstr>Strains of virus</vt:lpstr>
      <vt:lpstr>Distribution of rabies virus in the  Mid-Atlantic Region</vt:lpstr>
      <vt:lpstr>Confirmed Rabid Animals – Maryland, 1945-2012</vt:lpstr>
      <vt:lpstr>Reported cases of rabies in raccoons, by county, 2009</vt:lpstr>
      <vt:lpstr>Why is raccoon rabies problematic?</vt:lpstr>
      <vt:lpstr>Reported cases of rabies in skunks, by county, 2009</vt:lpstr>
      <vt:lpstr>Reported cases of rabies in foxes, by county, 2009</vt:lpstr>
      <vt:lpstr>Reported cases of rabies in cats and dogs, 2010</vt:lpstr>
      <vt:lpstr>Distribution of bat rabies virus</vt:lpstr>
      <vt:lpstr>Reported cases of rabies in bats, by county, 2009</vt:lpstr>
      <vt:lpstr>Epidemiology of Rabies in Maryland</vt:lpstr>
      <vt:lpstr>PowerPoint Presentation</vt:lpstr>
      <vt:lpstr>Rabies in  animals in Garrett County 2011-2017</vt:lpstr>
      <vt:lpstr>PowerPoint Presentation</vt:lpstr>
      <vt:lpstr>Source of infection</vt:lpstr>
      <vt:lpstr>Principles of Rabies Prevention</vt:lpstr>
      <vt:lpstr>Authority for Rabies Prevention and Control in Maryland</vt:lpstr>
      <vt:lpstr>PowerPoint Presentation</vt:lpstr>
      <vt:lpstr>Measures to Eliminate Exposure to Rabid Animals</vt:lpstr>
      <vt:lpstr>          State legislation requiring rabies vaccination of              cats and dogs, 2009</vt:lpstr>
      <vt:lpstr>Period of Communicability</vt:lpstr>
      <vt:lpstr>Incubation period</vt:lpstr>
      <vt:lpstr>Incubation period</vt:lpstr>
      <vt:lpstr>ORV Barrier Zone for Raccoon Rabies in the      United States</vt:lpstr>
      <vt:lpstr>PowerPoint Presentation</vt:lpstr>
      <vt:lpstr>PowerPoint Presentation</vt:lpstr>
      <vt:lpstr>PowerPoint Presentation</vt:lpstr>
      <vt:lpstr>PowerPoint Presentation</vt:lpstr>
      <vt:lpstr>Stages of clinical rabies</vt:lpstr>
      <vt:lpstr>PowerPoint Presentation</vt:lpstr>
      <vt:lpstr>PowerPoint Presentation</vt:lpstr>
      <vt:lpstr>Acute neurologic period</vt:lpstr>
      <vt:lpstr>PowerPoint Presentation</vt:lpstr>
      <vt:lpstr>Differential diagnosis</vt:lpstr>
      <vt:lpstr>Radiographic appearance</vt:lpstr>
      <vt:lpstr>PowerPoint Presentation</vt:lpstr>
      <vt:lpstr>Prevention</vt:lpstr>
      <vt:lpstr>PowerPoint Presentation</vt:lpstr>
      <vt:lpstr>Who needs PEP?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Garrett County Health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P. Corder</dc:creator>
  <cp:lastModifiedBy>Jennifer P. Corder</cp:lastModifiedBy>
  <cp:revision>131</cp:revision>
  <dcterms:created xsi:type="dcterms:W3CDTF">2017-10-11T14:15:45Z</dcterms:created>
  <dcterms:modified xsi:type="dcterms:W3CDTF">2017-10-26T21:13:44Z</dcterms:modified>
</cp:coreProperties>
</file>