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drawings/drawing3.xml" ContentType="application/vnd.openxmlformats-officedocument.drawingml.chartshapes+xml"/>
  <Override PartName="/ppt/notesSlides/notesSlide18.xml" ContentType="application/vnd.openxmlformats-officedocument.presentationml.notesSlide+xml"/>
  <Override PartName="/ppt/charts/chart8.xml" ContentType="application/vnd.openxmlformats-officedocument.drawingml.chart+xml"/>
  <Override PartName="/ppt/drawings/drawing4.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5.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8" r:id="rId1"/>
    <p:sldMasterId id="2147483744" r:id="rId2"/>
  </p:sldMasterIdLst>
  <p:notesMasterIdLst>
    <p:notesMasterId r:id="rId40"/>
  </p:notesMasterIdLst>
  <p:handoutMasterIdLst>
    <p:handoutMasterId r:id="rId41"/>
  </p:handoutMasterIdLst>
  <p:sldIdLst>
    <p:sldId id="256" r:id="rId3"/>
    <p:sldId id="313" r:id="rId4"/>
    <p:sldId id="334" r:id="rId5"/>
    <p:sldId id="258" r:id="rId6"/>
    <p:sldId id="346" r:id="rId7"/>
    <p:sldId id="340" r:id="rId8"/>
    <p:sldId id="427" r:id="rId9"/>
    <p:sldId id="403" r:id="rId10"/>
    <p:sldId id="399" r:id="rId11"/>
    <p:sldId id="404" r:id="rId12"/>
    <p:sldId id="405" r:id="rId13"/>
    <p:sldId id="406" r:id="rId14"/>
    <p:sldId id="322" r:id="rId15"/>
    <p:sldId id="354" r:id="rId16"/>
    <p:sldId id="407" r:id="rId17"/>
    <p:sldId id="388" r:id="rId18"/>
    <p:sldId id="265" r:id="rId19"/>
    <p:sldId id="267" r:id="rId20"/>
    <p:sldId id="357" r:id="rId21"/>
    <p:sldId id="374" r:id="rId22"/>
    <p:sldId id="277" r:id="rId23"/>
    <p:sldId id="430" r:id="rId24"/>
    <p:sldId id="431" r:id="rId25"/>
    <p:sldId id="432" r:id="rId26"/>
    <p:sldId id="358" r:id="rId27"/>
    <p:sldId id="395" r:id="rId28"/>
    <p:sldId id="329" r:id="rId29"/>
    <p:sldId id="359" r:id="rId30"/>
    <p:sldId id="396" r:id="rId31"/>
    <p:sldId id="331" r:id="rId32"/>
    <p:sldId id="428" r:id="rId33"/>
    <p:sldId id="429" r:id="rId34"/>
    <p:sldId id="421" r:id="rId35"/>
    <p:sldId id="433" r:id="rId36"/>
    <p:sldId id="434" r:id="rId37"/>
    <p:sldId id="435" r:id="rId38"/>
    <p:sldId id="311" r:id="rId3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5" autoAdjust="0"/>
    <p:restoredTop sz="86279" autoAdjust="0"/>
  </p:normalViewPr>
  <p:slideViewPr>
    <p:cSldViewPr snapToGrid="0">
      <p:cViewPr varScale="1">
        <p:scale>
          <a:sx n="99" d="100"/>
          <a:sy n="99" d="100"/>
        </p:scale>
        <p:origin x="1032" y="90"/>
      </p:cViewPr>
      <p:guideLst>
        <p:guide orient="horz" pos="2160"/>
        <p:guide pos="3840"/>
      </p:guideLst>
    </p:cSldViewPr>
  </p:slideViewPr>
  <p:outlineViewPr>
    <p:cViewPr>
      <p:scale>
        <a:sx n="33" d="100"/>
        <a:sy n="33" d="100"/>
      </p:scale>
      <p:origin x="0" y="-4214"/>
    </p:cViewPr>
  </p:outlineViewPr>
  <p:notesTextViewPr>
    <p:cViewPr>
      <p:scale>
        <a:sx n="1" d="1"/>
        <a:sy n="1" d="1"/>
      </p:scale>
      <p:origin x="0" y="0"/>
    </p:cViewPr>
  </p:notesTextViewPr>
  <p:sorterViewPr>
    <p:cViewPr>
      <p:scale>
        <a:sx n="139" d="100"/>
        <a:sy n="139" d="100"/>
      </p:scale>
      <p:origin x="0" y="-35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5.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2998166932617211"/>
          <c:y val="0.11876309606170272"/>
          <c:w val="0.84205899959231811"/>
          <c:h val="0.7282583374247471"/>
        </c:manualLayout>
      </c:layout>
      <c:lineChart>
        <c:grouping val="standard"/>
        <c:varyColors val="0"/>
        <c:ser>
          <c:idx val="0"/>
          <c:order val="0"/>
          <c:tx>
            <c:strRef>
              <c:f>Sheet1!$B$1</c:f>
              <c:strCache>
                <c:ptCount val="1"/>
                <c:pt idx="0">
                  <c:v>Garrett County</c:v>
                </c:pt>
              </c:strCache>
            </c:strRef>
          </c:tx>
          <c:spPr>
            <a:ln w="31750" cap="rnd">
              <a:solidFill>
                <a:schemeClr val="accent4">
                  <a:lumMod val="60000"/>
                  <a:lumOff val="40000"/>
                </a:schemeClr>
              </a:solidFill>
              <a:round/>
            </a:ln>
            <a:effectLst/>
          </c:spPr>
          <c:marker>
            <c:symbol val="none"/>
          </c:marker>
          <c:dPt>
            <c:idx val="0"/>
            <c:marker>
              <c:symbol val="none"/>
            </c:marker>
            <c:bubble3D val="0"/>
            <c:extLst>
              <c:ext xmlns:c16="http://schemas.microsoft.com/office/drawing/2014/chart" uri="{C3380CC4-5D6E-409C-BE32-E72D297353CC}">
                <c16:uniqueId val="{00000001-5214-4474-A4D6-370250453564}"/>
              </c:ext>
            </c:extLst>
          </c:dPt>
          <c:dPt>
            <c:idx val="1"/>
            <c:marker>
              <c:symbol val="none"/>
            </c:marker>
            <c:bubble3D val="0"/>
            <c:spPr>
              <a:ln w="31750" cap="rnd">
                <a:solidFill>
                  <a:schemeClr val="accent4">
                    <a:lumMod val="75000"/>
                  </a:schemeClr>
                </a:solidFill>
                <a:round/>
              </a:ln>
              <a:effectLst/>
            </c:spPr>
            <c:extLst>
              <c:ext xmlns:c16="http://schemas.microsoft.com/office/drawing/2014/chart" uri="{C3380CC4-5D6E-409C-BE32-E72D297353CC}">
                <c16:uniqueId val="{00000003-5214-4474-A4D6-370250453564}"/>
              </c:ext>
            </c:extLst>
          </c:dPt>
          <c:dPt>
            <c:idx val="2"/>
            <c:marker>
              <c:symbol val="none"/>
            </c:marker>
            <c:bubble3D val="0"/>
            <c:spPr>
              <a:ln w="31750" cap="rnd">
                <a:solidFill>
                  <a:schemeClr val="accent3">
                    <a:lumMod val="60000"/>
                    <a:lumOff val="40000"/>
                  </a:schemeClr>
                </a:solidFill>
                <a:round/>
              </a:ln>
              <a:effectLst/>
            </c:spPr>
            <c:extLst>
              <c:ext xmlns:c16="http://schemas.microsoft.com/office/drawing/2014/chart" uri="{C3380CC4-5D6E-409C-BE32-E72D297353CC}">
                <c16:uniqueId val="{00000005-5214-4474-A4D6-370250453564}"/>
              </c:ext>
            </c:extLst>
          </c:dPt>
          <c:dPt>
            <c:idx val="3"/>
            <c:marker>
              <c:symbol val="none"/>
            </c:marker>
            <c:bubble3D val="0"/>
            <c:spPr>
              <a:ln w="31750" cap="rnd">
                <a:solidFill>
                  <a:srgbClr val="00B050"/>
                </a:solidFill>
                <a:round/>
              </a:ln>
              <a:effectLst/>
            </c:spPr>
            <c:extLst>
              <c:ext xmlns:c16="http://schemas.microsoft.com/office/drawing/2014/chart" uri="{C3380CC4-5D6E-409C-BE32-E72D297353CC}">
                <c16:uniqueId val="{00000007-5214-4474-A4D6-370250453564}"/>
              </c:ext>
            </c:extLst>
          </c:dPt>
          <c:dPt>
            <c:idx val="5"/>
            <c:marker>
              <c:symbol val="none"/>
            </c:marker>
            <c:bubble3D val="0"/>
            <c:spPr>
              <a:ln w="31750" cap="rnd">
                <a:solidFill>
                  <a:srgbClr val="E7E6E6">
                    <a:lumMod val="25000"/>
                  </a:srgbClr>
                </a:solidFill>
                <a:round/>
              </a:ln>
              <a:effectLst/>
            </c:spPr>
            <c:extLst>
              <c:ext xmlns:c16="http://schemas.microsoft.com/office/drawing/2014/chart" uri="{C3380CC4-5D6E-409C-BE32-E72D297353CC}">
                <c16:uniqueId val="{00000008-9428-4191-96F4-7BC205F34804}"/>
              </c:ext>
            </c:extLst>
          </c:dPt>
          <c:dLbls>
            <c:dLbl>
              <c:idx val="0"/>
              <c:layout>
                <c:manualLayout>
                  <c:x val="-5.8460419534065874E-2"/>
                  <c:y val="-3.94473723390883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214-4474-A4D6-370250453564}"/>
                </c:ext>
              </c:extLst>
            </c:dLbl>
            <c:dLbl>
              <c:idx val="1"/>
              <c:layout>
                <c:manualLayout>
                  <c:x val="-5.8460419534065854E-2"/>
                  <c:y val="-4.733684680690604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214-4474-A4D6-370250453564}"/>
                </c:ext>
              </c:extLst>
            </c:dLbl>
            <c:dLbl>
              <c:idx val="2"/>
              <c:layout>
                <c:manualLayout>
                  <c:x val="-6.3543934276158537E-2"/>
                  <c:y val="-4.99666716295119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214-4474-A4D6-370250453564}"/>
                </c:ext>
              </c:extLst>
            </c:dLbl>
            <c:dLbl>
              <c:idx val="3"/>
              <c:layout>
                <c:manualLayout>
                  <c:x val="-9.150336542685622E-2"/>
                  <c:y val="-4.6021830859192758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0297919981875467"/>
                      <c:h val="4.8941039948695635E-2"/>
                    </c:manualLayout>
                  </c15:layout>
                </c:ext>
                <c:ext xmlns:c16="http://schemas.microsoft.com/office/drawing/2014/chart" uri="{C3380CC4-5D6E-409C-BE32-E72D297353CC}">
                  <c16:uniqueId val="{00000007-5214-4474-A4D6-370250453564}"/>
                </c:ext>
              </c:extLst>
            </c:dLbl>
            <c:dLbl>
              <c:idx val="4"/>
              <c:layout>
                <c:manualLayout>
                  <c:x val="-3.3042845823602437E-2"/>
                  <c:y val="-2.89280730486648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F1-4933-A1E9-440872C32DED}"/>
                </c:ext>
              </c:extLst>
            </c:dLbl>
            <c:dLbl>
              <c:idx val="5"/>
              <c:layout>
                <c:manualLayout>
                  <c:x val="-4.4662081242437439E-3"/>
                  <c:y val="-2.89280730486648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9428-4191-96F4-7BC205F34804}"/>
                </c:ext>
              </c:extLst>
            </c:dLbl>
            <c:dLbl>
              <c:idx val="6"/>
              <c:layout>
                <c:manualLayout>
                  <c:x val="-4.46620812424358E-3"/>
                  <c:y val="1.31491241130294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C76-408A-8346-5116972AE8E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Sheet1!$A$2:$A$8</c:f>
              <c:numCache>
                <c:formatCode>General</c:formatCode>
                <c:ptCount val="7"/>
                <c:pt idx="0">
                  <c:v>2010</c:v>
                </c:pt>
                <c:pt idx="1">
                  <c:v>2014</c:v>
                </c:pt>
                <c:pt idx="2">
                  <c:v>2015</c:v>
                </c:pt>
                <c:pt idx="3">
                  <c:v>2016</c:v>
                </c:pt>
                <c:pt idx="4">
                  <c:v>2017</c:v>
                </c:pt>
                <c:pt idx="5">
                  <c:v>2018</c:v>
                </c:pt>
                <c:pt idx="6">
                  <c:v>2019</c:v>
                </c:pt>
              </c:numCache>
            </c:numRef>
          </c:cat>
          <c:val>
            <c:numRef>
              <c:f>Sheet1!$B$2:$B$8</c:f>
              <c:numCache>
                <c:formatCode>#,##0</c:formatCode>
                <c:ptCount val="7"/>
                <c:pt idx="0">
                  <c:v>30097</c:v>
                </c:pt>
                <c:pt idx="1">
                  <c:v>29679</c:v>
                </c:pt>
                <c:pt idx="2">
                  <c:v>29460</c:v>
                </c:pt>
                <c:pt idx="3">
                  <c:v>29425</c:v>
                </c:pt>
                <c:pt idx="4">
                  <c:v>29233</c:v>
                </c:pt>
                <c:pt idx="5">
                  <c:v>29163</c:v>
                </c:pt>
                <c:pt idx="6">
                  <c:v>29014</c:v>
                </c:pt>
              </c:numCache>
            </c:numRef>
          </c:val>
          <c:smooth val="0"/>
          <c:extLst>
            <c:ext xmlns:c16="http://schemas.microsoft.com/office/drawing/2014/chart" uri="{C3380CC4-5D6E-409C-BE32-E72D297353CC}">
              <c16:uniqueId val="{00000008-5214-4474-A4D6-370250453564}"/>
            </c:ext>
          </c:extLst>
        </c:ser>
        <c:dLbls>
          <c:showLegendKey val="0"/>
          <c:showVal val="0"/>
          <c:showCatName val="0"/>
          <c:showSerName val="0"/>
          <c:showPercent val="0"/>
          <c:showBubbleSize val="0"/>
        </c:dLbls>
        <c:smooth val="0"/>
        <c:axId val="171145400"/>
        <c:axId val="176512664"/>
      </c:lineChart>
      <c:catAx>
        <c:axId val="171145400"/>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6512664"/>
        <c:crosses val="autoZero"/>
        <c:auto val="1"/>
        <c:lblAlgn val="ctr"/>
        <c:lblOffset val="100"/>
        <c:noMultiLvlLbl val="0"/>
      </c:catAx>
      <c:valAx>
        <c:axId val="176512664"/>
        <c:scaling>
          <c:orientation val="minMax"/>
          <c:max val="5000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1145400"/>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200" dirty="0" smtClean="0"/>
              <a:t>MD – 2016- 13%</a:t>
            </a:r>
            <a:endParaRPr lang="en-US" sz="1200" dirty="0"/>
          </a:p>
          <a:p>
            <a:pPr>
              <a:defRPr/>
            </a:pPr>
            <a:r>
              <a:rPr lang="en-US" sz="1200" dirty="0" smtClean="0"/>
              <a:t>        2018-</a:t>
            </a:r>
            <a:r>
              <a:rPr lang="en-US" sz="1200" baseline="0" dirty="0" smtClean="0"/>
              <a:t> 20.2%</a:t>
            </a:r>
            <a:endParaRPr lang="en-US" sz="1200" dirty="0" smtClean="0"/>
          </a:p>
        </c:rich>
      </c:tx>
      <c:layout>
        <c:manualLayout>
          <c:xMode val="edge"/>
          <c:yMode val="edge"/>
          <c:x val="4.3621183559462581E-2"/>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081224221972259E-2"/>
          <c:y val="0.16204826393736643"/>
          <c:w val="0.90245020153730782"/>
          <c:h val="0.57185661002900956"/>
        </c:manualLayout>
      </c:layout>
      <c:barChart>
        <c:barDir val="col"/>
        <c:grouping val="clustered"/>
        <c:varyColors val="0"/>
        <c:ser>
          <c:idx val="0"/>
          <c:order val="0"/>
          <c:tx>
            <c:strRef>
              <c:f>Sheet1!$B$1</c:f>
              <c:strCache>
                <c:ptCount val="1"/>
                <c:pt idx="0">
                  <c:v>2016</c:v>
                </c:pt>
              </c:strCache>
            </c:strRef>
          </c:tx>
          <c:spPr>
            <a:solidFill>
              <a:schemeClr val="accent2">
                <a:lumMod val="60000"/>
                <a:lumOff val="40000"/>
              </a:schemeClr>
            </a:solidFill>
            <a:ln>
              <a:noFill/>
            </a:ln>
            <a:effectLst/>
          </c:spPr>
          <c:invertIfNegative val="0"/>
          <c:dPt>
            <c:idx val="10"/>
            <c:invertIfNegative val="0"/>
            <c:bubble3D val="0"/>
            <c:spPr>
              <a:solidFill>
                <a:schemeClr val="accent2">
                  <a:lumMod val="75000"/>
                </a:schemeClr>
              </a:solidFill>
              <a:ln>
                <a:noFill/>
              </a:ln>
              <a:effectLst/>
            </c:spPr>
            <c:extLst>
              <c:ext xmlns:c16="http://schemas.microsoft.com/office/drawing/2014/chart" uri="{C3380CC4-5D6E-409C-BE32-E72D297353CC}">
                <c16:uniqueId val="{00000001-76E3-498A-BE4C-226B5E24AD6B}"/>
              </c:ext>
            </c:extLst>
          </c:dPt>
          <c:dLbls>
            <c:dLbl>
              <c:idx val="10"/>
              <c:layout>
                <c:manualLayout>
                  <c:x val="1.5011125434138252E-2"/>
                  <c:y val="-7.7687672312175236E-3"/>
                </c:manualLayout>
              </c:layout>
              <c:tx>
                <c:rich>
                  <a:bodyPr/>
                  <a:lstStyle/>
                  <a:p>
                    <a:r>
                      <a:rPr lang="en-US" dirty="0" smtClean="0"/>
                      <a:t>20.2%</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6E3-498A-BE4C-226B5E24AD6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Allegany</c:v>
                </c:pt>
                <c:pt idx="1">
                  <c:v>Anne Arundel</c:v>
                </c:pt>
                <c:pt idx="2">
                  <c:v>Baltimore Co.</c:v>
                </c:pt>
                <c:pt idx="3">
                  <c:v>Calvert</c:v>
                </c:pt>
                <c:pt idx="4">
                  <c:v>Caroline</c:v>
                </c:pt>
                <c:pt idx="5">
                  <c:v>Carroll</c:v>
                </c:pt>
                <c:pt idx="6">
                  <c:v>Cecil</c:v>
                </c:pt>
                <c:pt idx="7">
                  <c:v>Charles</c:v>
                </c:pt>
                <c:pt idx="8">
                  <c:v>Dorchester</c:v>
                </c:pt>
                <c:pt idx="9">
                  <c:v>Frederick</c:v>
                </c:pt>
                <c:pt idx="10">
                  <c:v>Garrett</c:v>
                </c:pt>
                <c:pt idx="11">
                  <c:v>Harford</c:v>
                </c:pt>
                <c:pt idx="12">
                  <c:v>Howard</c:v>
                </c:pt>
                <c:pt idx="13">
                  <c:v>Kent</c:v>
                </c:pt>
                <c:pt idx="14">
                  <c:v>Montgomery</c:v>
                </c:pt>
                <c:pt idx="15">
                  <c:v>Prince George's</c:v>
                </c:pt>
                <c:pt idx="16">
                  <c:v>Queen Anne's</c:v>
                </c:pt>
                <c:pt idx="17">
                  <c:v>Somerset</c:v>
                </c:pt>
                <c:pt idx="18">
                  <c:v>St. Mary's</c:v>
                </c:pt>
                <c:pt idx="19">
                  <c:v>Talbot</c:v>
                </c:pt>
                <c:pt idx="20">
                  <c:v>Washington</c:v>
                </c:pt>
                <c:pt idx="21">
                  <c:v>Wicomico</c:v>
                </c:pt>
                <c:pt idx="22">
                  <c:v>Washington</c:v>
                </c:pt>
              </c:strCache>
            </c:strRef>
          </c:cat>
          <c:val>
            <c:numRef>
              <c:f>Sheet1!$B$2:$B$24</c:f>
              <c:numCache>
                <c:formatCode>0.0%</c:formatCode>
                <c:ptCount val="23"/>
                <c:pt idx="0">
                  <c:v>0.16300000000000001</c:v>
                </c:pt>
                <c:pt idx="1">
                  <c:v>0.16700000000000001</c:v>
                </c:pt>
                <c:pt idx="2">
                  <c:v>0.13100000000000001</c:v>
                </c:pt>
                <c:pt idx="3">
                  <c:v>0.19500000000000001</c:v>
                </c:pt>
                <c:pt idx="4">
                  <c:v>0.14299999999999999</c:v>
                </c:pt>
                <c:pt idx="5">
                  <c:v>0.182</c:v>
                </c:pt>
                <c:pt idx="6">
                  <c:v>0.17899999999999999</c:v>
                </c:pt>
                <c:pt idx="7">
                  <c:v>0.11799999999999999</c:v>
                </c:pt>
                <c:pt idx="8">
                  <c:v>0.16500000000000001</c:v>
                </c:pt>
                <c:pt idx="9">
                  <c:v>0.17100000000000001</c:v>
                </c:pt>
                <c:pt idx="10">
                  <c:v>0.23300000000000001</c:v>
                </c:pt>
                <c:pt idx="11">
                  <c:v>0.156</c:v>
                </c:pt>
                <c:pt idx="12">
                  <c:v>0.124</c:v>
                </c:pt>
                <c:pt idx="13">
                  <c:v>0.20799999999999999</c:v>
                </c:pt>
                <c:pt idx="14">
                  <c:v>0.112</c:v>
                </c:pt>
                <c:pt idx="15">
                  <c:v>6.4000000000000001E-2</c:v>
                </c:pt>
                <c:pt idx="16">
                  <c:v>0.25700000000000001</c:v>
                </c:pt>
                <c:pt idx="17">
                  <c:v>0.156</c:v>
                </c:pt>
                <c:pt idx="18">
                  <c:v>0.17699999999999999</c:v>
                </c:pt>
                <c:pt idx="19">
                  <c:v>0.18</c:v>
                </c:pt>
                <c:pt idx="20">
                  <c:v>0.14799999999999999</c:v>
                </c:pt>
                <c:pt idx="21">
                  <c:v>0.127</c:v>
                </c:pt>
                <c:pt idx="22">
                  <c:v>0.19500000000000001</c:v>
                </c:pt>
              </c:numCache>
            </c:numRef>
          </c:val>
          <c:extLst>
            <c:ext xmlns:c16="http://schemas.microsoft.com/office/drawing/2014/chart" uri="{C3380CC4-5D6E-409C-BE32-E72D297353CC}">
              <c16:uniqueId val="{00000000-2645-491D-AC91-38CF4AE8E5EF}"/>
            </c:ext>
          </c:extLst>
        </c:ser>
        <c:ser>
          <c:idx val="1"/>
          <c:order val="1"/>
          <c:tx>
            <c:strRef>
              <c:f>Sheet1!$C$1</c:f>
              <c:strCache>
                <c:ptCount val="1"/>
                <c:pt idx="0">
                  <c:v>2018</c:v>
                </c:pt>
              </c:strCache>
            </c:strRef>
          </c:tx>
          <c:spPr>
            <a:solidFill>
              <a:schemeClr val="accent2"/>
            </a:solidFill>
            <a:ln>
              <a:noFill/>
            </a:ln>
            <a:effectLst/>
          </c:spPr>
          <c:invertIfNegative val="0"/>
          <c:cat>
            <c:strRef>
              <c:f>Sheet1!$A$2:$A$24</c:f>
              <c:strCache>
                <c:ptCount val="23"/>
                <c:pt idx="0">
                  <c:v>Allegany</c:v>
                </c:pt>
                <c:pt idx="1">
                  <c:v>Anne Arundel</c:v>
                </c:pt>
                <c:pt idx="2">
                  <c:v>Baltimore Co.</c:v>
                </c:pt>
                <c:pt idx="3">
                  <c:v>Calvert</c:v>
                </c:pt>
                <c:pt idx="4">
                  <c:v>Caroline</c:v>
                </c:pt>
                <c:pt idx="5">
                  <c:v>Carroll</c:v>
                </c:pt>
                <c:pt idx="6">
                  <c:v>Cecil</c:v>
                </c:pt>
                <c:pt idx="7">
                  <c:v>Charles</c:v>
                </c:pt>
                <c:pt idx="8">
                  <c:v>Dorchester</c:v>
                </c:pt>
                <c:pt idx="9">
                  <c:v>Frederick</c:v>
                </c:pt>
                <c:pt idx="10">
                  <c:v>Garrett</c:v>
                </c:pt>
                <c:pt idx="11">
                  <c:v>Harford</c:v>
                </c:pt>
                <c:pt idx="12">
                  <c:v>Howard</c:v>
                </c:pt>
                <c:pt idx="13">
                  <c:v>Kent</c:v>
                </c:pt>
                <c:pt idx="14">
                  <c:v>Montgomery</c:v>
                </c:pt>
                <c:pt idx="15">
                  <c:v>Prince George's</c:v>
                </c:pt>
                <c:pt idx="16">
                  <c:v>Queen Anne's</c:v>
                </c:pt>
                <c:pt idx="17">
                  <c:v>Somerset</c:v>
                </c:pt>
                <c:pt idx="18">
                  <c:v>St. Mary's</c:v>
                </c:pt>
                <c:pt idx="19">
                  <c:v>Talbot</c:v>
                </c:pt>
                <c:pt idx="20">
                  <c:v>Washington</c:v>
                </c:pt>
                <c:pt idx="21">
                  <c:v>Wicomico</c:v>
                </c:pt>
                <c:pt idx="22">
                  <c:v>Washington</c:v>
                </c:pt>
              </c:strCache>
            </c:strRef>
          </c:cat>
          <c:val>
            <c:numRef>
              <c:f>Sheet1!$C$2:$C$24</c:f>
              <c:numCache>
                <c:formatCode>0.00%</c:formatCode>
                <c:ptCount val="23"/>
                <c:pt idx="0">
                  <c:v>0.186</c:v>
                </c:pt>
                <c:pt idx="1">
                  <c:v>0.14599999999999999</c:v>
                </c:pt>
                <c:pt idx="2">
                  <c:v>0.16800000000000001</c:v>
                </c:pt>
                <c:pt idx="3">
                  <c:v>0.158</c:v>
                </c:pt>
                <c:pt idx="4">
                  <c:v>0.187</c:v>
                </c:pt>
                <c:pt idx="5">
                  <c:v>0.17299999999999999</c:v>
                </c:pt>
                <c:pt idx="6">
                  <c:v>0.191</c:v>
                </c:pt>
                <c:pt idx="7">
                  <c:v>9.8000000000000004E-2</c:v>
                </c:pt>
                <c:pt idx="8">
                  <c:v>0.128</c:v>
                </c:pt>
                <c:pt idx="9">
                  <c:v>0.17599999999999999</c:v>
                </c:pt>
                <c:pt idx="10">
                  <c:v>0.20200000000000001</c:v>
                </c:pt>
                <c:pt idx="11">
                  <c:v>0.16700000000000001</c:v>
                </c:pt>
                <c:pt idx="12">
                  <c:v>0.113</c:v>
                </c:pt>
                <c:pt idx="13">
                  <c:v>0.187</c:v>
                </c:pt>
                <c:pt idx="14">
                  <c:v>0.20399999999999999</c:v>
                </c:pt>
                <c:pt idx="15">
                  <c:v>6.0999999999999999E-2</c:v>
                </c:pt>
                <c:pt idx="16">
                  <c:v>0.27800000000000002</c:v>
                </c:pt>
                <c:pt idx="17">
                  <c:v>0.16500000000000001</c:v>
                </c:pt>
                <c:pt idx="18">
                  <c:v>0.17199999999999999</c:v>
                </c:pt>
                <c:pt idx="19">
                  <c:v>0.183</c:v>
                </c:pt>
                <c:pt idx="20">
                  <c:v>0.13200000000000001</c:v>
                </c:pt>
                <c:pt idx="21">
                  <c:v>0.122</c:v>
                </c:pt>
                <c:pt idx="22">
                  <c:v>0.192</c:v>
                </c:pt>
              </c:numCache>
            </c:numRef>
          </c:val>
          <c:extLst>
            <c:ext xmlns:c16="http://schemas.microsoft.com/office/drawing/2014/chart" uri="{C3380CC4-5D6E-409C-BE32-E72D297353CC}">
              <c16:uniqueId val="{00000004-0047-42B8-B13F-A43622B17097}"/>
            </c:ext>
          </c:extLst>
        </c:ser>
        <c:dLbls>
          <c:showLegendKey val="0"/>
          <c:showVal val="0"/>
          <c:showCatName val="0"/>
          <c:showSerName val="0"/>
          <c:showPercent val="0"/>
          <c:showBubbleSize val="0"/>
        </c:dLbls>
        <c:gapWidth val="219"/>
        <c:overlap val="-27"/>
        <c:axId val="311505032"/>
        <c:axId val="311168728"/>
      </c:barChart>
      <c:catAx>
        <c:axId val="311505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1168728"/>
        <c:crosses val="autoZero"/>
        <c:auto val="1"/>
        <c:lblAlgn val="ctr"/>
        <c:lblOffset val="100"/>
        <c:noMultiLvlLbl val="0"/>
      </c:catAx>
      <c:valAx>
        <c:axId val="31116872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1505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Overdoses </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gradFill rotWithShape="1">
              <a:gsLst>
                <a:gs pos="0">
                  <a:schemeClr val="accent1">
                    <a:tint val="98000"/>
                    <a:lumMod val="114000"/>
                  </a:schemeClr>
                </a:gs>
                <a:gs pos="100000">
                  <a:schemeClr val="accent1">
                    <a:shade val="90000"/>
                    <a:lumMod val="84000"/>
                  </a:schemeClr>
                </a:gs>
              </a:gsLst>
              <a:lin ang="5400000" scaled="0"/>
            </a:gradFill>
            <a:ln>
              <a:noFill/>
            </a:ln>
            <a:effectLst>
              <a:outerShdw blurRad="38100" dist="25400" dir="5400000" rotWithShape="0">
                <a:srgbClr val="000000">
                  <a:alpha val="4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accent4">
                        <a:lumMod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42</c:v>
                </c:pt>
                <c:pt idx="1">
                  <c:v>50</c:v>
                </c:pt>
                <c:pt idx="2">
                  <c:v>71</c:v>
                </c:pt>
                <c:pt idx="3">
                  <c:v>75</c:v>
                </c:pt>
                <c:pt idx="4">
                  <c:v>17</c:v>
                </c:pt>
              </c:numCache>
            </c:numRef>
          </c:val>
          <c:extLst>
            <c:ext xmlns:c16="http://schemas.microsoft.com/office/drawing/2014/chart" uri="{C3380CC4-5D6E-409C-BE32-E72D297353CC}">
              <c16:uniqueId val="{00000000-3471-4B29-B53A-33BD17F28823}"/>
            </c:ext>
          </c:extLst>
        </c:ser>
        <c:dLbls>
          <c:dLblPos val="inEnd"/>
          <c:showLegendKey val="0"/>
          <c:showVal val="1"/>
          <c:showCatName val="0"/>
          <c:showSerName val="0"/>
          <c:showPercent val="0"/>
          <c:showBubbleSize val="0"/>
        </c:dLbls>
        <c:gapWidth val="100"/>
        <c:overlap val="-24"/>
        <c:axId val="539220408"/>
        <c:axId val="539220016"/>
      </c:barChart>
      <c:catAx>
        <c:axId val="5392204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n-US"/>
          </a:p>
        </c:txPr>
        <c:crossAx val="539220016"/>
        <c:crosses val="autoZero"/>
        <c:auto val="1"/>
        <c:lblAlgn val="ctr"/>
        <c:lblOffset val="100"/>
        <c:noMultiLvlLbl val="0"/>
      </c:catAx>
      <c:valAx>
        <c:axId val="539220016"/>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39220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Percentage</c:v>
                </c:pt>
              </c:strCache>
            </c:strRef>
          </c:tx>
          <c:spPr>
            <a:solidFill>
              <a:schemeClr val="accent1"/>
            </a:solidFill>
            <a:ln>
              <a:noFill/>
            </a:ln>
            <a:effectLst/>
          </c:spPr>
          <c:invertIfNegative val="0"/>
          <c:cat>
            <c:strRef>
              <c:f>Sheet1!$A$2:$A$24</c:f>
              <c:strCache>
                <c:ptCount val="23"/>
                <c:pt idx="0">
                  <c:v>Garrett</c:v>
                </c:pt>
                <c:pt idx="1">
                  <c:v>St. Marys</c:v>
                </c:pt>
                <c:pt idx="2">
                  <c:v>Calvert</c:v>
                </c:pt>
                <c:pt idx="3">
                  <c:v>Carroll</c:v>
                </c:pt>
                <c:pt idx="4">
                  <c:v>Kent</c:v>
                </c:pt>
                <c:pt idx="5">
                  <c:v>Washington</c:v>
                </c:pt>
                <c:pt idx="6">
                  <c:v>Cecil</c:v>
                </c:pt>
                <c:pt idx="7">
                  <c:v>Harford</c:v>
                </c:pt>
                <c:pt idx="8">
                  <c:v>Allegany</c:v>
                </c:pt>
                <c:pt idx="9">
                  <c:v>Queen Anne's</c:v>
                </c:pt>
                <c:pt idx="10">
                  <c:v>Charles</c:v>
                </c:pt>
                <c:pt idx="11">
                  <c:v>Frederick</c:v>
                </c:pt>
                <c:pt idx="12">
                  <c:v>Worcester</c:v>
                </c:pt>
                <c:pt idx="13">
                  <c:v>Anne Arundel</c:v>
                </c:pt>
                <c:pt idx="14">
                  <c:v>Baltimore Co.</c:v>
                </c:pt>
                <c:pt idx="15">
                  <c:v>Dorchester</c:v>
                </c:pt>
                <c:pt idx="16">
                  <c:v>Wicomico</c:v>
                </c:pt>
                <c:pt idx="17">
                  <c:v>Howard</c:v>
                </c:pt>
                <c:pt idx="18">
                  <c:v>Caroline</c:v>
                </c:pt>
                <c:pt idx="19">
                  <c:v>Somerset</c:v>
                </c:pt>
                <c:pt idx="20">
                  <c:v>Prince George's</c:v>
                </c:pt>
                <c:pt idx="21">
                  <c:v>Talbot</c:v>
                </c:pt>
                <c:pt idx="22">
                  <c:v>Montgomery</c:v>
                </c:pt>
              </c:strCache>
            </c:strRef>
          </c:cat>
          <c:val>
            <c:numRef>
              <c:f>Sheet1!$B$2:$B$24</c:f>
              <c:numCache>
                <c:formatCode>General</c:formatCode>
                <c:ptCount val="23"/>
                <c:pt idx="0">
                  <c:v>38.4</c:v>
                </c:pt>
                <c:pt idx="1">
                  <c:v>43.7</c:v>
                </c:pt>
                <c:pt idx="2">
                  <c:v>44.6</c:v>
                </c:pt>
                <c:pt idx="3">
                  <c:v>46.5</c:v>
                </c:pt>
                <c:pt idx="4">
                  <c:v>46.6</c:v>
                </c:pt>
                <c:pt idx="5">
                  <c:v>47</c:v>
                </c:pt>
                <c:pt idx="6">
                  <c:v>47.4</c:v>
                </c:pt>
                <c:pt idx="7">
                  <c:v>48.3</c:v>
                </c:pt>
                <c:pt idx="8">
                  <c:v>48.7</c:v>
                </c:pt>
                <c:pt idx="9">
                  <c:v>49</c:v>
                </c:pt>
                <c:pt idx="10">
                  <c:v>49.2</c:v>
                </c:pt>
                <c:pt idx="11">
                  <c:v>50.2</c:v>
                </c:pt>
                <c:pt idx="12">
                  <c:v>53</c:v>
                </c:pt>
                <c:pt idx="13">
                  <c:v>53.1</c:v>
                </c:pt>
                <c:pt idx="14">
                  <c:v>54.4</c:v>
                </c:pt>
                <c:pt idx="15">
                  <c:v>55.9</c:v>
                </c:pt>
                <c:pt idx="16">
                  <c:v>56.2</c:v>
                </c:pt>
                <c:pt idx="17">
                  <c:v>56.8</c:v>
                </c:pt>
                <c:pt idx="18">
                  <c:v>59.3</c:v>
                </c:pt>
                <c:pt idx="19">
                  <c:v>59.3</c:v>
                </c:pt>
                <c:pt idx="20">
                  <c:v>59.5</c:v>
                </c:pt>
                <c:pt idx="21">
                  <c:v>60.7</c:v>
                </c:pt>
                <c:pt idx="22">
                  <c:v>64.5</c:v>
                </c:pt>
              </c:numCache>
            </c:numRef>
          </c:val>
          <c:extLst>
            <c:ext xmlns:c16="http://schemas.microsoft.com/office/drawing/2014/chart" uri="{C3380CC4-5D6E-409C-BE32-E72D297353CC}">
              <c16:uniqueId val="{00000000-919F-47D6-AA77-0B175E48D12F}"/>
            </c:ext>
          </c:extLst>
        </c:ser>
        <c:dLbls>
          <c:showLegendKey val="0"/>
          <c:showVal val="0"/>
          <c:showCatName val="0"/>
          <c:showSerName val="0"/>
          <c:showPercent val="0"/>
          <c:showBubbleSize val="0"/>
        </c:dLbls>
        <c:gapWidth val="182"/>
        <c:axId val="315754056"/>
        <c:axId val="315752488"/>
      </c:barChart>
      <c:catAx>
        <c:axId val="315754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5752488"/>
        <c:crosses val="autoZero"/>
        <c:auto val="1"/>
        <c:lblAlgn val="ctr"/>
        <c:lblOffset val="100"/>
        <c:noMultiLvlLbl val="0"/>
      </c:catAx>
      <c:valAx>
        <c:axId val="3157524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5754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6508820082584039"/>
          <c:y val="7.1763764890209164E-2"/>
          <c:w val="0.79163036805830389"/>
          <c:h val="0.7366697461771663"/>
        </c:manualLayout>
      </c:layout>
      <c:lineChart>
        <c:grouping val="standard"/>
        <c:varyColors val="0"/>
        <c:ser>
          <c:idx val="0"/>
          <c:order val="0"/>
          <c:tx>
            <c:strRef>
              <c:f>Sheet1!$B$1</c:f>
              <c:strCache>
                <c:ptCount val="1"/>
                <c:pt idx="0">
                  <c:v>Maryland</c:v>
                </c:pt>
              </c:strCache>
            </c:strRef>
          </c:tx>
          <c:spPr>
            <a:ln w="31750" cap="rnd">
              <a:solidFill>
                <a:schemeClr val="accent1">
                  <a:alpha val="85000"/>
                </a:schemeClr>
              </a:solidFill>
              <a:round/>
            </a:ln>
            <a:effectLst/>
          </c:spPr>
          <c:marker>
            <c:symbol val="none"/>
          </c:marker>
          <c:dPt>
            <c:idx val="0"/>
            <c:marker>
              <c:symbol val="none"/>
            </c:marker>
            <c:bubble3D val="0"/>
            <c:extLst>
              <c:ext xmlns:c16="http://schemas.microsoft.com/office/drawing/2014/chart" uri="{C3380CC4-5D6E-409C-BE32-E72D297353CC}">
                <c16:uniqueId val="{00000001-39B0-457F-83C9-966F97BCCD3D}"/>
              </c:ext>
            </c:extLst>
          </c:dPt>
          <c:dPt>
            <c:idx val="1"/>
            <c:marker>
              <c:symbol val="none"/>
            </c:marker>
            <c:bubble3D val="0"/>
            <c:spPr>
              <a:ln w="31750" cap="rnd">
                <a:solidFill>
                  <a:schemeClr val="accent4">
                    <a:lumMod val="75000"/>
                  </a:schemeClr>
                </a:solidFill>
                <a:round/>
              </a:ln>
              <a:effectLst/>
            </c:spPr>
            <c:extLst>
              <c:ext xmlns:c16="http://schemas.microsoft.com/office/drawing/2014/chart" uri="{C3380CC4-5D6E-409C-BE32-E72D297353CC}">
                <c16:uniqueId val="{00000003-39B0-457F-83C9-966F97BCCD3D}"/>
              </c:ext>
            </c:extLst>
          </c:dPt>
          <c:dPt>
            <c:idx val="2"/>
            <c:marker>
              <c:symbol val="none"/>
            </c:marker>
            <c:bubble3D val="0"/>
            <c:spPr>
              <a:ln w="31750" cap="rnd">
                <a:solidFill>
                  <a:schemeClr val="accent3">
                    <a:lumMod val="60000"/>
                    <a:lumOff val="40000"/>
                  </a:schemeClr>
                </a:solidFill>
                <a:round/>
              </a:ln>
              <a:effectLst/>
            </c:spPr>
            <c:extLst>
              <c:ext xmlns:c16="http://schemas.microsoft.com/office/drawing/2014/chart" uri="{C3380CC4-5D6E-409C-BE32-E72D297353CC}">
                <c16:uniqueId val="{00000005-39B0-457F-83C9-966F97BCCD3D}"/>
              </c:ext>
            </c:extLst>
          </c:dPt>
          <c:dPt>
            <c:idx val="3"/>
            <c:marker>
              <c:symbol val="none"/>
            </c:marker>
            <c:bubble3D val="0"/>
            <c:spPr>
              <a:ln w="31750" cap="rnd">
                <a:solidFill>
                  <a:srgbClr val="00B050"/>
                </a:solidFill>
                <a:round/>
              </a:ln>
              <a:effectLst/>
            </c:spPr>
            <c:extLst>
              <c:ext xmlns:c16="http://schemas.microsoft.com/office/drawing/2014/chart" uri="{C3380CC4-5D6E-409C-BE32-E72D297353CC}">
                <c16:uniqueId val="{00000000-B93B-42DF-A36E-48392856B82C}"/>
              </c:ext>
            </c:extLst>
          </c:dPt>
          <c:dPt>
            <c:idx val="5"/>
            <c:marker>
              <c:symbol val="none"/>
            </c:marker>
            <c:bubble3D val="0"/>
            <c:spPr>
              <a:ln w="31750" cap="rnd">
                <a:solidFill>
                  <a:srgbClr val="E7E6E6">
                    <a:lumMod val="25000"/>
                  </a:srgbClr>
                </a:solidFill>
                <a:round/>
              </a:ln>
              <a:effectLst/>
            </c:spPr>
            <c:extLst>
              <c:ext xmlns:c16="http://schemas.microsoft.com/office/drawing/2014/chart" uri="{C3380CC4-5D6E-409C-BE32-E72D297353CC}">
                <c16:uniqueId val="{00000008-A8D9-437D-ACCF-8985B030624E}"/>
              </c:ext>
            </c:extLst>
          </c:dPt>
          <c:dLbls>
            <c:dLbl>
              <c:idx val="0"/>
              <c:layout>
                <c:manualLayout>
                  <c:x val="-0.10294238170186973"/>
                  <c:y val="-2.392904225735486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39B0-457F-83C9-966F97BCCD3D}"/>
                </c:ext>
              </c:extLst>
            </c:dLbl>
            <c:dLbl>
              <c:idx val="1"/>
              <c:layout>
                <c:manualLayout>
                  <c:x val="-7.7106138141767672E-2"/>
                  <c:y val="4.21846339476693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9B0-457F-83C9-966F97BCCD3D}"/>
                </c:ext>
              </c:extLst>
            </c:dLbl>
            <c:dLbl>
              <c:idx val="2"/>
              <c:layout>
                <c:manualLayout>
                  <c:x val="-9.9724949830312673E-2"/>
                  <c:y val="-3.979678538333108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9B0-457F-83C9-966F97BCCD3D}"/>
                </c:ext>
              </c:extLst>
            </c:dLbl>
            <c:dLbl>
              <c:idx val="3"/>
              <c:layout>
                <c:manualLayout>
                  <c:x val="-9.3547671798623735E-2"/>
                  <c:y val="3.2997523832351869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9134690201291146"/>
                      <c:h val="4.0330572902525112E-2"/>
                    </c:manualLayout>
                  </c15:layout>
                </c:ext>
                <c:ext xmlns:c16="http://schemas.microsoft.com/office/drawing/2014/chart" uri="{C3380CC4-5D6E-409C-BE32-E72D297353CC}">
                  <c16:uniqueId val="{00000000-B93B-42DF-A36E-48392856B82C}"/>
                </c:ext>
              </c:extLst>
            </c:dLbl>
            <c:dLbl>
              <c:idx val="4"/>
              <c:layout>
                <c:manualLayout>
                  <c:x val="-5.5918662163019509E-2"/>
                  <c:y val="-4.492896790523422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7292-49E4-BB97-82DAA0A9556E}"/>
                </c:ext>
              </c:extLst>
            </c:dLbl>
            <c:dLbl>
              <c:idx val="5"/>
              <c:layout>
                <c:manualLayout>
                  <c:x val="-4.8854928943008096E-3"/>
                  <c:y val="2.063811591877194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8D9-437D-ACCF-8985B030624E}"/>
                </c:ext>
              </c:extLst>
            </c:dLbl>
            <c:dLbl>
              <c:idx val="6"/>
              <c:layout>
                <c:manualLayout>
                  <c:x val="0"/>
                  <c:y val="-2.837740938831145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54E-4C74-940F-A72EF2710EF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2010</c:v>
                </c:pt>
                <c:pt idx="1">
                  <c:v>2014</c:v>
                </c:pt>
                <c:pt idx="2">
                  <c:v>2015</c:v>
                </c:pt>
                <c:pt idx="3">
                  <c:v>2016</c:v>
                </c:pt>
                <c:pt idx="4">
                  <c:v>2017</c:v>
                </c:pt>
                <c:pt idx="5">
                  <c:v>2018</c:v>
                </c:pt>
                <c:pt idx="6">
                  <c:v>2019</c:v>
                </c:pt>
              </c:numCache>
            </c:numRef>
          </c:cat>
          <c:val>
            <c:numRef>
              <c:f>Sheet1!$B$2:$B$8</c:f>
              <c:numCache>
                <c:formatCode>#,##0</c:formatCode>
                <c:ptCount val="7"/>
                <c:pt idx="0">
                  <c:v>5745538</c:v>
                </c:pt>
                <c:pt idx="1">
                  <c:v>5976407</c:v>
                </c:pt>
                <c:pt idx="2">
                  <c:v>6006401</c:v>
                </c:pt>
                <c:pt idx="3">
                  <c:v>6016447</c:v>
                </c:pt>
                <c:pt idx="4">
                  <c:v>6052177</c:v>
                </c:pt>
                <c:pt idx="5">
                  <c:v>6043000</c:v>
                </c:pt>
                <c:pt idx="6">
                  <c:v>6045680</c:v>
                </c:pt>
              </c:numCache>
            </c:numRef>
          </c:val>
          <c:smooth val="0"/>
          <c:extLst>
            <c:ext xmlns:c16="http://schemas.microsoft.com/office/drawing/2014/chart" uri="{C3380CC4-5D6E-409C-BE32-E72D297353CC}">
              <c16:uniqueId val="{00000006-39B0-457F-83C9-966F97BCCD3D}"/>
            </c:ext>
          </c:extLst>
        </c:ser>
        <c:dLbls>
          <c:showLegendKey val="0"/>
          <c:showVal val="0"/>
          <c:showCatName val="0"/>
          <c:showSerName val="0"/>
          <c:showPercent val="0"/>
          <c:showBubbleSize val="0"/>
        </c:dLbls>
        <c:smooth val="0"/>
        <c:axId val="176514624"/>
        <c:axId val="176514232"/>
      </c:lineChart>
      <c:catAx>
        <c:axId val="176514624"/>
        <c:scaling>
          <c:orientation val="minMax"/>
        </c:scaling>
        <c:delete val="0"/>
        <c:axPos val="b"/>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76514232"/>
        <c:crosses val="autoZero"/>
        <c:auto val="1"/>
        <c:lblAlgn val="ctr"/>
        <c:lblOffset val="100"/>
        <c:noMultiLvlLbl val="0"/>
      </c:catAx>
      <c:valAx>
        <c:axId val="176514232"/>
        <c:scaling>
          <c:orientation val="minMax"/>
          <c:min val="4.5"/>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crossAx val="176514624"/>
        <c:crosses val="autoZero"/>
        <c:crossBetween val="between"/>
      </c:valAx>
      <c:spPr>
        <a:noFill/>
        <a:ln w="25400">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3B8-482A-80EF-0773C8BF6FE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3B8-482A-80EF-0773C8BF6FE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3B8-482A-80EF-0773C8BF6FE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3B8-482A-80EF-0773C8BF6FE3}"/>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43B8-482A-80EF-0773C8BF6FE3}"/>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43B8-482A-80EF-0773C8BF6FE3}"/>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43B8-482A-80EF-0773C8BF6FE3}"/>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43B8-482A-80EF-0773C8BF6FE3}"/>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AF1F-4C40-946E-26272544A4F8}"/>
              </c:ext>
            </c:extLst>
          </c:dPt>
          <c:cat>
            <c:strRef>
              <c:f>Sheet1!$A$2:$A$10</c:f>
              <c:strCache>
                <c:ptCount val="9"/>
                <c:pt idx="0">
                  <c:v>Malignant Neoplasms</c:v>
                </c:pt>
                <c:pt idx="1">
                  <c:v>Diabetes</c:v>
                </c:pt>
                <c:pt idx="2">
                  <c:v>Alzheimers</c:v>
                </c:pt>
                <c:pt idx="3">
                  <c:v>Diseases of the Heart</c:v>
                </c:pt>
                <c:pt idx="4">
                  <c:v>Cerebrovascular</c:v>
                </c:pt>
                <c:pt idx="5">
                  <c:v>Influenza/Pneumonia</c:v>
                </c:pt>
                <c:pt idx="6">
                  <c:v>Chronic Lower Respiratory</c:v>
                </c:pt>
                <c:pt idx="7">
                  <c:v>Septicemia</c:v>
                </c:pt>
                <c:pt idx="8">
                  <c:v>Other</c:v>
                </c:pt>
              </c:strCache>
            </c:strRef>
          </c:cat>
          <c:val>
            <c:numRef>
              <c:f>Sheet1!$B$2:$B$10</c:f>
              <c:numCache>
                <c:formatCode>0%</c:formatCode>
                <c:ptCount val="9"/>
                <c:pt idx="0">
                  <c:v>0.19197707736389685</c:v>
                </c:pt>
                <c:pt idx="1">
                  <c:v>2.5787965616045846E-2</c:v>
                </c:pt>
                <c:pt idx="2">
                  <c:v>5.730659025787966E-2</c:v>
                </c:pt>
                <c:pt idx="3">
                  <c:v>0.28366762177650429</c:v>
                </c:pt>
                <c:pt idx="4">
                  <c:v>4.5845272206303724E-2</c:v>
                </c:pt>
                <c:pt idx="5">
                  <c:v>2.5787965616045846E-2</c:v>
                </c:pt>
                <c:pt idx="6">
                  <c:v>7.7363896848137534E-2</c:v>
                </c:pt>
                <c:pt idx="7">
                  <c:v>2.865329512893983E-2</c:v>
                </c:pt>
                <c:pt idx="8">
                  <c:v>0.20916905444126074</c:v>
                </c:pt>
              </c:numCache>
            </c:numRef>
          </c:val>
          <c:extLst>
            <c:ext xmlns:c16="http://schemas.microsoft.com/office/drawing/2014/chart" uri="{C3380CC4-5D6E-409C-BE32-E72D297353CC}">
              <c16:uniqueId val="{00000000-F421-4A3A-9DC0-7C6EE8E6AFC3}"/>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3B8-482A-80EF-0773C8BF6FE3}"/>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3B8-482A-80EF-0773C8BF6FE3}"/>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3B8-482A-80EF-0773C8BF6FE3}"/>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3B8-482A-80EF-0773C8BF6FE3}"/>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43B8-482A-80EF-0773C8BF6FE3}"/>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43B8-482A-80EF-0773C8BF6FE3}"/>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43B8-482A-80EF-0773C8BF6FE3}"/>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43B8-482A-80EF-0773C8BF6FE3}"/>
              </c:ext>
            </c:extLst>
          </c:dPt>
          <c:dPt>
            <c:idx val="8"/>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7CFD-4F09-A04C-2D9D50F58DF1}"/>
              </c:ext>
            </c:extLst>
          </c:dPt>
          <c:cat>
            <c:strRef>
              <c:f>Sheet1!$A$2:$A$10</c:f>
              <c:strCache>
                <c:ptCount val="9"/>
                <c:pt idx="0">
                  <c:v>Malignant Neoplasms</c:v>
                </c:pt>
                <c:pt idx="1">
                  <c:v>Diabetes</c:v>
                </c:pt>
                <c:pt idx="2">
                  <c:v>Alzheimers</c:v>
                </c:pt>
                <c:pt idx="3">
                  <c:v>Diseases of the Heart</c:v>
                </c:pt>
                <c:pt idx="4">
                  <c:v>Cerebrovascular</c:v>
                </c:pt>
                <c:pt idx="5">
                  <c:v>Influenza/Pneumonia</c:v>
                </c:pt>
                <c:pt idx="6">
                  <c:v>Chronic Lower Respiratory</c:v>
                </c:pt>
                <c:pt idx="7">
                  <c:v>Septicemia</c:v>
                </c:pt>
                <c:pt idx="8">
                  <c:v>Other</c:v>
                </c:pt>
              </c:strCache>
            </c:strRef>
          </c:cat>
          <c:val>
            <c:numRef>
              <c:f>Sheet1!$B$2:$B$10</c:f>
              <c:numCache>
                <c:formatCode>0%</c:formatCode>
                <c:ptCount val="9"/>
                <c:pt idx="0">
                  <c:v>0.19197707736389685</c:v>
                </c:pt>
                <c:pt idx="1">
                  <c:v>2.5787965616045846E-2</c:v>
                </c:pt>
                <c:pt idx="2">
                  <c:v>5.730659025787966E-2</c:v>
                </c:pt>
                <c:pt idx="3">
                  <c:v>0.28366762177650429</c:v>
                </c:pt>
                <c:pt idx="4">
                  <c:v>4.5845272206303724E-2</c:v>
                </c:pt>
                <c:pt idx="5">
                  <c:v>2.5787965616045846E-2</c:v>
                </c:pt>
                <c:pt idx="6">
                  <c:v>7.7363896848137534E-2</c:v>
                </c:pt>
                <c:pt idx="7">
                  <c:v>2.865329512893983E-2</c:v>
                </c:pt>
                <c:pt idx="8">
                  <c:v>0.20916905444126074</c:v>
                </c:pt>
              </c:numCache>
            </c:numRef>
          </c:val>
          <c:extLst>
            <c:ext xmlns:c16="http://schemas.microsoft.com/office/drawing/2014/chart" uri="{C3380CC4-5D6E-409C-BE32-E72D297353CC}">
              <c16:uniqueId val="{00000000-F421-4A3A-9DC0-7C6EE8E6AFC3}"/>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b="1" dirty="0" smtClean="0">
                <a:solidFill>
                  <a:srgbClr val="0070C0"/>
                </a:solidFill>
                <a:effectLst>
                  <a:outerShdw blurRad="38100" dist="38100" dir="2700000" algn="tl">
                    <a:srgbClr val="000000">
                      <a:alpha val="43137"/>
                    </a:srgbClr>
                  </a:outerShdw>
                </a:effectLst>
              </a:rPr>
              <a:t>Births</a:t>
            </a:r>
            <a:r>
              <a:rPr lang="en-US" sz="2400" b="1" baseline="0" dirty="0" smtClean="0">
                <a:solidFill>
                  <a:srgbClr val="0070C0"/>
                </a:solidFill>
                <a:effectLst>
                  <a:outerShdw blurRad="38100" dist="38100" dir="2700000" algn="tl">
                    <a:srgbClr val="000000">
                      <a:alpha val="43137"/>
                    </a:srgbClr>
                  </a:outerShdw>
                </a:effectLst>
              </a:rPr>
              <a:t> and Deaths in Garrett County</a:t>
            </a:r>
            <a:endParaRPr lang="en-US" sz="2400" b="1" dirty="0">
              <a:solidFill>
                <a:srgbClr val="0070C0"/>
              </a:solidFill>
              <a:effectLst>
                <a:outerShdw blurRad="38100" dist="38100" dir="2700000" algn="tl">
                  <a:srgbClr val="000000">
                    <a:alpha val="43137"/>
                  </a:srgbClr>
                </a:outerShdw>
              </a:effectLst>
            </a:endParaRPr>
          </a:p>
        </c:rich>
      </c:tx>
      <c:layout>
        <c:manualLayout>
          <c:xMode val="edge"/>
          <c:yMode val="edge"/>
          <c:x val="0.33209330501053713"/>
          <c:y val="1.297236341820754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Births</c:v>
                </c:pt>
              </c:strCache>
            </c:strRef>
          </c:tx>
          <c:spPr>
            <a:solidFill>
              <a:schemeClr val="accent6"/>
            </a:solidFill>
            <a:ln>
              <a:noFill/>
            </a:ln>
            <a:effectLst/>
          </c:spPr>
          <c:invertIfNegative val="0"/>
          <c:dLbls>
            <c:dLbl>
              <c:idx val="0"/>
              <c:layout>
                <c:manualLayout>
                  <c:x val="-6.0558192035653664E-3"/>
                  <c:y val="6.205113835042609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751B-488C-84A2-A41254EC5FFE}"/>
                </c:ext>
              </c:extLst>
            </c:dLbl>
            <c:dLbl>
              <c:idx val="1"/>
              <c:layout>
                <c:manualLayout>
                  <c:x val="-4.8446553628522888E-3"/>
                  <c:y val="1.269129554414638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751B-488C-84A2-A41254EC5FFE}"/>
                </c:ext>
              </c:extLst>
            </c:dLbl>
            <c:dLbl>
              <c:idx val="2"/>
              <c:layout>
                <c:manualLayout>
                  <c:x val="0"/>
                  <c:y val="1.269129554414638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751B-488C-84A2-A41254EC5FFE}"/>
                </c:ext>
              </c:extLst>
            </c:dLbl>
            <c:dLbl>
              <c:idx val="3"/>
              <c:layout>
                <c:manualLayout>
                  <c:x val="-3.6334915221392168E-3"/>
                  <c:y val="8.3671744047439066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751B-488C-84A2-A41254EC5FFE}"/>
                </c:ext>
              </c:extLst>
            </c:dLbl>
            <c:dLbl>
              <c:idx val="4"/>
              <c:layout>
                <c:manualLayout>
                  <c:x val="0"/>
                  <c:y val="1.052923497444508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751B-488C-84A2-A41254EC5FFE}"/>
                </c:ext>
              </c:extLst>
            </c:dLbl>
            <c:dLbl>
              <c:idx val="5"/>
              <c:layout>
                <c:manualLayout>
                  <c:x val="-1.2111638407130722E-3"/>
                  <c:y val="1.269129554414634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751B-488C-84A2-A41254EC5FFE}"/>
                </c:ext>
              </c:extLst>
            </c:dLbl>
            <c:dLbl>
              <c:idx val="6"/>
              <c:layout>
                <c:manualLayout>
                  <c:x val="-1.2111638407130722E-3"/>
                  <c:y val="8.367174404743866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751B-488C-84A2-A41254EC5FFE}"/>
                </c:ext>
              </c:extLst>
            </c:dLbl>
            <c:dLbl>
              <c:idx val="7"/>
              <c:layout>
                <c:manualLayout>
                  <c:x val="-4.8446553628523781E-3"/>
                  <c:y val="8.367174404743866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751B-488C-84A2-A41254EC5FFE}"/>
                </c:ext>
              </c:extLst>
            </c:dLbl>
            <c:dLbl>
              <c:idx val="8"/>
              <c:layout>
                <c:manualLayout>
                  <c:x val="-4.8446553628523781E-3"/>
                  <c:y val="1.052923497444508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751B-488C-84A2-A41254EC5FFE}"/>
                </c:ext>
              </c:extLst>
            </c:dLbl>
            <c:dLbl>
              <c:idx val="9"/>
              <c:layout>
                <c:manualLayout>
                  <c:x val="-1.2111638407131611E-3"/>
                  <c:y val="1.052923497444508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51B-488C-84A2-A41254EC5FFE}"/>
                </c:ext>
              </c:extLst>
            </c:dLbl>
            <c:dLbl>
              <c:idx val="10"/>
              <c:layout>
                <c:manualLayout>
                  <c:x val="-1.2111638407130722E-3"/>
                  <c:y val="1.052923497444512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51B-488C-84A2-A41254EC5FFE}"/>
                </c:ext>
              </c:extLst>
            </c:dLbl>
            <c:dLbl>
              <c:idx val="11"/>
              <c:layout>
                <c:manualLayout>
                  <c:x val="-1.776353112463102E-16"/>
                  <c:y val="1.052923497444508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51B-488C-84A2-A41254EC5FFE}"/>
                </c:ext>
              </c:extLst>
            </c:dLbl>
            <c:dLbl>
              <c:idx val="12"/>
              <c:layout>
                <c:manualLayout>
                  <c:x val="0"/>
                  <c:y val="8.367174404743828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95D-44B2-899F-FA005AC29692}"/>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Sheet1!$B$2:$B$14</c:f>
              <c:numCache>
                <c:formatCode>General</c:formatCode>
                <c:ptCount val="13"/>
                <c:pt idx="0">
                  <c:v>297</c:v>
                </c:pt>
                <c:pt idx="1">
                  <c:v>315</c:v>
                </c:pt>
                <c:pt idx="2">
                  <c:v>277</c:v>
                </c:pt>
                <c:pt idx="3">
                  <c:v>306</c:v>
                </c:pt>
                <c:pt idx="4">
                  <c:v>278</c:v>
                </c:pt>
                <c:pt idx="5">
                  <c:v>284</c:v>
                </c:pt>
                <c:pt idx="6">
                  <c:v>287</c:v>
                </c:pt>
                <c:pt idx="7">
                  <c:v>302</c:v>
                </c:pt>
                <c:pt idx="8">
                  <c:v>284</c:v>
                </c:pt>
                <c:pt idx="9">
                  <c:v>294</c:v>
                </c:pt>
                <c:pt idx="10">
                  <c:v>311</c:v>
                </c:pt>
                <c:pt idx="11">
                  <c:v>264</c:v>
                </c:pt>
                <c:pt idx="12">
                  <c:v>274</c:v>
                </c:pt>
              </c:numCache>
            </c:numRef>
          </c:val>
          <c:extLst>
            <c:ext xmlns:c16="http://schemas.microsoft.com/office/drawing/2014/chart" uri="{C3380CC4-5D6E-409C-BE32-E72D297353CC}">
              <c16:uniqueId val="{00000000-29E8-4DEE-89C2-67AAD31EAC5A}"/>
            </c:ext>
          </c:extLst>
        </c:ser>
        <c:ser>
          <c:idx val="1"/>
          <c:order val="1"/>
          <c:tx>
            <c:strRef>
              <c:f>Sheet1!$C$1</c:f>
              <c:strCache>
                <c:ptCount val="1"/>
                <c:pt idx="0">
                  <c:v>Deaths</c:v>
                </c:pt>
              </c:strCache>
            </c:strRef>
          </c:tx>
          <c:spPr>
            <a:solidFill>
              <a:schemeClr val="accent5"/>
            </a:solidFill>
            <a:ln>
              <a:noFill/>
            </a:ln>
            <a:effectLst/>
          </c:spPr>
          <c:invertIfNegative val="0"/>
          <c:dLbls>
            <c:dLbl>
              <c:idx val="0"/>
              <c:layout>
                <c:manualLayout>
                  <c:x val="2.4223276814261336E-3"/>
                  <c:y val="6.205113835042609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751B-488C-84A2-A41254EC5FFE}"/>
                </c:ext>
              </c:extLst>
            </c:dLbl>
            <c:dLbl>
              <c:idx val="1"/>
              <c:layout>
                <c:manualLayout>
                  <c:x val="3.6334915221392168E-3"/>
                  <c:y val="8.367174404743828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751B-488C-84A2-A41254EC5FFE}"/>
                </c:ext>
              </c:extLst>
            </c:dLbl>
            <c:dLbl>
              <c:idx val="2"/>
              <c:layout>
                <c:manualLayout>
                  <c:x val="-1.2111638407130722E-3"/>
                  <c:y val="8.367174404743866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751B-488C-84A2-A41254EC5FFE}"/>
                </c:ext>
              </c:extLst>
            </c:dLbl>
            <c:dLbl>
              <c:idx val="3"/>
              <c:layout>
                <c:manualLayout>
                  <c:x val="1.2111638407130722E-3"/>
                  <c:y val="1.052923497444512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751B-488C-84A2-A41254EC5FFE}"/>
                </c:ext>
              </c:extLst>
            </c:dLbl>
            <c:dLbl>
              <c:idx val="4"/>
              <c:layout>
                <c:manualLayout>
                  <c:x val="-4.4408827811577549E-17"/>
                  <c:y val="8.367174404743828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751B-488C-84A2-A41254EC5FFE}"/>
                </c:ext>
              </c:extLst>
            </c:dLbl>
            <c:dLbl>
              <c:idx val="5"/>
              <c:layout>
                <c:manualLayout>
                  <c:x val="-8.8817655623155098E-17"/>
                  <c:y val="1.052923497444512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751B-488C-84A2-A41254EC5FFE}"/>
                </c:ext>
              </c:extLst>
            </c:dLbl>
            <c:dLbl>
              <c:idx val="6"/>
              <c:layout>
                <c:manualLayout>
                  <c:x val="-8.8817655623155098E-17"/>
                  <c:y val="8.367174404743866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751B-488C-84A2-A41254EC5FFE}"/>
                </c:ext>
              </c:extLst>
            </c:dLbl>
            <c:dLbl>
              <c:idx val="7"/>
              <c:layout>
                <c:manualLayout>
                  <c:x val="-8.8817655623155098E-17"/>
                  <c:y val="8.3671744047438285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751B-488C-84A2-A41254EC5FFE}"/>
                </c:ext>
              </c:extLst>
            </c:dLbl>
            <c:dLbl>
              <c:idx val="8"/>
              <c:layout>
                <c:manualLayout>
                  <c:x val="1.2111638407130722E-3"/>
                  <c:y val="6.205113835042609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751B-488C-84A2-A41254EC5FFE}"/>
                </c:ext>
              </c:extLst>
            </c:dLbl>
            <c:dLbl>
              <c:idx val="9"/>
              <c:layout>
                <c:manualLayout>
                  <c:x val="-2.4223276814260555E-3"/>
                  <c:y val="8.367174404743866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751B-488C-84A2-A41254EC5FFE}"/>
                </c:ext>
              </c:extLst>
            </c:dLbl>
            <c:dLbl>
              <c:idx val="10"/>
              <c:layout>
                <c:manualLayout>
                  <c:x val="-1.2111638407130722E-3"/>
                  <c:y val="8.367174404743866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51B-488C-84A2-A41254EC5FFE}"/>
                </c:ext>
              </c:extLst>
            </c:dLbl>
            <c:dLbl>
              <c:idx val="11"/>
              <c:layout>
                <c:manualLayout>
                  <c:x val="-1.2111638407130722E-3"/>
                  <c:y val="1.052923497444512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751B-488C-84A2-A41254EC5FFE}"/>
                </c:ext>
              </c:extLst>
            </c:dLbl>
            <c:dLbl>
              <c:idx val="12"/>
              <c:layout>
                <c:manualLayout>
                  <c:x val="2.4223276814261444E-3"/>
                  <c:y val="8.3671744047438667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95D-44B2-899F-FA005AC29692}"/>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Sheet1!$C$2:$C$14</c:f>
              <c:numCache>
                <c:formatCode>General</c:formatCode>
                <c:ptCount val="13"/>
                <c:pt idx="0">
                  <c:v>271</c:v>
                </c:pt>
                <c:pt idx="1">
                  <c:v>310</c:v>
                </c:pt>
                <c:pt idx="2">
                  <c:v>321</c:v>
                </c:pt>
                <c:pt idx="3">
                  <c:v>325</c:v>
                </c:pt>
                <c:pt idx="4">
                  <c:v>311</c:v>
                </c:pt>
                <c:pt idx="5">
                  <c:v>299</c:v>
                </c:pt>
                <c:pt idx="6">
                  <c:v>302</c:v>
                </c:pt>
                <c:pt idx="7">
                  <c:v>310</c:v>
                </c:pt>
                <c:pt idx="8">
                  <c:v>285</c:v>
                </c:pt>
                <c:pt idx="9">
                  <c:v>334</c:v>
                </c:pt>
                <c:pt idx="10">
                  <c:v>332</c:v>
                </c:pt>
                <c:pt idx="11">
                  <c:v>343</c:v>
                </c:pt>
                <c:pt idx="12">
                  <c:v>349</c:v>
                </c:pt>
              </c:numCache>
            </c:numRef>
          </c:val>
          <c:extLst>
            <c:ext xmlns:c16="http://schemas.microsoft.com/office/drawing/2014/chart" uri="{C3380CC4-5D6E-409C-BE32-E72D297353CC}">
              <c16:uniqueId val="{00000001-29E8-4DEE-89C2-67AAD31EAC5A}"/>
            </c:ext>
          </c:extLst>
        </c:ser>
        <c:dLbls>
          <c:dLblPos val="inEnd"/>
          <c:showLegendKey val="0"/>
          <c:showVal val="1"/>
          <c:showCatName val="0"/>
          <c:showSerName val="0"/>
          <c:showPercent val="0"/>
          <c:showBubbleSize val="0"/>
        </c:dLbls>
        <c:gapWidth val="219"/>
        <c:overlap val="-27"/>
        <c:axId val="311169904"/>
        <c:axId val="311174608"/>
      </c:barChart>
      <c:catAx>
        <c:axId val="31116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1174608"/>
        <c:crosses val="autoZero"/>
        <c:auto val="1"/>
        <c:lblAlgn val="ctr"/>
        <c:lblOffset val="100"/>
        <c:noMultiLvlLbl val="0"/>
      </c:catAx>
      <c:valAx>
        <c:axId val="311174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11699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2018 Garrett County</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Column1</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2010</c:v>
                </c:pt>
                <c:pt idx="1">
                  <c:v>2011</c:v>
                </c:pt>
                <c:pt idx="2">
                  <c:v>2012</c:v>
                </c:pt>
                <c:pt idx="3">
                  <c:v>2013</c:v>
                </c:pt>
                <c:pt idx="4">
                  <c:v>2014</c:v>
                </c:pt>
                <c:pt idx="5">
                  <c:v>2015</c:v>
                </c:pt>
                <c:pt idx="6">
                  <c:v>2017</c:v>
                </c:pt>
                <c:pt idx="7">
                  <c:v>2018</c:v>
                </c:pt>
              </c:numCache>
            </c:numRef>
          </c:cat>
          <c:val>
            <c:numRef>
              <c:f>Sheet1!$B$2:$B$9</c:f>
              <c:numCache>
                <c:formatCode>General</c:formatCode>
                <c:ptCount val="8"/>
                <c:pt idx="0">
                  <c:v>81</c:v>
                </c:pt>
                <c:pt idx="1">
                  <c:v>83</c:v>
                </c:pt>
                <c:pt idx="2">
                  <c:v>81</c:v>
                </c:pt>
                <c:pt idx="3">
                  <c:v>80.099999999999994</c:v>
                </c:pt>
                <c:pt idx="4">
                  <c:v>78.099999999999994</c:v>
                </c:pt>
                <c:pt idx="5">
                  <c:v>79.3</c:v>
                </c:pt>
                <c:pt idx="6">
                  <c:v>78</c:v>
                </c:pt>
                <c:pt idx="7">
                  <c:v>82.4</c:v>
                </c:pt>
              </c:numCache>
            </c:numRef>
          </c:val>
          <c:smooth val="0"/>
          <c:extLst>
            <c:ext xmlns:c16="http://schemas.microsoft.com/office/drawing/2014/chart" uri="{C3380CC4-5D6E-409C-BE32-E72D297353CC}">
              <c16:uniqueId val="{00000000-E025-4576-B6C3-226BCE09CA2A}"/>
            </c:ext>
          </c:extLst>
        </c:ser>
        <c:dLbls>
          <c:dLblPos val="t"/>
          <c:showLegendKey val="0"/>
          <c:showVal val="1"/>
          <c:showCatName val="0"/>
          <c:showSerName val="0"/>
          <c:showPercent val="0"/>
          <c:showBubbleSize val="0"/>
        </c:dLbls>
        <c:smooth val="0"/>
        <c:axId val="311167944"/>
        <c:axId val="311168336"/>
      </c:lineChart>
      <c:catAx>
        <c:axId val="311167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1168336"/>
        <c:crosses val="autoZero"/>
        <c:auto val="1"/>
        <c:lblAlgn val="ctr"/>
        <c:lblOffset val="100"/>
        <c:noMultiLvlLbl val="0"/>
      </c:catAx>
      <c:valAx>
        <c:axId val="311168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1167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0"/>
    <c:plotArea>
      <c:layout>
        <c:manualLayout>
          <c:layoutTarget val="inner"/>
          <c:xMode val="edge"/>
          <c:yMode val="edge"/>
          <c:x val="5.0969794029983549E-2"/>
          <c:y val="3.1095962142663202E-2"/>
          <c:w val="0.94102873793318298"/>
          <c:h val="0.89385070400682676"/>
        </c:manualLayout>
      </c:layout>
      <c:lineChart>
        <c:grouping val="standard"/>
        <c:varyColors val="0"/>
        <c:ser>
          <c:idx val="0"/>
          <c:order val="0"/>
          <c:tx>
            <c:strRef>
              <c:f>Sheet1!$B$1</c:f>
              <c:strCache>
                <c:ptCount val="1"/>
                <c:pt idx="0">
                  <c:v>MD</c:v>
                </c:pt>
              </c:strCache>
            </c:strRef>
          </c:tx>
          <c:spPr>
            <a:ln>
              <a:solidFill>
                <a:srgbClr val="C00000"/>
              </a:solidFill>
            </a:ln>
          </c:spPr>
          <c:marker>
            <c:spPr>
              <a:solidFill>
                <a:schemeClr val="accent4">
                  <a:lumMod val="60000"/>
                  <a:lumOff val="40000"/>
                </a:schemeClr>
              </a:solidFill>
              <a:ln>
                <a:solidFill>
                  <a:srgbClr val="C00000"/>
                </a:solidFill>
              </a:ln>
            </c:spPr>
          </c:marker>
          <c:cat>
            <c:numRef>
              <c:f>Sheet1!$A$2:$A$16</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Sheet1!$B$2:$B$16</c:f>
              <c:numCache>
                <c:formatCode>General</c:formatCode>
                <c:ptCount val="15"/>
                <c:pt idx="0">
                  <c:v>8.5</c:v>
                </c:pt>
                <c:pt idx="1">
                  <c:v>7.3</c:v>
                </c:pt>
                <c:pt idx="2">
                  <c:v>7.9</c:v>
                </c:pt>
                <c:pt idx="3">
                  <c:v>8</c:v>
                </c:pt>
                <c:pt idx="4">
                  <c:v>8</c:v>
                </c:pt>
                <c:pt idx="5">
                  <c:v>7.2</c:v>
                </c:pt>
                <c:pt idx="6">
                  <c:v>6.7</c:v>
                </c:pt>
                <c:pt idx="7">
                  <c:v>6.7</c:v>
                </c:pt>
                <c:pt idx="8">
                  <c:v>6.3</c:v>
                </c:pt>
                <c:pt idx="9">
                  <c:v>6.6</c:v>
                </c:pt>
                <c:pt idx="10">
                  <c:v>6.5</c:v>
                </c:pt>
                <c:pt idx="11">
                  <c:v>6.7</c:v>
                </c:pt>
                <c:pt idx="12">
                  <c:v>6.5</c:v>
                </c:pt>
                <c:pt idx="13">
                  <c:v>6.5</c:v>
                </c:pt>
                <c:pt idx="14">
                  <c:v>6.08</c:v>
                </c:pt>
              </c:numCache>
            </c:numRef>
          </c:val>
          <c:smooth val="0"/>
          <c:extLst>
            <c:ext xmlns:c16="http://schemas.microsoft.com/office/drawing/2014/chart" uri="{C3380CC4-5D6E-409C-BE32-E72D297353CC}">
              <c16:uniqueId val="{00000000-608A-419C-87C0-7A30CA8C0B65}"/>
            </c:ext>
          </c:extLst>
        </c:ser>
        <c:ser>
          <c:idx val="1"/>
          <c:order val="1"/>
          <c:tx>
            <c:strRef>
              <c:f>Sheet1!$C$1</c:f>
              <c:strCache>
                <c:ptCount val="1"/>
                <c:pt idx="0">
                  <c:v>Garrett</c:v>
                </c:pt>
              </c:strCache>
            </c:strRef>
          </c:tx>
          <c:spPr>
            <a:ln>
              <a:solidFill>
                <a:schemeClr val="accent1">
                  <a:lumMod val="50000"/>
                </a:schemeClr>
              </a:solidFill>
            </a:ln>
          </c:spPr>
          <c:marker>
            <c:spPr>
              <a:solidFill>
                <a:schemeClr val="accent1">
                  <a:lumMod val="20000"/>
                  <a:lumOff val="80000"/>
                </a:schemeClr>
              </a:solidFill>
              <a:ln>
                <a:solidFill>
                  <a:schemeClr val="accent1">
                    <a:lumMod val="50000"/>
                  </a:schemeClr>
                </a:solidFill>
              </a:ln>
            </c:spPr>
          </c:marker>
          <c:cat>
            <c:numRef>
              <c:f>Sheet1!$A$2:$A$16</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Sheet1!$C$2:$C$16</c:f>
              <c:numCache>
                <c:formatCode>General</c:formatCode>
                <c:ptCount val="15"/>
                <c:pt idx="0">
                  <c:v>6.4</c:v>
                </c:pt>
                <c:pt idx="1">
                  <c:v>3.2</c:v>
                </c:pt>
                <c:pt idx="2">
                  <c:v>0</c:v>
                </c:pt>
                <c:pt idx="3">
                  <c:v>0</c:v>
                </c:pt>
                <c:pt idx="4">
                  <c:v>10.8</c:v>
                </c:pt>
                <c:pt idx="5">
                  <c:v>0</c:v>
                </c:pt>
                <c:pt idx="6">
                  <c:v>10.8</c:v>
                </c:pt>
                <c:pt idx="7">
                  <c:v>3.5</c:v>
                </c:pt>
                <c:pt idx="8">
                  <c:v>0</c:v>
                </c:pt>
                <c:pt idx="9">
                  <c:v>9.9</c:v>
                </c:pt>
                <c:pt idx="10">
                  <c:v>14.1</c:v>
                </c:pt>
                <c:pt idx="11">
                  <c:v>13.6</c:v>
                </c:pt>
                <c:pt idx="12">
                  <c:v>3.22</c:v>
                </c:pt>
                <c:pt idx="13">
                  <c:v>7.57</c:v>
                </c:pt>
                <c:pt idx="14">
                  <c:v>3.6</c:v>
                </c:pt>
              </c:numCache>
            </c:numRef>
          </c:val>
          <c:smooth val="0"/>
          <c:extLst>
            <c:ext xmlns:c16="http://schemas.microsoft.com/office/drawing/2014/chart" uri="{C3380CC4-5D6E-409C-BE32-E72D297353CC}">
              <c16:uniqueId val="{00000001-608A-419C-87C0-7A30CA8C0B65}"/>
            </c:ext>
          </c:extLst>
        </c:ser>
        <c:dLbls>
          <c:showLegendKey val="0"/>
          <c:showVal val="0"/>
          <c:showCatName val="0"/>
          <c:showSerName val="0"/>
          <c:showPercent val="0"/>
          <c:showBubbleSize val="0"/>
        </c:dLbls>
        <c:marker val="1"/>
        <c:smooth val="0"/>
        <c:axId val="311503072"/>
        <c:axId val="311505424"/>
      </c:lineChart>
      <c:catAx>
        <c:axId val="311503072"/>
        <c:scaling>
          <c:orientation val="minMax"/>
        </c:scaling>
        <c:delete val="0"/>
        <c:axPos val="b"/>
        <c:numFmt formatCode="General" sourceLinked="1"/>
        <c:majorTickMark val="out"/>
        <c:minorTickMark val="none"/>
        <c:tickLblPos val="nextTo"/>
        <c:txPr>
          <a:bodyPr/>
          <a:lstStyle/>
          <a:p>
            <a:pPr>
              <a:defRPr sz="1310" b="0" cap="none" spc="0" baseline="0">
                <a:ln w="0"/>
                <a:solidFill>
                  <a:schemeClr val="tx1"/>
                </a:solidFill>
                <a:effectLst>
                  <a:outerShdw blurRad="38100" dist="19050" dir="2700000" algn="tl" rotWithShape="0">
                    <a:schemeClr val="dk1">
                      <a:alpha val="40000"/>
                    </a:schemeClr>
                  </a:outerShdw>
                </a:effectLst>
              </a:defRPr>
            </a:pPr>
            <a:endParaRPr lang="en-US"/>
          </a:p>
        </c:txPr>
        <c:crossAx val="311505424"/>
        <c:crosses val="autoZero"/>
        <c:auto val="1"/>
        <c:lblAlgn val="ctr"/>
        <c:lblOffset val="100"/>
        <c:noMultiLvlLbl val="0"/>
      </c:catAx>
      <c:valAx>
        <c:axId val="311505424"/>
        <c:scaling>
          <c:orientation val="minMax"/>
        </c:scaling>
        <c:delete val="0"/>
        <c:axPos val="l"/>
        <c:majorGridlines/>
        <c:numFmt formatCode="General" sourceLinked="1"/>
        <c:majorTickMark val="out"/>
        <c:minorTickMark val="none"/>
        <c:tickLblPos val="nextTo"/>
        <c:txPr>
          <a:bodyPr/>
          <a:lstStyle/>
          <a:p>
            <a:pPr>
              <a:defRPr b="0" cap="none" spc="0">
                <a:ln w="0"/>
                <a:solidFill>
                  <a:schemeClr val="tx1"/>
                </a:solidFill>
                <a:effectLst>
                  <a:outerShdw blurRad="38100" dist="19050" dir="2700000" algn="tl" rotWithShape="0">
                    <a:schemeClr val="dk1">
                      <a:alpha val="40000"/>
                    </a:schemeClr>
                  </a:outerShdw>
                </a:effectLst>
              </a:defRPr>
            </a:pPr>
            <a:endParaRPr lang="en-US"/>
          </a:p>
        </c:txPr>
        <c:crossAx val="311503072"/>
        <c:crosses val="autoZero"/>
        <c:crossBetween val="between"/>
      </c:valAx>
    </c:plotArea>
    <c:legend>
      <c:legendPos val="l"/>
      <c:layout>
        <c:manualLayout>
          <c:xMode val="edge"/>
          <c:yMode val="edge"/>
          <c:x val="6.0535661925093152E-2"/>
          <c:y val="4.1871921182266007E-2"/>
          <c:w val="0.11742237199163665"/>
          <c:h val="9.1757883712811766E-2"/>
        </c:manualLayout>
      </c:layout>
      <c:overlay val="1"/>
      <c:txPr>
        <a:bodyPr/>
        <a:lstStyle/>
        <a:p>
          <a:pPr>
            <a:defRPr b="0" cap="none" spc="0">
              <a:ln w="0"/>
              <a:solidFill>
                <a:schemeClr val="tx1"/>
              </a:solidFill>
              <a:effectLst>
                <a:outerShdw blurRad="38100" dist="19050" dir="2700000" algn="tl" rotWithShape="0">
                  <a:schemeClr val="dk1">
                    <a:alpha val="40000"/>
                  </a:schemeClr>
                </a:outerShdw>
              </a:effectLst>
            </a:defRPr>
          </a:pPr>
          <a:endParaRPr lang="en-US"/>
        </a:p>
      </c:txPr>
    </c:legend>
    <c:plotVisOnly val="1"/>
    <c:dispBlanksAs val="zero"/>
    <c:showDLblsOverMax val="0"/>
  </c:chart>
  <c:txPr>
    <a:bodyPr/>
    <a:lstStyle/>
    <a:p>
      <a:pPr>
        <a:defRPr lang="en-US" sz="1500" kern="1200" dirty="0" smtClean="0">
          <a:solidFill>
            <a:schemeClr val="tx1"/>
          </a:solidFill>
          <a:latin typeface="+mj-lt"/>
          <a:ea typeface="+mn-ea"/>
          <a:cs typeface="+mn-cs"/>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34733158355206"/>
          <c:y val="2.6481111778296075E-2"/>
          <c:w val="0.83843044619422569"/>
          <c:h val="0.79666613412008547"/>
        </c:manualLayout>
      </c:layout>
      <c:lineChart>
        <c:grouping val="standard"/>
        <c:varyColors val="0"/>
        <c:ser>
          <c:idx val="0"/>
          <c:order val="0"/>
          <c:tx>
            <c:strRef>
              <c:f>Sheet1!$B$1</c:f>
              <c:strCache>
                <c:ptCount val="1"/>
                <c:pt idx="0">
                  <c:v>Maryland</c:v>
                </c:pt>
              </c:strCache>
            </c:strRef>
          </c:tx>
          <c:spPr>
            <a:ln>
              <a:solidFill>
                <a:srgbClr val="C00000"/>
              </a:solidFill>
            </a:ln>
          </c:spPr>
          <c:marker>
            <c:spPr>
              <a:solidFill>
                <a:schemeClr val="accent4">
                  <a:lumMod val="40000"/>
                  <a:lumOff val="60000"/>
                </a:schemeClr>
              </a:solidFill>
              <a:ln>
                <a:solidFill>
                  <a:srgbClr val="C00000"/>
                </a:solidFill>
              </a:ln>
            </c:spPr>
          </c:marker>
          <c:cat>
            <c:numRef>
              <c:f>Sheet1!$A$2:$A$21</c:f>
              <c:numCache>
                <c:formatCode>General</c:formatCode>
                <c:ptCount val="20"/>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2014</c:v>
                </c:pt>
                <c:pt idx="16">
                  <c:v>2015</c:v>
                </c:pt>
                <c:pt idx="17">
                  <c:v>2016</c:v>
                </c:pt>
                <c:pt idx="18">
                  <c:v>2017</c:v>
                </c:pt>
                <c:pt idx="19">
                  <c:v>2018</c:v>
                </c:pt>
              </c:numCache>
            </c:numRef>
          </c:cat>
          <c:val>
            <c:numRef>
              <c:f>Sheet1!$B$2:$B$21</c:f>
              <c:numCache>
                <c:formatCode>General</c:formatCode>
                <c:ptCount val="20"/>
                <c:pt idx="0">
                  <c:v>25.8</c:v>
                </c:pt>
                <c:pt idx="1">
                  <c:v>24.7</c:v>
                </c:pt>
                <c:pt idx="2">
                  <c:v>23.2</c:v>
                </c:pt>
                <c:pt idx="3">
                  <c:v>21</c:v>
                </c:pt>
                <c:pt idx="4">
                  <c:v>20</c:v>
                </c:pt>
                <c:pt idx="5">
                  <c:v>18.3</c:v>
                </c:pt>
                <c:pt idx="6">
                  <c:v>18.100000000000001</c:v>
                </c:pt>
                <c:pt idx="7">
                  <c:v>17.100000000000001</c:v>
                </c:pt>
                <c:pt idx="8">
                  <c:v>18</c:v>
                </c:pt>
                <c:pt idx="9">
                  <c:v>18.100000000000001</c:v>
                </c:pt>
                <c:pt idx="10">
                  <c:v>17.3</c:v>
                </c:pt>
                <c:pt idx="11">
                  <c:v>16.3</c:v>
                </c:pt>
                <c:pt idx="12">
                  <c:v>13.5</c:v>
                </c:pt>
                <c:pt idx="13">
                  <c:v>12.1</c:v>
                </c:pt>
                <c:pt idx="14">
                  <c:v>10.5</c:v>
                </c:pt>
                <c:pt idx="15">
                  <c:v>13</c:v>
                </c:pt>
                <c:pt idx="16">
                  <c:v>12.8</c:v>
                </c:pt>
                <c:pt idx="17">
                  <c:v>11.2</c:v>
                </c:pt>
                <c:pt idx="18">
                  <c:v>9.9</c:v>
                </c:pt>
                <c:pt idx="19">
                  <c:v>9.4</c:v>
                </c:pt>
              </c:numCache>
            </c:numRef>
          </c:val>
          <c:smooth val="0"/>
          <c:extLst>
            <c:ext xmlns:c16="http://schemas.microsoft.com/office/drawing/2014/chart" uri="{C3380CC4-5D6E-409C-BE32-E72D297353CC}">
              <c16:uniqueId val="{00000000-5AAC-4A40-B3FC-CB42CE7DC183}"/>
            </c:ext>
          </c:extLst>
        </c:ser>
        <c:ser>
          <c:idx val="1"/>
          <c:order val="1"/>
          <c:tx>
            <c:strRef>
              <c:f>Sheet1!$C$1</c:f>
              <c:strCache>
                <c:ptCount val="1"/>
                <c:pt idx="0">
                  <c:v>Garrett</c:v>
                </c:pt>
              </c:strCache>
            </c:strRef>
          </c:tx>
          <c:spPr>
            <a:ln>
              <a:solidFill>
                <a:schemeClr val="accent1">
                  <a:lumMod val="75000"/>
                </a:schemeClr>
              </a:solidFill>
            </a:ln>
          </c:spPr>
          <c:marker>
            <c:spPr>
              <a:solidFill>
                <a:schemeClr val="accent1">
                  <a:lumMod val="20000"/>
                  <a:lumOff val="80000"/>
                </a:schemeClr>
              </a:solidFill>
              <a:ln>
                <a:solidFill>
                  <a:schemeClr val="accent1">
                    <a:lumMod val="75000"/>
                  </a:schemeClr>
                </a:solidFill>
              </a:ln>
            </c:spPr>
          </c:marker>
          <c:cat>
            <c:numRef>
              <c:f>Sheet1!$A$2:$A$21</c:f>
              <c:numCache>
                <c:formatCode>General</c:formatCode>
                <c:ptCount val="20"/>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2014</c:v>
                </c:pt>
                <c:pt idx="16">
                  <c:v>2015</c:v>
                </c:pt>
                <c:pt idx="17">
                  <c:v>2016</c:v>
                </c:pt>
                <c:pt idx="18">
                  <c:v>2017</c:v>
                </c:pt>
                <c:pt idx="19">
                  <c:v>2018</c:v>
                </c:pt>
              </c:numCache>
            </c:numRef>
          </c:cat>
          <c:val>
            <c:numRef>
              <c:f>Sheet1!$C$2:$C$21</c:f>
              <c:numCache>
                <c:formatCode>General</c:formatCode>
                <c:ptCount val="20"/>
                <c:pt idx="0">
                  <c:v>32.799999999999997</c:v>
                </c:pt>
                <c:pt idx="1">
                  <c:v>24.9</c:v>
                </c:pt>
                <c:pt idx="2">
                  <c:v>21.6</c:v>
                </c:pt>
                <c:pt idx="3">
                  <c:v>16.600000000000001</c:v>
                </c:pt>
                <c:pt idx="4">
                  <c:v>13.8</c:v>
                </c:pt>
                <c:pt idx="5">
                  <c:v>10.9</c:v>
                </c:pt>
                <c:pt idx="6">
                  <c:v>18.100000000000001</c:v>
                </c:pt>
                <c:pt idx="7">
                  <c:v>11.4</c:v>
                </c:pt>
                <c:pt idx="8">
                  <c:v>16.399999999999999</c:v>
                </c:pt>
                <c:pt idx="9">
                  <c:v>14.2</c:v>
                </c:pt>
                <c:pt idx="10">
                  <c:v>6.4</c:v>
                </c:pt>
                <c:pt idx="11">
                  <c:v>18.399999999999999</c:v>
                </c:pt>
                <c:pt idx="12">
                  <c:v>7.6</c:v>
                </c:pt>
                <c:pt idx="13">
                  <c:v>12.5</c:v>
                </c:pt>
                <c:pt idx="14">
                  <c:v>16.600000000000001</c:v>
                </c:pt>
                <c:pt idx="15">
                  <c:v>21.1</c:v>
                </c:pt>
                <c:pt idx="16">
                  <c:v>34</c:v>
                </c:pt>
                <c:pt idx="17">
                  <c:v>22.5</c:v>
                </c:pt>
                <c:pt idx="18">
                  <c:v>0</c:v>
                </c:pt>
                <c:pt idx="19">
                  <c:v>7.3</c:v>
                </c:pt>
              </c:numCache>
            </c:numRef>
          </c:val>
          <c:smooth val="0"/>
          <c:extLst>
            <c:ext xmlns:c16="http://schemas.microsoft.com/office/drawing/2014/chart" uri="{C3380CC4-5D6E-409C-BE32-E72D297353CC}">
              <c16:uniqueId val="{00000001-5AAC-4A40-B3FC-CB42CE7DC183}"/>
            </c:ext>
          </c:extLst>
        </c:ser>
        <c:dLbls>
          <c:showLegendKey val="0"/>
          <c:showVal val="0"/>
          <c:showCatName val="0"/>
          <c:showSerName val="0"/>
          <c:showPercent val="0"/>
          <c:showBubbleSize val="0"/>
        </c:dLbls>
        <c:marker val="1"/>
        <c:smooth val="0"/>
        <c:axId val="311500720"/>
        <c:axId val="311506992"/>
      </c:lineChart>
      <c:catAx>
        <c:axId val="311500720"/>
        <c:scaling>
          <c:orientation val="minMax"/>
        </c:scaling>
        <c:delete val="0"/>
        <c:axPos val="b"/>
        <c:numFmt formatCode="General" sourceLinked="1"/>
        <c:majorTickMark val="none"/>
        <c:minorTickMark val="none"/>
        <c:tickLblPos val="nextTo"/>
        <c:crossAx val="311506992"/>
        <c:crosses val="autoZero"/>
        <c:auto val="1"/>
        <c:lblAlgn val="ctr"/>
        <c:lblOffset val="100"/>
        <c:noMultiLvlLbl val="0"/>
      </c:catAx>
      <c:valAx>
        <c:axId val="311506992"/>
        <c:scaling>
          <c:orientation val="minMax"/>
        </c:scaling>
        <c:delete val="0"/>
        <c:axPos val="l"/>
        <c:majorGridlines/>
        <c:numFmt formatCode="General" sourceLinked="1"/>
        <c:majorTickMark val="none"/>
        <c:minorTickMark val="none"/>
        <c:tickLblPos val="nextTo"/>
        <c:txPr>
          <a:bodyPr/>
          <a:lstStyle/>
          <a:p>
            <a:pPr>
              <a:defRPr b="0" cap="none" spc="0">
                <a:ln w="0"/>
                <a:solidFill>
                  <a:schemeClr val="tx1"/>
                </a:solidFill>
                <a:effectLst>
                  <a:outerShdw blurRad="38100" dist="19050" dir="2700000" algn="tl" rotWithShape="0">
                    <a:schemeClr val="dk1">
                      <a:alpha val="40000"/>
                    </a:schemeClr>
                  </a:outerShdw>
                </a:effectLst>
              </a:defRPr>
            </a:pPr>
            <a:endParaRPr lang="en-US"/>
          </a:p>
        </c:txPr>
        <c:crossAx val="311500720"/>
        <c:crosses val="autoZero"/>
        <c:crossBetween val="between"/>
      </c:valAx>
      <c:dTable>
        <c:showHorzBorder val="1"/>
        <c:showVertBorder val="1"/>
        <c:showOutline val="1"/>
        <c:showKeys val="1"/>
        <c:txPr>
          <a:bodyPr/>
          <a:lstStyle/>
          <a:p>
            <a:pPr rtl="0">
              <a:defRPr sz="1400" b="0" cap="none" spc="0" baseline="0">
                <a:ln w="0"/>
                <a:solidFill>
                  <a:schemeClr val="tx1"/>
                </a:solidFill>
                <a:effectLst>
                  <a:outerShdw blurRad="38100" dist="19050" dir="2700000" algn="tl" rotWithShape="0">
                    <a:schemeClr val="dk1">
                      <a:alpha val="40000"/>
                    </a:schemeClr>
                  </a:outerShdw>
                </a:effectLst>
              </a:defRPr>
            </a:pPr>
            <a:endParaRPr lang="en-US"/>
          </a:p>
        </c:txPr>
      </c:dTable>
    </c:plotArea>
    <c:legend>
      <c:legendPos val="r"/>
      <c:layout>
        <c:manualLayout>
          <c:xMode val="edge"/>
          <c:yMode val="edge"/>
          <c:x val="0.47333582055753981"/>
          <c:y val="4.9562365992942475E-2"/>
          <c:w val="0.22245833333333345"/>
          <c:h val="0.26284883587616581"/>
        </c:manualLayout>
      </c:layout>
      <c:overlay val="1"/>
      <c:txPr>
        <a:bodyPr/>
        <a:lstStyle/>
        <a:p>
          <a:pPr>
            <a:defRPr b="0" cap="none" spc="0">
              <a:ln w="0"/>
              <a:solidFill>
                <a:schemeClr val="tx1"/>
              </a:solidFill>
              <a:effectLst>
                <a:outerShdw blurRad="38100" dist="19050" dir="2700000" algn="tl" rotWithShape="0">
                  <a:schemeClr val="dk1">
                    <a:alpha val="40000"/>
                  </a:schemeClr>
                </a:outerShdw>
              </a:effectLst>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520921297881242E-2"/>
          <c:y val="2.3349139965684117E-2"/>
          <c:w val="0.95419405454752937"/>
          <c:h val="0.74516826778338063"/>
        </c:manualLayout>
      </c:layout>
      <c:barChart>
        <c:barDir val="col"/>
        <c:grouping val="clustered"/>
        <c:varyColors val="0"/>
        <c:ser>
          <c:idx val="0"/>
          <c:order val="0"/>
          <c:tx>
            <c:strRef>
              <c:f>Sheet1!$B$1</c:f>
              <c:strCache>
                <c:ptCount val="1"/>
                <c:pt idx="0">
                  <c:v>Series 1</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chemeClr val="accent2">
                  <a:lumMod val="75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4-9599-44C0-A306-615E57CDED3A}"/>
              </c:ext>
            </c:extLst>
          </c:dPt>
          <c:dPt>
            <c:idx val="20"/>
            <c:invertIfNegative val="0"/>
            <c:bubble3D val="0"/>
            <c:spPr>
              <a:solidFill>
                <a:schemeClr val="accent6">
                  <a:lumMod val="75000"/>
                </a:schemeClr>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BBA7-4EAC-B891-E21D79384E6E}"/>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effectLst>
                      <a:outerShdw blurRad="38100" dist="38100" dir="2700000" algn="tl">
                        <a:srgbClr val="000000">
                          <a:alpha val="43137"/>
                        </a:srgb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errBars>
            <c:errBarType val="both"/>
            <c:errValType val="stdErr"/>
            <c:noEndCap val="0"/>
            <c:spPr>
              <a:noFill/>
              <a:ln w="9525">
                <a:solidFill>
                  <a:schemeClr val="dk1">
                    <a:lumMod val="50000"/>
                    <a:lumOff val="50000"/>
                  </a:schemeClr>
                </a:solidFill>
                <a:round/>
              </a:ln>
              <a:effectLst/>
            </c:spPr>
          </c:errBars>
          <c:cat>
            <c:strRef>
              <c:f>Sheet1!$A$2:$A$25</c:f>
              <c:strCache>
                <c:ptCount val="24"/>
                <c:pt idx="0">
                  <c:v>Maryland</c:v>
                </c:pt>
                <c:pt idx="1">
                  <c:v>Howard</c:v>
                </c:pt>
                <c:pt idx="2">
                  <c:v>Montgomery</c:v>
                </c:pt>
                <c:pt idx="3">
                  <c:v>Carroll</c:v>
                </c:pt>
                <c:pt idx="4">
                  <c:v>Frederick</c:v>
                </c:pt>
                <c:pt idx="5">
                  <c:v>Queen Anne's</c:v>
                </c:pt>
                <c:pt idx="6">
                  <c:v>Calvert</c:v>
                </c:pt>
                <c:pt idx="7">
                  <c:v>Harford</c:v>
                </c:pt>
                <c:pt idx="8">
                  <c:v>Anne Arundel</c:v>
                </c:pt>
                <c:pt idx="9">
                  <c:v>Cecil</c:v>
                </c:pt>
                <c:pt idx="10">
                  <c:v>Baltimore Cty.</c:v>
                </c:pt>
                <c:pt idx="11">
                  <c:v>Worcester</c:v>
                </c:pt>
                <c:pt idx="12">
                  <c:v>St. Mary's </c:v>
                </c:pt>
                <c:pt idx="13">
                  <c:v>Charles</c:v>
                </c:pt>
                <c:pt idx="14">
                  <c:v>Washington</c:v>
                </c:pt>
                <c:pt idx="15">
                  <c:v>Talbot</c:v>
                </c:pt>
                <c:pt idx="16">
                  <c:v>Caroline</c:v>
                </c:pt>
                <c:pt idx="17">
                  <c:v>Prince Georges</c:v>
                </c:pt>
                <c:pt idx="18">
                  <c:v>Kent</c:v>
                </c:pt>
                <c:pt idx="19">
                  <c:v>Allegany</c:v>
                </c:pt>
                <c:pt idx="20">
                  <c:v>Garrett</c:v>
                </c:pt>
                <c:pt idx="21">
                  <c:v>Wicomico</c:v>
                </c:pt>
                <c:pt idx="22">
                  <c:v>Dorchester</c:v>
                </c:pt>
                <c:pt idx="23">
                  <c:v>Somerset</c:v>
                </c:pt>
              </c:strCache>
            </c:strRef>
          </c:cat>
          <c:val>
            <c:numRef>
              <c:f>Sheet1!$B$2:$B$25</c:f>
              <c:numCache>
                <c:formatCode>General</c:formatCode>
                <c:ptCount val="24"/>
                <c:pt idx="0">
                  <c:v>12.8</c:v>
                </c:pt>
                <c:pt idx="1">
                  <c:v>7.4</c:v>
                </c:pt>
                <c:pt idx="2">
                  <c:v>8.6</c:v>
                </c:pt>
                <c:pt idx="3">
                  <c:v>9.5</c:v>
                </c:pt>
                <c:pt idx="4">
                  <c:v>9.9</c:v>
                </c:pt>
                <c:pt idx="5">
                  <c:v>10.3</c:v>
                </c:pt>
                <c:pt idx="6">
                  <c:v>11.5</c:v>
                </c:pt>
                <c:pt idx="7">
                  <c:v>11.5</c:v>
                </c:pt>
                <c:pt idx="8">
                  <c:v>12.5</c:v>
                </c:pt>
                <c:pt idx="9">
                  <c:v>12.8</c:v>
                </c:pt>
                <c:pt idx="10">
                  <c:v>13.2</c:v>
                </c:pt>
                <c:pt idx="11">
                  <c:v>13.4</c:v>
                </c:pt>
                <c:pt idx="12">
                  <c:v>14</c:v>
                </c:pt>
                <c:pt idx="13">
                  <c:v>14.6</c:v>
                </c:pt>
                <c:pt idx="14">
                  <c:v>15</c:v>
                </c:pt>
                <c:pt idx="15">
                  <c:v>15.6</c:v>
                </c:pt>
                <c:pt idx="16">
                  <c:v>16</c:v>
                </c:pt>
                <c:pt idx="17">
                  <c:v>16.8</c:v>
                </c:pt>
                <c:pt idx="18">
                  <c:v>17.8</c:v>
                </c:pt>
                <c:pt idx="19">
                  <c:v>18.2</c:v>
                </c:pt>
                <c:pt idx="20">
                  <c:v>18.3</c:v>
                </c:pt>
                <c:pt idx="21">
                  <c:v>18.5</c:v>
                </c:pt>
                <c:pt idx="22">
                  <c:v>20.3</c:v>
                </c:pt>
                <c:pt idx="23">
                  <c:v>20.6</c:v>
                </c:pt>
              </c:numCache>
            </c:numRef>
          </c:val>
          <c:extLst>
            <c:ext xmlns:c16="http://schemas.microsoft.com/office/drawing/2014/chart" uri="{C3380CC4-5D6E-409C-BE32-E72D297353CC}">
              <c16:uniqueId val="{00000000-9599-44C0-A306-615E57CDED3A}"/>
            </c:ext>
          </c:extLst>
        </c:ser>
        <c:dLbls>
          <c:dLblPos val="inEnd"/>
          <c:showLegendKey val="0"/>
          <c:showVal val="1"/>
          <c:showCatName val="0"/>
          <c:showSerName val="0"/>
          <c:showPercent val="0"/>
          <c:showBubbleSize val="0"/>
        </c:dLbls>
        <c:gapWidth val="41"/>
        <c:axId val="311505816"/>
        <c:axId val="311506208"/>
      </c:barChart>
      <c:catAx>
        <c:axId val="3115058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311506208"/>
        <c:crosses val="autoZero"/>
        <c:auto val="1"/>
        <c:lblAlgn val="ctr"/>
        <c:lblOffset val="100"/>
        <c:noMultiLvlLbl val="0"/>
      </c:catAx>
      <c:valAx>
        <c:axId val="311506208"/>
        <c:scaling>
          <c:orientation val="minMax"/>
        </c:scaling>
        <c:delete val="1"/>
        <c:axPos val="l"/>
        <c:numFmt formatCode="General" sourceLinked="1"/>
        <c:majorTickMark val="none"/>
        <c:minorTickMark val="none"/>
        <c:tickLblPos val="nextTo"/>
        <c:crossAx val="31150581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drawing1.xml><?xml version="1.0" encoding="utf-8"?>
<c:userShapes xmlns:c="http://schemas.openxmlformats.org/drawingml/2006/chart">
  <cdr:relSizeAnchor xmlns:cdr="http://schemas.openxmlformats.org/drawingml/2006/chartDrawing">
    <cdr:from>
      <cdr:x>0.04606</cdr:x>
      <cdr:y>0.48358</cdr:y>
    </cdr:from>
    <cdr:to>
      <cdr:x>0.20154</cdr:x>
      <cdr:y>0.59006</cdr:y>
    </cdr:to>
    <cdr:sp macro="" textlink="">
      <cdr:nvSpPr>
        <cdr:cNvPr id="2" name="TextBox 1"/>
        <cdr:cNvSpPr txBox="1"/>
      </cdr:nvSpPr>
      <cdr:spPr>
        <a:xfrm xmlns:a="http://schemas.openxmlformats.org/drawingml/2006/main">
          <a:off x="382104" y="2911054"/>
          <a:ext cx="1289693" cy="6409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t>Influenza / Pneumonia 3%</a:t>
          </a:r>
          <a:endParaRPr lang="en-US" sz="1400" b="1" dirty="0"/>
        </a:p>
      </cdr:txBody>
    </cdr:sp>
  </cdr:relSizeAnchor>
  <cdr:relSizeAnchor xmlns:cdr="http://schemas.openxmlformats.org/drawingml/2006/chartDrawing">
    <cdr:from>
      <cdr:x>0.10367</cdr:x>
      <cdr:y>0.78915</cdr:y>
    </cdr:from>
    <cdr:to>
      <cdr:x>0.28866</cdr:x>
      <cdr:y>0.84843</cdr:y>
    </cdr:to>
    <cdr:sp macro="" textlink="">
      <cdr:nvSpPr>
        <cdr:cNvPr id="7" name="TextBox 6"/>
        <cdr:cNvSpPr txBox="1"/>
      </cdr:nvSpPr>
      <cdr:spPr>
        <a:xfrm xmlns:a="http://schemas.openxmlformats.org/drawingml/2006/main">
          <a:off x="859905" y="4750525"/>
          <a:ext cx="1534511" cy="3568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t>Septicemia 3%</a:t>
          </a:r>
          <a:endParaRPr lang="en-US" sz="14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0.04606</cdr:x>
      <cdr:y>0.48358</cdr:y>
    </cdr:from>
    <cdr:to>
      <cdr:x>0.20154</cdr:x>
      <cdr:y>0.59006</cdr:y>
    </cdr:to>
    <cdr:sp macro="" textlink="">
      <cdr:nvSpPr>
        <cdr:cNvPr id="2" name="TextBox 1"/>
        <cdr:cNvSpPr txBox="1"/>
      </cdr:nvSpPr>
      <cdr:spPr>
        <a:xfrm xmlns:a="http://schemas.openxmlformats.org/drawingml/2006/main">
          <a:off x="382104" y="2911054"/>
          <a:ext cx="1289693" cy="6409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t>Influenza / Pneumonia 3%</a:t>
          </a:r>
          <a:endParaRPr lang="en-US" sz="1400" b="1" dirty="0"/>
        </a:p>
      </cdr:txBody>
    </cdr:sp>
  </cdr:relSizeAnchor>
  <cdr:relSizeAnchor xmlns:cdr="http://schemas.openxmlformats.org/drawingml/2006/chartDrawing">
    <cdr:from>
      <cdr:x>0.10367</cdr:x>
      <cdr:y>0.78915</cdr:y>
    </cdr:from>
    <cdr:to>
      <cdr:x>0.28866</cdr:x>
      <cdr:y>0.84843</cdr:y>
    </cdr:to>
    <cdr:sp macro="" textlink="">
      <cdr:nvSpPr>
        <cdr:cNvPr id="7" name="TextBox 6"/>
        <cdr:cNvSpPr txBox="1"/>
      </cdr:nvSpPr>
      <cdr:spPr>
        <a:xfrm xmlns:a="http://schemas.openxmlformats.org/drawingml/2006/main">
          <a:off x="859905" y="4750525"/>
          <a:ext cx="1534511" cy="3568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smtClean="0"/>
            <a:t>Septicemia 3%</a:t>
          </a:r>
          <a:endParaRPr lang="en-US" sz="14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0.77119</cdr:x>
      <cdr:y>0.3202</cdr:y>
    </cdr:from>
    <cdr:to>
      <cdr:x>0.87289</cdr:x>
      <cdr:y>0.39409</cdr:y>
    </cdr:to>
    <cdr:sp macro="" textlink="">
      <cdr:nvSpPr>
        <cdr:cNvPr id="6" name="TextBox 5"/>
        <cdr:cNvSpPr txBox="1"/>
      </cdr:nvSpPr>
      <cdr:spPr>
        <a:xfrm xmlns:a="http://schemas.openxmlformats.org/drawingml/2006/main">
          <a:off x="6934200" y="1651000"/>
          <a:ext cx="914445" cy="38099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400" dirty="0" smtClean="0">
            <a:solidFill>
              <a:schemeClr val="tx1"/>
            </a:solidFill>
          </a:endParaRPr>
        </a:p>
        <a:p xmlns:a="http://schemas.openxmlformats.org/drawingml/2006/main">
          <a:endParaRPr lang="en-US" sz="1100" dirty="0"/>
        </a:p>
      </cdr:txBody>
    </cdr:sp>
  </cdr:relSizeAnchor>
  <cdr:relSizeAnchor xmlns:cdr="http://schemas.openxmlformats.org/drawingml/2006/chartDrawing">
    <cdr:from>
      <cdr:x>0.8676</cdr:x>
      <cdr:y>0.78899</cdr:y>
    </cdr:from>
    <cdr:to>
      <cdr:x>0.9693</cdr:x>
      <cdr:y>0.96633</cdr:y>
    </cdr:to>
    <cdr:sp macro="" textlink="">
      <cdr:nvSpPr>
        <cdr:cNvPr id="2" name="TextBox 1"/>
        <cdr:cNvSpPr txBox="1"/>
      </cdr:nvSpPr>
      <cdr:spPr>
        <a:xfrm xmlns:a="http://schemas.openxmlformats.org/drawingml/2006/main">
          <a:off x="7801115" y="406819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0.91213</cdr:x>
      <cdr:y>0.86915</cdr:y>
    </cdr:from>
    <cdr:to>
      <cdr:x>1</cdr:x>
      <cdr:y>1</cdr:y>
    </cdr:to>
    <cdr:sp macro="" textlink="">
      <cdr:nvSpPr>
        <cdr:cNvPr id="3" name="TextBox 2"/>
        <cdr:cNvSpPr txBox="1"/>
      </cdr:nvSpPr>
      <cdr:spPr>
        <a:xfrm xmlns:a="http://schemas.openxmlformats.org/drawingml/2006/main">
          <a:off x="8201487" y="4481497"/>
          <a:ext cx="790113" cy="6747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0.79884</cdr:x>
      <cdr:y>0.73528</cdr:y>
    </cdr:from>
    <cdr:to>
      <cdr:x>0.88178</cdr:x>
      <cdr:y>0.78521</cdr:y>
    </cdr:to>
    <cdr:sp macro="" textlink="">
      <cdr:nvSpPr>
        <cdr:cNvPr id="5" name="TextBox 4"/>
        <cdr:cNvSpPr txBox="1"/>
      </cdr:nvSpPr>
      <cdr:spPr>
        <a:xfrm xmlns:a="http://schemas.openxmlformats.org/drawingml/2006/main">
          <a:off x="8377453" y="3791267"/>
          <a:ext cx="869794" cy="2574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anose="020B0604020202020204" pitchFamily="34" charset="0"/>
              <a:cs typeface="Arial" panose="020B0604020202020204" pitchFamily="34" charset="0"/>
            </a:rPr>
            <a:t>1 Death</a:t>
          </a:r>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0.86195</cdr:x>
      <cdr:y>0.44159</cdr:y>
    </cdr:from>
    <cdr:to>
      <cdr:x>0.94914</cdr:x>
      <cdr:y>0.5</cdr:y>
    </cdr:to>
    <cdr:sp macro="" textlink="">
      <cdr:nvSpPr>
        <cdr:cNvPr id="4" name="TextBox 3"/>
        <cdr:cNvSpPr txBox="1"/>
      </cdr:nvSpPr>
      <cdr:spPr>
        <a:xfrm xmlns:a="http://schemas.openxmlformats.org/drawingml/2006/main">
          <a:off x="9039243" y="2276926"/>
          <a:ext cx="914364" cy="3011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anose="020B0604020202020204" pitchFamily="34" charset="0"/>
              <a:cs typeface="Arial" panose="020B0604020202020204" pitchFamily="34" charset="0"/>
            </a:rPr>
            <a:t>2 Deaths</a:t>
          </a:r>
          <a:endParaRPr lang="en-US" sz="1200"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0.91281</cdr:x>
      <cdr:y>0.82266</cdr:y>
    </cdr:from>
    <cdr:to>
      <cdr:x>1</cdr:x>
      <cdr:y>1</cdr:y>
    </cdr:to>
    <cdr:sp macro="" textlink="">
      <cdr:nvSpPr>
        <cdr:cNvPr id="7" name="TextBox 6"/>
        <cdr:cNvSpPr txBox="1"/>
      </cdr:nvSpPr>
      <cdr:spPr>
        <a:xfrm xmlns:a="http://schemas.openxmlformats.org/drawingml/2006/main">
          <a:off x="9594282" y="4247263"/>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0.91281</cdr:x>
      <cdr:y>0.72092</cdr:y>
    </cdr:from>
    <cdr:to>
      <cdr:x>1</cdr:x>
      <cdr:y>0.79012</cdr:y>
    </cdr:to>
    <cdr:sp macro="" textlink="">
      <cdr:nvSpPr>
        <cdr:cNvPr id="8" name="TextBox 7"/>
        <cdr:cNvSpPr txBox="1"/>
      </cdr:nvSpPr>
      <cdr:spPr>
        <a:xfrm xmlns:a="http://schemas.openxmlformats.org/drawingml/2006/main">
          <a:off x="9572625" y="3717224"/>
          <a:ext cx="914400" cy="3567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dirty="0" smtClean="0">
              <a:latin typeface="Arial" panose="020B0604020202020204" pitchFamily="34" charset="0"/>
              <a:cs typeface="Arial" panose="020B0604020202020204" pitchFamily="34" charset="0"/>
            </a:rPr>
            <a:t>1 Death</a:t>
          </a:r>
          <a:endParaRPr lang="en-US" sz="1200" dirty="0">
            <a:latin typeface="Arial" panose="020B0604020202020204" pitchFamily="34" charset="0"/>
            <a:cs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0.92974</cdr:x>
      <cdr:y>0.67642</cdr:y>
    </cdr:from>
    <cdr:to>
      <cdr:x>0.99315</cdr:x>
      <cdr:y>0.74306</cdr:y>
    </cdr:to>
    <cdr:sp macro="" textlink="">
      <cdr:nvSpPr>
        <cdr:cNvPr id="2" name="TextBox 1"/>
        <cdr:cNvSpPr txBox="1"/>
      </cdr:nvSpPr>
      <cdr:spPr>
        <a:xfrm xmlns:a="http://schemas.openxmlformats.org/drawingml/2006/main">
          <a:off x="10449126" y="3224206"/>
          <a:ext cx="712639" cy="31763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cs typeface="Arial" panose="020B0604020202020204" pitchFamily="34" charset="0"/>
            </a:rPr>
            <a:t>2 births</a:t>
          </a:r>
          <a:endParaRPr lang="en-US" sz="1400" dirty="0">
            <a:cs typeface="Arial" panose="020B060402020202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0.61464</cdr:x>
      <cdr:y>0.8398</cdr:y>
    </cdr:from>
    <cdr:to>
      <cdr:x>0.68032</cdr:x>
      <cdr:y>0.88068</cdr:y>
    </cdr:to>
    <cdr:sp macro="" textlink="">
      <cdr:nvSpPr>
        <cdr:cNvPr id="2" name="TextBox 1"/>
        <cdr:cNvSpPr txBox="1"/>
      </cdr:nvSpPr>
      <cdr:spPr>
        <a:xfrm xmlns:a="http://schemas.openxmlformats.org/drawingml/2006/main">
          <a:off x="3602876" y="4943102"/>
          <a:ext cx="385012" cy="240633"/>
        </a:xfrm>
        <a:prstGeom xmlns:a="http://schemas.openxmlformats.org/drawingml/2006/main" prst="rect">
          <a:avLst/>
        </a:prstGeom>
        <a:solidFill xmlns:a="http://schemas.openxmlformats.org/drawingml/2006/main">
          <a:schemeClr val="accent4"/>
        </a:solidFill>
      </cdr:spPr>
      <cdr:txBody>
        <a:bodyPr xmlns:a="http://schemas.openxmlformats.org/drawingml/2006/main" vertOverflow="clip" wrap="none" rtlCol="0"/>
        <a:lstStyle xmlns:a="http://schemas.openxmlformats.org/drawingml/2006/main"/>
        <a:p xmlns:a="http://schemas.openxmlformats.org/drawingml/2006/main">
          <a:r>
            <a:rPr lang="en-US" sz="1100" dirty="0" smtClean="0"/>
            <a:t>38.4</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6435"/>
          </a:xfrm>
          <a:prstGeom prst="rect">
            <a:avLst/>
          </a:prstGeom>
        </p:spPr>
        <p:txBody>
          <a:bodyPr vert="horz" lIns="93175" tIns="46587" rIns="93175" bIns="46587" rtlCol="0"/>
          <a:lstStyle>
            <a:lvl1pPr algn="r">
              <a:defRPr sz="1200"/>
            </a:lvl1pPr>
          </a:lstStyle>
          <a:p>
            <a:fld id="{0F2E5B3C-A74E-43DA-BB71-B48FDEC4DB17}" type="datetimeFigureOut">
              <a:rPr lang="en-US" smtClean="0"/>
              <a:t>6/3/2020</a:t>
            </a:fld>
            <a:endParaRPr lang="en-US" dirty="0"/>
          </a:p>
        </p:txBody>
      </p:sp>
      <p:sp>
        <p:nvSpPr>
          <p:cNvPr id="4" name="Footer Placeholder 3"/>
          <p:cNvSpPr>
            <a:spLocks noGrp="1"/>
          </p:cNvSpPr>
          <p:nvPr>
            <p:ph type="ftr" sz="quarter" idx="2"/>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3175" tIns="46587" rIns="93175" bIns="46587" rtlCol="0" anchor="b"/>
          <a:lstStyle>
            <a:lvl1pPr algn="r">
              <a:defRPr sz="1200"/>
            </a:lvl1pPr>
          </a:lstStyle>
          <a:p>
            <a:fld id="{6CC4E7DE-DFB6-4D0E-B0DA-4B4B602332AC}" type="slidenum">
              <a:rPr lang="en-US" smtClean="0"/>
              <a:t>‹#›</a:t>
            </a:fld>
            <a:endParaRPr lang="en-US" dirty="0"/>
          </a:p>
        </p:txBody>
      </p:sp>
    </p:spTree>
    <p:extLst>
      <p:ext uri="{BB962C8B-B14F-4D97-AF65-F5344CB8AC3E}">
        <p14:creationId xmlns:p14="http://schemas.microsoft.com/office/powerpoint/2010/main" val="550690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09E35FA7-4651-49BF-9CA0-79F582F7A9A9}" type="datetimeFigureOut">
              <a:rPr lang="en-US" smtClean="0"/>
              <a:t>6/3/2020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BB20BE24-4569-4CAF-B3DA-E7E8FB03E11D}" type="slidenum">
              <a:rPr lang="en-US" smtClean="0"/>
              <a:t>‹#›</a:t>
            </a:fld>
            <a:endParaRPr lang="en-US" dirty="0"/>
          </a:p>
        </p:txBody>
      </p:sp>
    </p:spTree>
    <p:extLst>
      <p:ext uri="{BB962C8B-B14F-4D97-AF65-F5344CB8AC3E}">
        <p14:creationId xmlns:p14="http://schemas.microsoft.com/office/powerpoint/2010/main" val="3466268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41</a:t>
            </a:r>
            <a:r>
              <a:rPr lang="en-US" baseline="0" dirty="0" smtClean="0"/>
              <a:t> Slides:  Give credit to Beth B, Shelley, John C.  </a:t>
            </a:r>
          </a:p>
          <a:p>
            <a:r>
              <a:rPr lang="en-US" baseline="0" dirty="0" smtClean="0"/>
              <a:t>Health is a Community Effort:  The presentation is organized along broad SHIP  categories</a:t>
            </a:r>
          </a:p>
          <a:p>
            <a:r>
              <a:rPr lang="en-US" baseline="0" dirty="0" smtClean="0"/>
              <a:t>In some areas the Health Department takes a lead in others we partner with the community.</a:t>
            </a:r>
          </a:p>
        </p:txBody>
      </p:sp>
      <p:sp>
        <p:nvSpPr>
          <p:cNvPr id="4" name="Slide Number Placeholder 3"/>
          <p:cNvSpPr>
            <a:spLocks noGrp="1"/>
          </p:cNvSpPr>
          <p:nvPr>
            <p:ph type="sldNum" sz="quarter" idx="10"/>
          </p:nvPr>
        </p:nvSpPr>
        <p:spPr/>
        <p:txBody>
          <a:bodyPr/>
          <a:lstStyle/>
          <a:p>
            <a:fld id="{BB20BE24-4569-4CAF-B3DA-E7E8FB03E11D}" type="slidenum">
              <a:rPr lang="en-US" smtClean="0"/>
              <a:t>1</a:t>
            </a:fld>
            <a:endParaRPr lang="en-US" dirty="0"/>
          </a:p>
        </p:txBody>
      </p:sp>
    </p:spTree>
    <p:extLst>
      <p:ext uri="{BB962C8B-B14F-4D97-AF65-F5344CB8AC3E}">
        <p14:creationId xmlns:p14="http://schemas.microsoft.com/office/powerpoint/2010/main" val="1383756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notice that with healthy behaviors we need to do better.</a:t>
            </a:r>
          </a:p>
          <a:p>
            <a:r>
              <a:rPr lang="en-US" dirty="0" smtClean="0"/>
              <a:t>Premature Death = Years of life lost per 100,000</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10</a:t>
            </a:fld>
            <a:endParaRPr lang="en-US" dirty="0"/>
          </a:p>
        </p:txBody>
      </p:sp>
    </p:spTree>
    <p:extLst>
      <p:ext uri="{BB962C8B-B14F-4D97-AF65-F5344CB8AC3E}">
        <p14:creationId xmlns:p14="http://schemas.microsoft.com/office/powerpoint/2010/main" val="1788901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that income is not on this the</a:t>
            </a:r>
            <a:r>
              <a:rPr lang="en-US" baseline="0" dirty="0" smtClean="0"/>
              <a:t> Social and Economic factors</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11</a:t>
            </a:fld>
            <a:endParaRPr lang="en-US" dirty="0"/>
          </a:p>
        </p:txBody>
      </p:sp>
    </p:spTree>
    <p:extLst>
      <p:ext uri="{BB962C8B-B14F-4D97-AF65-F5344CB8AC3E}">
        <p14:creationId xmlns:p14="http://schemas.microsoft.com/office/powerpoint/2010/main" val="3086529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long commute alone is lower than the rest of MD.  This may have worked in our favor with the spread of COVID</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12</a:t>
            </a:fld>
            <a:endParaRPr lang="en-US" dirty="0"/>
          </a:p>
        </p:txBody>
      </p:sp>
    </p:spTree>
    <p:extLst>
      <p:ext uri="{BB962C8B-B14F-4D97-AF65-F5344CB8AC3E}">
        <p14:creationId xmlns:p14="http://schemas.microsoft.com/office/powerpoint/2010/main" val="693817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r>
              <a:rPr lang="en-US" dirty="0" smtClean="0"/>
              <a:t>The</a:t>
            </a:r>
            <a:r>
              <a:rPr lang="en-US" baseline="0" dirty="0" smtClean="0"/>
              <a:t> rest of the presentation is ordered along these lines.  </a:t>
            </a:r>
            <a:endParaRPr lang="en-US" dirty="0"/>
          </a:p>
        </p:txBody>
      </p:sp>
      <p:sp>
        <p:nvSpPr>
          <p:cNvPr id="4" name="Slide Number Placeholder 3"/>
          <p:cNvSpPr>
            <a:spLocks noGrp="1"/>
          </p:cNvSpPr>
          <p:nvPr>
            <p:ph type="sldNum" sz="quarter" idx="10"/>
          </p:nvPr>
        </p:nvSpPr>
        <p:spPr/>
        <p:txBody>
          <a:bodyPr/>
          <a:lstStyle/>
          <a:p>
            <a:fld id="{4E25AAE1-3CE3-48EE-9AFA-1EF8C88B78F6}" type="slidenum">
              <a:rPr lang="en-US" smtClean="0"/>
              <a:t>13</a:t>
            </a:fld>
            <a:endParaRPr lang="en-US" dirty="0"/>
          </a:p>
        </p:txBody>
      </p:sp>
    </p:spTree>
    <p:extLst>
      <p:ext uri="{BB962C8B-B14F-4D97-AF65-F5344CB8AC3E}">
        <p14:creationId xmlns:p14="http://schemas.microsoft.com/office/powerpoint/2010/main" val="2025500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525463"/>
            <a:ext cx="4665662" cy="2624137"/>
          </a:xfrm>
        </p:spPr>
      </p:sp>
      <p:sp>
        <p:nvSpPr>
          <p:cNvPr id="3" name="Notes Placeholder 2"/>
          <p:cNvSpPr>
            <a:spLocks noGrp="1"/>
          </p:cNvSpPr>
          <p:nvPr>
            <p:ph type="body" idx="1"/>
          </p:nvPr>
        </p:nvSpPr>
        <p:spPr/>
        <p:txBody>
          <a:bodyPr/>
          <a:lstStyle/>
          <a:p>
            <a:pPr marL="139542"/>
            <a:r>
              <a:rPr lang="en-US" sz="800" b="1" dirty="0"/>
              <a:t>Early Prenatal Care 78.  MD GOAL 66.9</a:t>
            </a:r>
          </a:p>
          <a:p>
            <a:pPr marL="139542"/>
            <a:r>
              <a:rPr lang="en-US" sz="800" b="1" dirty="0"/>
              <a:t>Students Entering K ready to Learn  89% (however in our CHIP we did not meet our objective of maintaining the percentage of children who enter K-baseline was at 94% [2010-2010]  MD GOAL 85.5</a:t>
            </a:r>
          </a:p>
          <a:p>
            <a:pPr marL="139542"/>
            <a:endParaRPr lang="en-US" sz="800" b="1" dirty="0"/>
          </a:p>
          <a:p>
            <a:pPr marL="139542"/>
            <a:r>
              <a:rPr lang="en-US" sz="800" b="1" dirty="0"/>
              <a:t>Teen Birth Rate 23.2, MD GOAL 17.8</a:t>
            </a:r>
          </a:p>
          <a:p>
            <a:pPr marL="139542"/>
            <a:r>
              <a:rPr lang="en-US" sz="800" b="1" dirty="0"/>
              <a:t>High School Grad Rate  93.2 , MD GOAL 95</a:t>
            </a:r>
          </a:p>
          <a:p>
            <a:pPr marL="139542"/>
            <a:r>
              <a:rPr lang="en-US" sz="800" b="1" dirty="0"/>
              <a:t>Babies with low birth weight 10.6   MD GOAL 8  CHIP-maintain or reduce at a baseline of 8.4% --did not meet our obj </a:t>
            </a:r>
          </a:p>
          <a:p>
            <a:pPr marL="139542"/>
            <a:r>
              <a:rPr lang="en-US" sz="800" b="1" dirty="0"/>
              <a:t>Children receiving lead screening 58.1, MD GOAL69.5</a:t>
            </a:r>
          </a:p>
          <a:p>
            <a:pPr marL="139542"/>
            <a:endParaRPr lang="en-US" sz="800" b="1" dirty="0"/>
          </a:p>
          <a:p>
            <a:endParaRPr lang="en-US" dirty="0"/>
          </a:p>
        </p:txBody>
      </p:sp>
      <p:sp>
        <p:nvSpPr>
          <p:cNvPr id="4" name="Slide Number Placeholder 3"/>
          <p:cNvSpPr>
            <a:spLocks noGrp="1"/>
          </p:cNvSpPr>
          <p:nvPr>
            <p:ph type="sldNum" sz="quarter" idx="10"/>
          </p:nvPr>
        </p:nvSpPr>
        <p:spPr/>
        <p:txBody>
          <a:bodyPr/>
          <a:lstStyle/>
          <a:p>
            <a:fld id="{4E25AAE1-3CE3-48EE-9AFA-1EF8C88B78F6}" type="slidenum">
              <a:rPr lang="en-US" smtClean="0"/>
              <a:t>14</a:t>
            </a:fld>
            <a:endParaRPr lang="en-US" dirty="0"/>
          </a:p>
        </p:txBody>
      </p:sp>
    </p:spTree>
    <p:extLst>
      <p:ext uri="{BB962C8B-B14F-4D97-AF65-F5344CB8AC3E}">
        <p14:creationId xmlns:p14="http://schemas.microsoft.com/office/powerpoint/2010/main" val="3722451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exceed the State Goal in this area</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15</a:t>
            </a:fld>
            <a:endParaRPr lang="en-US" dirty="0"/>
          </a:p>
        </p:txBody>
      </p:sp>
    </p:spTree>
    <p:extLst>
      <p:ext uri="{BB962C8B-B14F-4D97-AF65-F5344CB8AC3E}">
        <p14:creationId xmlns:p14="http://schemas.microsoft.com/office/powerpoint/2010/main" val="3459549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Nice to be lumped with Montgomery County on something</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16</a:t>
            </a:fld>
            <a:endParaRPr lang="en-US" dirty="0"/>
          </a:p>
        </p:txBody>
      </p:sp>
    </p:spTree>
    <p:extLst>
      <p:ext uri="{BB962C8B-B14F-4D97-AF65-F5344CB8AC3E}">
        <p14:creationId xmlns:p14="http://schemas.microsoft.com/office/powerpoint/2010/main" val="264171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2376488" y="534988"/>
            <a:ext cx="4749800" cy="2671762"/>
          </a:xfrm>
          <a:ln/>
        </p:spPr>
      </p:sp>
      <p:sp>
        <p:nvSpPr>
          <p:cNvPr id="109571" name="Notes Placeholder 2"/>
          <p:cNvSpPr>
            <a:spLocks noGrp="1"/>
          </p:cNvSpPr>
          <p:nvPr>
            <p:ph type="body" idx="1"/>
          </p:nvPr>
        </p:nvSpPr>
        <p:spPr>
          <a:noFill/>
          <a:ln/>
        </p:spPr>
        <p:txBody>
          <a:bodyPr/>
          <a:lstStyle/>
          <a:p>
            <a:r>
              <a:rPr lang="en-US" dirty="0" smtClean="0"/>
              <a:t>*** Rates based on &lt;3 events in the numerator are not presented since such rates are subject to instability </a:t>
            </a:r>
          </a:p>
          <a:p>
            <a:r>
              <a:rPr lang="en-US" dirty="0" smtClean="0"/>
              <a:t>	MD	Garrett	</a:t>
            </a:r>
          </a:p>
          <a:p>
            <a:r>
              <a:rPr lang="en-US" dirty="0" smtClean="0"/>
              <a:t>2004	8.5	6.4	</a:t>
            </a:r>
          </a:p>
          <a:p>
            <a:r>
              <a:rPr lang="en-US" dirty="0" smtClean="0"/>
              <a:t>2005	7.3	3.2	</a:t>
            </a:r>
          </a:p>
          <a:p>
            <a:r>
              <a:rPr lang="en-US" dirty="0" smtClean="0"/>
              <a:t>2006	7.9	0	</a:t>
            </a:r>
          </a:p>
          <a:p>
            <a:r>
              <a:rPr lang="en-US" dirty="0" smtClean="0"/>
              <a:t>2007	8	0	</a:t>
            </a:r>
          </a:p>
          <a:p>
            <a:r>
              <a:rPr lang="en-US" dirty="0" smtClean="0"/>
              <a:t>2008	8	10.8	3 Deaths</a:t>
            </a:r>
          </a:p>
          <a:p>
            <a:r>
              <a:rPr lang="en-US" dirty="0" smtClean="0"/>
              <a:t>2009	7.2	0	</a:t>
            </a:r>
          </a:p>
          <a:p>
            <a:r>
              <a:rPr lang="en-US" dirty="0" smtClean="0"/>
              <a:t>2010	6.7	10.8	3 deaths</a:t>
            </a:r>
          </a:p>
          <a:p>
            <a:r>
              <a:rPr lang="en-US" dirty="0" smtClean="0"/>
              <a:t>2011	6.7	3.5	1 death</a:t>
            </a:r>
          </a:p>
          <a:p>
            <a:r>
              <a:rPr lang="en-US" dirty="0" smtClean="0"/>
              <a:t>2012	6.3	0	</a:t>
            </a:r>
          </a:p>
          <a:p>
            <a:r>
              <a:rPr lang="en-US" dirty="0" smtClean="0"/>
              <a:t>2013	6.6	10.8	3 deaths</a:t>
            </a:r>
          </a:p>
          <a:p>
            <a:r>
              <a:rPr lang="en-US" dirty="0" smtClean="0"/>
              <a:t>2014                6.5	14.1	4</a:t>
            </a:r>
            <a:r>
              <a:rPr lang="en-US" baseline="0" dirty="0" smtClean="0"/>
              <a:t> deaths</a:t>
            </a:r>
            <a:endParaRPr lang="en-US" dirty="0" smtClean="0"/>
          </a:p>
          <a:p>
            <a:r>
              <a:rPr lang="en-US" dirty="0" smtClean="0"/>
              <a:t>2015	6.7	8.1	4 deaths</a:t>
            </a:r>
          </a:p>
          <a:p>
            <a:pPr marL="228600" indent="-228600">
              <a:buAutoNum type="arabicPlain" startAt="2016"/>
            </a:pPr>
            <a:r>
              <a:rPr lang="en-US" dirty="0" smtClean="0"/>
              <a:t> 	6.5	3.77	1</a:t>
            </a:r>
            <a:r>
              <a:rPr lang="en-US" baseline="0" dirty="0" smtClean="0"/>
              <a:t> death</a:t>
            </a:r>
          </a:p>
          <a:p>
            <a:pPr marL="0" indent="0">
              <a:buNone/>
            </a:pPr>
            <a:r>
              <a:rPr lang="en-US" baseline="0" dirty="0" smtClean="0"/>
              <a:t>2017	6.5	7.57	2 deaths	</a:t>
            </a:r>
          </a:p>
          <a:p>
            <a:endParaRPr lang="en-US" dirty="0" smtClean="0"/>
          </a:p>
          <a:p>
            <a:endParaRPr lang="en-US" dirty="0" smtClean="0"/>
          </a:p>
        </p:txBody>
      </p:sp>
      <p:sp>
        <p:nvSpPr>
          <p:cNvPr id="109572" name="Slide Number Placeholder 3"/>
          <p:cNvSpPr>
            <a:spLocks noGrp="1"/>
          </p:cNvSpPr>
          <p:nvPr>
            <p:ph type="sldNum" sz="quarter" idx="5"/>
          </p:nvPr>
        </p:nvSpPr>
        <p:spPr>
          <a:noFill/>
        </p:spPr>
        <p:txBody>
          <a:bodyPr/>
          <a:lstStyle/>
          <a:p>
            <a:fld id="{3770211D-5FAB-4D1F-BD77-46ACB7DDF67C}" type="slidenum">
              <a:rPr lang="en-US"/>
              <a:pPr/>
              <a:t>17</a:t>
            </a:fld>
            <a:endParaRPr lang="en-US" dirty="0"/>
          </a:p>
        </p:txBody>
      </p:sp>
    </p:spTree>
    <p:extLst>
      <p:ext uri="{BB962C8B-B14F-4D97-AF65-F5344CB8AC3E}">
        <p14:creationId xmlns:p14="http://schemas.microsoft.com/office/powerpoint/2010/main" val="87025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5AAE1-3CE3-48EE-9AFA-1EF8C88B78F6}" type="slidenum">
              <a:rPr lang="en-US" smtClean="0"/>
              <a:t>18</a:t>
            </a:fld>
            <a:endParaRPr lang="en-US" dirty="0"/>
          </a:p>
        </p:txBody>
      </p:sp>
    </p:spTree>
    <p:extLst>
      <p:ext uri="{BB962C8B-B14F-4D97-AF65-F5344CB8AC3E}">
        <p14:creationId xmlns:p14="http://schemas.microsoft.com/office/powerpoint/2010/main" val="3656932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525463"/>
            <a:ext cx="4665662" cy="2624137"/>
          </a:xfrm>
        </p:spPr>
      </p:sp>
      <p:sp>
        <p:nvSpPr>
          <p:cNvPr id="3" name="Notes Placeholder 2"/>
          <p:cNvSpPr>
            <a:spLocks noGrp="1"/>
          </p:cNvSpPr>
          <p:nvPr>
            <p:ph type="body" idx="1"/>
          </p:nvPr>
        </p:nvSpPr>
        <p:spPr/>
        <p:txBody>
          <a:bodyPr/>
          <a:lstStyle/>
          <a:p>
            <a:pPr marL="139542"/>
            <a:endParaRPr lang="en-US" sz="800" b="1" dirty="0"/>
          </a:p>
          <a:p>
            <a:pPr marL="139542"/>
            <a:r>
              <a:rPr lang="en-US" sz="800" b="1" dirty="0"/>
              <a:t>HIV 0.0   MD GOAL 26.7</a:t>
            </a:r>
          </a:p>
          <a:p>
            <a:pPr marL="139542"/>
            <a:r>
              <a:rPr lang="en-US" sz="800" b="1" dirty="0"/>
              <a:t>Chlamydia Infection 220   MD GOAL 431</a:t>
            </a:r>
          </a:p>
          <a:p>
            <a:pPr marL="139542"/>
            <a:endParaRPr lang="en-US" sz="800" b="1" dirty="0"/>
          </a:p>
          <a:p>
            <a:pPr marL="139542"/>
            <a:r>
              <a:rPr lang="en-US" sz="800" b="1" dirty="0"/>
              <a:t>Children and adolescents who are obese 15.6  MD GOAL 10.7</a:t>
            </a:r>
          </a:p>
          <a:p>
            <a:pPr marL="139542"/>
            <a:r>
              <a:rPr lang="en-US" sz="800" b="1" dirty="0"/>
              <a:t>Adults who currently smoke 15.1  MD GOAL 15.5  (close…but it’s probably bc they all switched to vaping)</a:t>
            </a:r>
          </a:p>
          <a:p>
            <a:pPr marL="139542"/>
            <a:r>
              <a:rPr lang="en-US" sz="800" b="1" dirty="0"/>
              <a:t>Adolescents who use tobacco products 34.3  MD GOAL is 15.2 </a:t>
            </a:r>
          </a:p>
          <a:p>
            <a:pPr marL="139542"/>
            <a:r>
              <a:rPr lang="en-US" sz="800" b="1" dirty="0"/>
              <a:t>Life Expectancy 79.5   MD GOAL 79.8</a:t>
            </a:r>
          </a:p>
          <a:p>
            <a:pPr marL="139542"/>
            <a:r>
              <a:rPr lang="en-US" sz="800" b="1" dirty="0"/>
              <a:t>Increase in physical activity (11</a:t>
            </a:r>
            <a:r>
              <a:rPr lang="en-US" sz="800" b="1" baseline="30000" dirty="0"/>
              <a:t>th</a:t>
            </a:r>
            <a:r>
              <a:rPr lang="en-US" sz="800" b="1" dirty="0"/>
              <a:t> in the ranking) measurement period 2013  45.9  MD GOAL 50.4</a:t>
            </a:r>
          </a:p>
          <a:p>
            <a:pPr marL="139542"/>
            <a:r>
              <a:rPr lang="en-US" sz="800" b="1" dirty="0"/>
              <a:t>Moved since last time,  Adults who are at a healthy weight  27.3      MD GOAL 36.6 </a:t>
            </a:r>
          </a:p>
          <a:p>
            <a:pPr marL="139542"/>
            <a:endParaRPr lang="en-US" sz="800" b="1" dirty="0"/>
          </a:p>
          <a:p>
            <a:pPr marL="139542"/>
            <a:endParaRPr lang="en-US" sz="800" b="1" dirty="0"/>
          </a:p>
          <a:p>
            <a:pPr marL="139542"/>
            <a:endParaRPr lang="en-US" sz="800" b="1" dirty="0"/>
          </a:p>
          <a:p>
            <a:pPr marL="139542"/>
            <a:r>
              <a:rPr lang="en-US" sz="800" b="1" dirty="0"/>
              <a:t>Eight Measures</a:t>
            </a:r>
          </a:p>
          <a:p>
            <a:pPr marL="139542"/>
            <a:r>
              <a:rPr lang="en-US" sz="800" b="1" dirty="0"/>
              <a:t>Adolescents who us tobacco products: WORST IN THE STATE</a:t>
            </a:r>
          </a:p>
        </p:txBody>
      </p:sp>
      <p:sp>
        <p:nvSpPr>
          <p:cNvPr id="4" name="Slide Number Placeholder 3"/>
          <p:cNvSpPr>
            <a:spLocks noGrp="1"/>
          </p:cNvSpPr>
          <p:nvPr>
            <p:ph type="sldNum" sz="quarter" idx="10"/>
          </p:nvPr>
        </p:nvSpPr>
        <p:spPr/>
        <p:txBody>
          <a:bodyPr/>
          <a:lstStyle/>
          <a:p>
            <a:fld id="{4E25AAE1-3CE3-48EE-9AFA-1EF8C88B78F6}" type="slidenum">
              <a:rPr lang="en-US" smtClean="0"/>
              <a:t>19</a:t>
            </a:fld>
            <a:endParaRPr lang="en-US" dirty="0"/>
          </a:p>
        </p:txBody>
      </p:sp>
    </p:spTree>
    <p:extLst>
      <p:ext uri="{BB962C8B-B14F-4D97-AF65-F5344CB8AC3E}">
        <p14:creationId xmlns:p14="http://schemas.microsoft.com/office/powerpoint/2010/main" val="3803191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County Health Rankings</a:t>
            </a:r>
            <a:r>
              <a:rPr lang="en-US" baseline="0" dirty="0" smtClean="0"/>
              <a:t> and Roadmaps are interactive and gather data from multiple sources.</a:t>
            </a:r>
            <a:endParaRPr lang="en-US" dirty="0"/>
          </a:p>
        </p:txBody>
      </p:sp>
      <p:sp>
        <p:nvSpPr>
          <p:cNvPr id="4" name="Slide Number Placeholder 3"/>
          <p:cNvSpPr>
            <a:spLocks noGrp="1"/>
          </p:cNvSpPr>
          <p:nvPr>
            <p:ph type="sldNum" sz="quarter" idx="10"/>
          </p:nvPr>
        </p:nvSpPr>
        <p:spPr/>
        <p:txBody>
          <a:bodyPr/>
          <a:lstStyle/>
          <a:p>
            <a:fld id="{4E25AAE1-3CE3-48EE-9AFA-1EF8C88B78F6}" type="slidenum">
              <a:rPr lang="en-US" smtClean="0"/>
              <a:t>2</a:t>
            </a:fld>
            <a:endParaRPr lang="en-US" dirty="0"/>
          </a:p>
        </p:txBody>
      </p:sp>
    </p:spTree>
    <p:extLst>
      <p:ext uri="{BB962C8B-B14F-4D97-AF65-F5344CB8AC3E}">
        <p14:creationId xmlns:p14="http://schemas.microsoft.com/office/powerpoint/2010/main" val="2741140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2014, Garrett County’s percentage was 16%,  and Maryland was 11.5%.  Garrett County’s rate was going down in 2016 to 13.5, but has spiked to 18.3</a:t>
            </a:r>
          </a:p>
          <a:p>
            <a:r>
              <a:rPr lang="en-US" baseline="0" dirty="0" smtClean="0"/>
              <a:t>The Adolescent Survey showed that High School Students (even though there were only 39 responses) that 47% would like to talk to a health care professional about Weight gain/obesity and 44% would like to know the healthiest diet for them.  The Middle school student survey shows that only 18.5% of the 316 responses wanted to talk to a health professional about weight gain/obesity, but 35% want to talk about the healthiest diet for them</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20</a:t>
            </a:fld>
            <a:endParaRPr lang="en-US" dirty="0"/>
          </a:p>
        </p:txBody>
      </p:sp>
    </p:spTree>
    <p:extLst>
      <p:ext uri="{BB962C8B-B14F-4D97-AF65-F5344CB8AC3E}">
        <p14:creationId xmlns:p14="http://schemas.microsoft.com/office/powerpoint/2010/main" val="2757061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According to the Adolescent</a:t>
            </a:r>
            <a:r>
              <a:rPr lang="en-US" baseline="0" dirty="0" smtClean="0"/>
              <a:t> Wellness survey, both high school and middle school students believe 23% of the students binge drink</a:t>
            </a:r>
            <a:endParaRPr lang="en-US" dirty="0"/>
          </a:p>
        </p:txBody>
      </p:sp>
      <p:sp>
        <p:nvSpPr>
          <p:cNvPr id="4" name="Slide Number Placeholder 3"/>
          <p:cNvSpPr>
            <a:spLocks noGrp="1"/>
          </p:cNvSpPr>
          <p:nvPr>
            <p:ph type="sldNum" sz="quarter" idx="10"/>
          </p:nvPr>
        </p:nvSpPr>
        <p:spPr/>
        <p:txBody>
          <a:bodyPr/>
          <a:lstStyle/>
          <a:p>
            <a:fld id="{4E25AAE1-3CE3-48EE-9AFA-1EF8C88B78F6}" type="slidenum">
              <a:rPr lang="en-US" smtClean="0"/>
              <a:t>21</a:t>
            </a:fld>
            <a:endParaRPr lang="en-US" dirty="0"/>
          </a:p>
        </p:txBody>
      </p:sp>
    </p:spTree>
    <p:extLst>
      <p:ext uri="{BB962C8B-B14F-4D97-AF65-F5344CB8AC3E}">
        <p14:creationId xmlns:p14="http://schemas.microsoft.com/office/powerpoint/2010/main" val="2864102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0BE24-4569-4CAF-B3DA-E7E8FB03E11D}" type="slidenum">
              <a:rPr lang="en-US" smtClean="0"/>
              <a:t>22</a:t>
            </a:fld>
            <a:endParaRPr lang="en-US" dirty="0"/>
          </a:p>
        </p:txBody>
      </p:sp>
    </p:spTree>
    <p:extLst>
      <p:ext uri="{BB962C8B-B14F-4D97-AF65-F5344CB8AC3E}">
        <p14:creationId xmlns:p14="http://schemas.microsoft.com/office/powerpoint/2010/main" val="3211800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0BE24-4569-4CAF-B3DA-E7E8FB03E11D}" type="slidenum">
              <a:rPr lang="en-US" smtClean="0"/>
              <a:t>23</a:t>
            </a:fld>
            <a:endParaRPr lang="en-US" dirty="0"/>
          </a:p>
        </p:txBody>
      </p:sp>
    </p:spTree>
    <p:extLst>
      <p:ext uri="{BB962C8B-B14F-4D97-AF65-F5344CB8AC3E}">
        <p14:creationId xmlns:p14="http://schemas.microsoft.com/office/powerpoint/2010/main" val="2046539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0BE24-4569-4CAF-B3DA-E7E8FB03E11D}" type="slidenum">
              <a:rPr lang="en-US" smtClean="0"/>
              <a:t>24</a:t>
            </a:fld>
            <a:endParaRPr lang="en-US" dirty="0"/>
          </a:p>
        </p:txBody>
      </p:sp>
    </p:spTree>
    <p:extLst>
      <p:ext uri="{BB962C8B-B14F-4D97-AF65-F5344CB8AC3E}">
        <p14:creationId xmlns:p14="http://schemas.microsoft.com/office/powerpoint/2010/main" val="1547353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6638" y="525463"/>
            <a:ext cx="4665662" cy="2624137"/>
          </a:xfrm>
        </p:spPr>
      </p:sp>
      <p:sp>
        <p:nvSpPr>
          <p:cNvPr id="3" name="Notes Placeholder 2"/>
          <p:cNvSpPr>
            <a:spLocks noGrp="1"/>
          </p:cNvSpPr>
          <p:nvPr>
            <p:ph type="body" idx="1"/>
          </p:nvPr>
        </p:nvSpPr>
        <p:spPr/>
        <p:txBody>
          <a:bodyPr/>
          <a:lstStyle/>
          <a:p>
            <a:pPr marL="139542"/>
            <a:r>
              <a:rPr lang="en-US" sz="800" b="1" dirty="0" smtClean="0"/>
              <a:t>Healthy Communities does</a:t>
            </a:r>
            <a:r>
              <a:rPr lang="en-US" sz="800" b="1" baseline="0" dirty="0" smtClean="0"/>
              <a:t> not have any areas where the GCHD directly impacts the measures.  This is the values of interagency collaboration.  </a:t>
            </a:r>
            <a:r>
              <a:rPr lang="en-US" sz="800" b="1" dirty="0" smtClean="0"/>
              <a:t>Pedestrian </a:t>
            </a:r>
            <a:r>
              <a:rPr lang="en-US" sz="800" b="1" dirty="0"/>
              <a:t>Injury Rate on public roads 3.4 (best in the state) MD GOAL 35.6  </a:t>
            </a:r>
          </a:p>
          <a:p>
            <a:pPr marL="139542" defTabSz="930283">
              <a:defRPr/>
            </a:pPr>
            <a:endParaRPr lang="en-US" sz="800" b="1" dirty="0"/>
          </a:p>
          <a:p>
            <a:pPr marL="139542"/>
            <a:r>
              <a:rPr lang="en-US" sz="800" b="1" dirty="0"/>
              <a:t>Child Maltreatment Rate 9.2, MD GOAL 8.3 In our CHIP we did not meet our objective—maintain or reduce child maltreatment baseline was 4.2</a:t>
            </a:r>
          </a:p>
          <a:p>
            <a:pPr marL="139542"/>
            <a:r>
              <a:rPr lang="en-US" sz="800" b="1" dirty="0"/>
              <a:t>Domestic Violence 475.1, MD GOAL 445</a:t>
            </a:r>
          </a:p>
          <a:p>
            <a:pPr marL="139542"/>
            <a:endParaRPr lang="en-US" sz="800" b="1" dirty="0"/>
          </a:p>
          <a:p>
            <a:pPr marL="139542"/>
            <a:r>
              <a:rPr lang="en-US" sz="800" b="1" dirty="0"/>
              <a:t>MIGHT BE A GOOD TIME TO MENTION GARRETT </a:t>
            </a:r>
            <a:r>
              <a:rPr lang="en-US" sz="800" b="1" dirty="0" smtClean="0"/>
              <a:t>TRAILS</a:t>
            </a:r>
            <a:endParaRPr lang="en-US" sz="800" b="1" dirty="0"/>
          </a:p>
          <a:p>
            <a:pPr marL="139542"/>
            <a:endParaRPr lang="en-US" sz="800" b="1" dirty="0"/>
          </a:p>
          <a:p>
            <a:pPr marL="139542"/>
            <a:endParaRPr lang="en-US" sz="800" b="1" dirty="0"/>
          </a:p>
          <a:p>
            <a:pPr marL="139542"/>
            <a:r>
              <a:rPr lang="en-US" sz="800" b="1" dirty="0"/>
              <a:t>Actually 7 Measures</a:t>
            </a:r>
          </a:p>
          <a:p>
            <a:pPr marL="139542"/>
            <a:r>
              <a:rPr lang="en-US" sz="800" b="1" dirty="0"/>
              <a:t>3 are considered statistically insignificant </a:t>
            </a:r>
            <a:r>
              <a:rPr lang="en-US" sz="800" dirty="0"/>
              <a:t>because of low numbers.</a:t>
            </a:r>
          </a:p>
          <a:p>
            <a:pPr marL="139542"/>
            <a:r>
              <a:rPr lang="en-US" sz="800" dirty="0"/>
              <a:t>SO, Out of the 4 we can count, GC is meets or exceeds the state goal in one area and needs improvement in three.</a:t>
            </a:r>
          </a:p>
          <a:p>
            <a:pPr marL="139542"/>
            <a:endParaRPr lang="en-US" sz="800" dirty="0"/>
          </a:p>
          <a:p>
            <a:pPr marL="139542"/>
            <a:r>
              <a:rPr lang="en-US" sz="800" b="1" dirty="0"/>
              <a:t>Suicide Rate, Children with elevated blood </a:t>
            </a:r>
            <a:r>
              <a:rPr lang="en-US" sz="800" dirty="0"/>
              <a:t>lead levels </a:t>
            </a:r>
            <a:r>
              <a:rPr lang="en-US" sz="800" b="1" dirty="0"/>
              <a:t>and Fall related death </a:t>
            </a:r>
            <a:r>
              <a:rPr lang="en-US" sz="800" dirty="0"/>
              <a:t>rate are measures with small numbers</a:t>
            </a:r>
          </a:p>
          <a:p>
            <a:pPr marL="139542"/>
            <a:endParaRPr lang="en-US" sz="800" b="1" dirty="0"/>
          </a:p>
        </p:txBody>
      </p:sp>
      <p:sp>
        <p:nvSpPr>
          <p:cNvPr id="4" name="Slide Number Placeholder 3"/>
          <p:cNvSpPr>
            <a:spLocks noGrp="1"/>
          </p:cNvSpPr>
          <p:nvPr>
            <p:ph type="sldNum" sz="quarter" idx="10"/>
          </p:nvPr>
        </p:nvSpPr>
        <p:spPr/>
        <p:txBody>
          <a:bodyPr/>
          <a:lstStyle/>
          <a:p>
            <a:fld id="{4E25AAE1-3CE3-48EE-9AFA-1EF8C88B78F6}" type="slidenum">
              <a:rPr lang="en-US" smtClean="0"/>
              <a:t>25</a:t>
            </a:fld>
            <a:endParaRPr lang="en-US" dirty="0"/>
          </a:p>
        </p:txBody>
      </p:sp>
    </p:spTree>
    <p:extLst>
      <p:ext uri="{BB962C8B-B14F-4D97-AF65-F5344CB8AC3E}">
        <p14:creationId xmlns:p14="http://schemas.microsoft.com/office/powerpoint/2010/main" val="2316581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2015 SHIP showed</a:t>
            </a:r>
            <a:r>
              <a:rPr lang="en-US" baseline="0" dirty="0" smtClean="0"/>
              <a:t> Garrett County at 10 and it has risen to 25.3 in 2017</a:t>
            </a:r>
          </a:p>
          <a:p>
            <a:r>
              <a:rPr lang="en-US" sz="1200" b="0" i="0" kern="1200" dirty="0" smtClean="0">
                <a:solidFill>
                  <a:schemeClr val="tx1"/>
                </a:solidFill>
                <a:effectLst/>
                <a:latin typeface="+mn-lt"/>
                <a:ea typeface="+mn-ea"/>
                <a:cs typeface="+mn-cs"/>
              </a:rPr>
              <a:t>Unduplicated count of children in Maryland with either an indicated or unsubstantiated finding of child maltreatment (physical and sexual abuse, mental injury-abuse, neglect, and mental injury-neglect) during the State fiscal year</a:t>
            </a:r>
          </a:p>
          <a:p>
            <a:r>
              <a:rPr lang="en-US" sz="1200" b="0" i="0" kern="1200" dirty="0" smtClean="0">
                <a:solidFill>
                  <a:schemeClr val="tx1"/>
                </a:solidFill>
                <a:effectLst/>
                <a:latin typeface="+mn-lt"/>
                <a:ea typeface="+mn-ea"/>
                <a:cs typeface="+mn-cs"/>
              </a:rPr>
              <a:t>Garrett</a:t>
            </a:r>
            <a:r>
              <a:rPr lang="en-US" sz="1200" b="0" i="0" kern="1200" baseline="0" dirty="0" smtClean="0">
                <a:solidFill>
                  <a:schemeClr val="tx1"/>
                </a:solidFill>
                <a:effectLst/>
                <a:latin typeface="+mn-lt"/>
                <a:ea typeface="+mn-ea"/>
                <a:cs typeface="+mn-cs"/>
              </a:rPr>
              <a:t> County trend:  2010-4.2 / 2011-10.2 / 2012-4.9 / 2013-7.1 / 2014-9.2 / 2015-10.0 / 2016-18.4 / 2017-25.3</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26</a:t>
            </a:fld>
            <a:endParaRPr lang="en-US" dirty="0"/>
          </a:p>
        </p:txBody>
      </p:sp>
    </p:spTree>
    <p:extLst>
      <p:ext uri="{BB962C8B-B14F-4D97-AF65-F5344CB8AC3E}">
        <p14:creationId xmlns:p14="http://schemas.microsoft.com/office/powerpoint/2010/main" val="2573503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r>
              <a:rPr lang="en-US" dirty="0" smtClean="0"/>
              <a:t>The</a:t>
            </a:r>
            <a:r>
              <a:rPr lang="en-US" baseline="0" dirty="0" smtClean="0"/>
              <a:t> Adolescent wellness committee has been working hard on strategies to address the issue of low percentage of adolescents receiving a wellness check.</a:t>
            </a:r>
            <a:endParaRPr lang="en-US" dirty="0"/>
          </a:p>
        </p:txBody>
      </p:sp>
      <p:sp>
        <p:nvSpPr>
          <p:cNvPr id="4" name="Slide Number Placeholder 3"/>
          <p:cNvSpPr>
            <a:spLocks noGrp="1"/>
          </p:cNvSpPr>
          <p:nvPr>
            <p:ph type="sldNum" sz="quarter" idx="10"/>
          </p:nvPr>
        </p:nvSpPr>
        <p:spPr/>
        <p:txBody>
          <a:bodyPr/>
          <a:lstStyle/>
          <a:p>
            <a:fld id="{4E25AAE1-3CE3-48EE-9AFA-1EF8C88B78F6}" type="slidenum">
              <a:rPr lang="en-US" smtClean="0"/>
              <a:t>27</a:t>
            </a:fld>
            <a:endParaRPr lang="en-US" dirty="0"/>
          </a:p>
        </p:txBody>
      </p:sp>
    </p:spTree>
    <p:extLst>
      <p:ext uri="{BB962C8B-B14F-4D97-AF65-F5344CB8AC3E}">
        <p14:creationId xmlns:p14="http://schemas.microsoft.com/office/powerpoint/2010/main" val="478479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This indicator shows the percentage of adolescents (ages 13-20 years old) enrolled in Medicaid (320+ days) who received a wellness visit during the past year</a:t>
            </a:r>
          </a:p>
          <a:p>
            <a:r>
              <a:rPr lang="en-US" dirty="0" smtClean="0">
                <a:effectLst/>
              </a:rPr>
              <a:t>Adolescent</a:t>
            </a:r>
            <a:r>
              <a:rPr lang="en-US" baseline="0" dirty="0" smtClean="0">
                <a:effectLst/>
              </a:rPr>
              <a:t> Wellness survey question:  What keeps you from attending wellness/prevention check-ups in the last 12 months?</a:t>
            </a:r>
          </a:p>
          <a:p>
            <a:r>
              <a:rPr lang="en-US" baseline="0" dirty="0" smtClean="0">
                <a:effectLst/>
              </a:rPr>
              <a:t>The most used answer for Middle and High School students “I am generally well and not in need of routine wellness visit.</a:t>
            </a:r>
          </a:p>
          <a:p>
            <a:r>
              <a:rPr lang="en-US" baseline="0" dirty="0" smtClean="0">
                <a:effectLst/>
              </a:rPr>
              <a:t>The most used answer for the Middle and High School parents was the same “my child is well, and not in need of routine wellness checks.</a:t>
            </a:r>
          </a:p>
          <a:p>
            <a:r>
              <a:rPr lang="en-US" baseline="0" dirty="0" smtClean="0">
                <a:effectLst/>
              </a:rPr>
              <a:t>Other close seconds were:   My child had wellness exams up to age 12 and now have sports physicals and go to the doctor when needed.</a:t>
            </a:r>
          </a:p>
          <a:p>
            <a:r>
              <a:rPr lang="en-US" baseline="0" dirty="0" smtClean="0">
                <a:effectLst/>
              </a:rPr>
              <a:t>                                             Not enough time</a:t>
            </a:r>
          </a:p>
          <a:p>
            <a:r>
              <a:rPr lang="en-US" baseline="0" dirty="0" smtClean="0">
                <a:effectLst/>
              </a:rPr>
              <a:t>                                             Minimum of one hour appointment</a:t>
            </a:r>
            <a:endParaRPr lang="en-US" dirty="0" smtClean="0">
              <a:effectLst/>
            </a:endParaRPr>
          </a:p>
        </p:txBody>
      </p:sp>
      <p:sp>
        <p:nvSpPr>
          <p:cNvPr id="4" name="Slide Number Placeholder 3"/>
          <p:cNvSpPr>
            <a:spLocks noGrp="1"/>
          </p:cNvSpPr>
          <p:nvPr>
            <p:ph type="sldNum" sz="quarter" idx="10"/>
          </p:nvPr>
        </p:nvSpPr>
        <p:spPr/>
        <p:txBody>
          <a:bodyPr/>
          <a:lstStyle/>
          <a:p>
            <a:fld id="{4E25AAE1-3CE3-48EE-9AFA-1EF8C88B78F6}" type="slidenum">
              <a:rPr lang="en-US" smtClean="0"/>
              <a:t>28</a:t>
            </a:fld>
            <a:endParaRPr lang="en-US" dirty="0"/>
          </a:p>
        </p:txBody>
      </p:sp>
    </p:spTree>
    <p:extLst>
      <p:ext uri="{BB962C8B-B14F-4D97-AF65-F5344CB8AC3E}">
        <p14:creationId xmlns:p14="http://schemas.microsoft.com/office/powerpoint/2010/main" val="1139824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People without health insurance are more likely to be in poor health than the insured. Lack of health insurance can result in increased visits to the emergency department and decreased routine care visits with a primary care provider.  Better job of enrollment</a:t>
            </a:r>
            <a:r>
              <a:rPr lang="en-US" sz="1200" b="0" i="0" kern="1200" baseline="0" dirty="0" smtClean="0">
                <a:solidFill>
                  <a:schemeClr val="tx1"/>
                </a:solidFill>
                <a:effectLst/>
                <a:latin typeface="+mn-lt"/>
                <a:ea typeface="+mn-ea"/>
                <a:cs typeface="+mn-cs"/>
              </a:rPr>
              <a:t> in MA in poorer counties</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29</a:t>
            </a:fld>
            <a:endParaRPr lang="en-US" dirty="0"/>
          </a:p>
        </p:txBody>
      </p:sp>
    </p:spTree>
    <p:extLst>
      <p:ext uri="{BB962C8B-B14F-4D97-AF65-F5344CB8AC3E}">
        <p14:creationId xmlns:p14="http://schemas.microsoft.com/office/powerpoint/2010/main" val="3269566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significant Change from</a:t>
            </a:r>
            <a:r>
              <a:rPr lang="en-US" baseline="0" dirty="0" smtClean="0"/>
              <a:t> 2019  </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3</a:t>
            </a:fld>
            <a:endParaRPr lang="en-US" dirty="0"/>
          </a:p>
        </p:txBody>
      </p:sp>
    </p:spTree>
    <p:extLst>
      <p:ext uri="{BB962C8B-B14F-4D97-AF65-F5344CB8AC3E}">
        <p14:creationId xmlns:p14="http://schemas.microsoft.com/office/powerpoint/2010/main" val="3030347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pPr marL="142417"/>
            <a:r>
              <a:rPr lang="en-US" sz="800" b="1" dirty="0"/>
              <a:t>Twelve  Measures</a:t>
            </a:r>
          </a:p>
          <a:p>
            <a:pPr marL="142417"/>
            <a:r>
              <a:rPr lang="en-US" sz="1100" dirty="0"/>
              <a:t>Two are considered statistically insignificant because of low numbers or lack of data.</a:t>
            </a:r>
          </a:p>
          <a:p>
            <a:pPr marL="142417"/>
            <a:r>
              <a:rPr lang="en-US" sz="1100" dirty="0"/>
              <a:t>Drug induced death rate and Children (19-35 months old) who receive recommended vaccines</a:t>
            </a:r>
          </a:p>
          <a:p>
            <a:pPr marL="142417"/>
            <a:endParaRPr lang="en-US" sz="1100" dirty="0"/>
          </a:p>
          <a:p>
            <a:pPr marL="142417"/>
            <a:r>
              <a:rPr lang="en-US" dirty="0" smtClean="0"/>
              <a:t>SO, Out of the ten we can count, GC is meets or exceeds the state goal for</a:t>
            </a:r>
            <a:r>
              <a:rPr lang="en-US" baseline="0" dirty="0" smtClean="0"/>
              <a:t> 3 and needs improvement in 7.</a:t>
            </a:r>
            <a:endParaRPr lang="en-US" dirty="0" smtClean="0"/>
          </a:p>
          <a:p>
            <a:endParaRPr lang="en-US" dirty="0"/>
          </a:p>
        </p:txBody>
      </p:sp>
      <p:sp>
        <p:nvSpPr>
          <p:cNvPr id="4" name="Slide Number Placeholder 3"/>
          <p:cNvSpPr>
            <a:spLocks noGrp="1"/>
          </p:cNvSpPr>
          <p:nvPr>
            <p:ph type="sldNum" sz="quarter" idx="10"/>
          </p:nvPr>
        </p:nvSpPr>
        <p:spPr/>
        <p:txBody>
          <a:bodyPr/>
          <a:lstStyle/>
          <a:p>
            <a:fld id="{4E25AAE1-3CE3-48EE-9AFA-1EF8C88B78F6}" type="slidenum">
              <a:rPr lang="en-US" smtClean="0"/>
              <a:t>30</a:t>
            </a:fld>
            <a:endParaRPr lang="en-US" dirty="0"/>
          </a:p>
        </p:txBody>
      </p:sp>
    </p:spTree>
    <p:extLst>
      <p:ext uri="{BB962C8B-B14F-4D97-AF65-F5344CB8AC3E}">
        <p14:creationId xmlns:p14="http://schemas.microsoft.com/office/powerpoint/2010/main" val="11762290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0BE24-4569-4CAF-B3DA-E7E8FB03E11D}" type="slidenum">
              <a:rPr lang="en-US" smtClean="0"/>
              <a:t>31</a:t>
            </a:fld>
            <a:endParaRPr lang="en-US" dirty="0"/>
          </a:p>
        </p:txBody>
      </p:sp>
    </p:spTree>
    <p:extLst>
      <p:ext uri="{BB962C8B-B14F-4D97-AF65-F5344CB8AC3E}">
        <p14:creationId xmlns:p14="http://schemas.microsoft.com/office/powerpoint/2010/main" val="22483863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20BE24-4569-4CAF-B3DA-E7E8FB03E11D}" type="slidenum">
              <a:rPr lang="en-US" smtClean="0"/>
              <a:t>32</a:t>
            </a:fld>
            <a:endParaRPr lang="en-US" dirty="0"/>
          </a:p>
        </p:txBody>
      </p:sp>
    </p:spTree>
    <p:extLst>
      <p:ext uri="{BB962C8B-B14F-4D97-AF65-F5344CB8AC3E}">
        <p14:creationId xmlns:p14="http://schemas.microsoft.com/office/powerpoint/2010/main" val="3783069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April, m</a:t>
            </a:r>
            <a:r>
              <a:rPr lang="en-US" dirty="0" smtClean="0"/>
              <a:t>ore</a:t>
            </a:r>
            <a:r>
              <a:rPr lang="en-US" baseline="0" dirty="0" smtClean="0"/>
              <a:t> residents are receiving WIC benefits, SNAP, School, Churches, and less from Meals on Wheels and the Food Bank</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971015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5AAE1-3CE3-48EE-9AFA-1EF8C88B78F6}" type="slidenum">
              <a:rPr lang="en-US" smtClean="0"/>
              <a:t>37</a:t>
            </a:fld>
            <a:endParaRPr lang="en-US" dirty="0"/>
          </a:p>
        </p:txBody>
      </p:sp>
    </p:spTree>
    <p:extLst>
      <p:ext uri="{BB962C8B-B14F-4D97-AF65-F5344CB8AC3E}">
        <p14:creationId xmlns:p14="http://schemas.microsoft.com/office/powerpoint/2010/main" val="4076412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6488" y="534988"/>
            <a:ext cx="4749800" cy="2671762"/>
          </a:xfrm>
        </p:spPr>
      </p:sp>
      <p:sp>
        <p:nvSpPr>
          <p:cNvPr id="3" name="Notes Placeholder 2"/>
          <p:cNvSpPr>
            <a:spLocks noGrp="1"/>
          </p:cNvSpPr>
          <p:nvPr>
            <p:ph type="body" idx="1"/>
          </p:nvPr>
        </p:nvSpPr>
        <p:spPr/>
        <p:txBody>
          <a:bodyPr/>
          <a:lstStyle/>
          <a:p>
            <a:r>
              <a:rPr lang="en-US" dirty="0" smtClean="0"/>
              <a:t>Garrett County’s</a:t>
            </a:r>
            <a:r>
              <a:rPr lang="en-US" baseline="0" dirty="0" smtClean="0"/>
              <a:t> population is decreasing.  Since 2010, it has decreased 3.2%</a:t>
            </a:r>
          </a:p>
          <a:p>
            <a:r>
              <a:rPr lang="en-US" baseline="0" dirty="0" smtClean="0"/>
              <a:t>MD 2010 # 5,745,538	GC 2010 30,097</a:t>
            </a:r>
          </a:p>
          <a:p>
            <a:r>
              <a:rPr lang="en-US" baseline="0" dirty="0" smtClean="0"/>
              <a:t>MD 2016    6,016,447	GC 2016 29,425</a:t>
            </a:r>
          </a:p>
          <a:p>
            <a:r>
              <a:rPr lang="en-US" baseline="0" dirty="0" smtClean="0"/>
              <a:t>MD 2018    6,045,680	GC 2018 29,014</a:t>
            </a: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4E25AAE1-3CE3-48EE-9AFA-1EF8C88B78F6}" type="slidenum">
              <a:rPr lang="en-US" smtClean="0"/>
              <a:t>4</a:t>
            </a:fld>
            <a:endParaRPr lang="en-US" dirty="0"/>
          </a:p>
        </p:txBody>
      </p:sp>
    </p:spTree>
    <p:extLst>
      <p:ext uri="{BB962C8B-B14F-4D97-AF65-F5344CB8AC3E}">
        <p14:creationId xmlns:p14="http://schemas.microsoft.com/office/powerpoint/2010/main" val="2567980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had one indicator</a:t>
            </a:r>
            <a:r>
              <a:rPr lang="en-US" baseline="0" dirty="0" smtClean="0"/>
              <a:t> to use it would be this.  Age adjusted Death Rate.</a:t>
            </a:r>
          </a:p>
          <a:p>
            <a:r>
              <a:rPr lang="en-US" baseline="0" dirty="0" smtClean="0"/>
              <a:t>Garrett Better than other far Western Counties and the shore (rural counties)</a:t>
            </a:r>
          </a:p>
          <a:p>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5</a:t>
            </a:fld>
            <a:endParaRPr lang="en-US" dirty="0"/>
          </a:p>
        </p:txBody>
      </p:sp>
    </p:spTree>
    <p:extLst>
      <p:ext uri="{BB962C8B-B14F-4D97-AF65-F5344CB8AC3E}">
        <p14:creationId xmlns:p14="http://schemas.microsoft.com/office/powerpoint/2010/main" val="2402842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Other includes:  Homicides, suicides, OD, Accidents, Septicemia,</a:t>
            </a:r>
            <a:r>
              <a:rPr lang="en-US" baseline="0" dirty="0" smtClean="0"/>
              <a:t> HIV, Nephritis (kidney failure), Liver (Cirrhosis) </a:t>
            </a:r>
            <a:endParaRPr lang="en-US" dirty="0"/>
          </a:p>
        </p:txBody>
      </p:sp>
      <p:sp>
        <p:nvSpPr>
          <p:cNvPr id="4" name="Slide Number Placeholder 3"/>
          <p:cNvSpPr>
            <a:spLocks noGrp="1"/>
          </p:cNvSpPr>
          <p:nvPr>
            <p:ph type="sldNum" sz="quarter" idx="10"/>
          </p:nvPr>
        </p:nvSpPr>
        <p:spPr/>
        <p:txBody>
          <a:bodyPr/>
          <a:lstStyle/>
          <a:p>
            <a:fld id="{4E25AAE1-3CE3-48EE-9AFA-1EF8C88B78F6}" type="slidenum">
              <a:rPr lang="en-US" smtClean="0"/>
              <a:t>6</a:t>
            </a:fld>
            <a:endParaRPr lang="en-US" dirty="0"/>
          </a:p>
        </p:txBody>
      </p:sp>
    </p:spTree>
    <p:extLst>
      <p:ext uri="{BB962C8B-B14F-4D97-AF65-F5344CB8AC3E}">
        <p14:creationId xmlns:p14="http://schemas.microsoft.com/office/powerpoint/2010/main" val="1138462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smtClean="0"/>
              <a:t>Other includes:  Homicides, suicides, OD, Accidents, Septicemia,</a:t>
            </a:r>
            <a:r>
              <a:rPr lang="en-US" baseline="0" dirty="0" smtClean="0"/>
              <a:t> HIV, Nephritis (kidney failure), Liver (Cirrhosis) </a:t>
            </a:r>
            <a:endParaRPr lang="en-US" dirty="0"/>
          </a:p>
        </p:txBody>
      </p:sp>
      <p:sp>
        <p:nvSpPr>
          <p:cNvPr id="4" name="Slide Number Placeholder 3"/>
          <p:cNvSpPr>
            <a:spLocks noGrp="1"/>
          </p:cNvSpPr>
          <p:nvPr>
            <p:ph type="sldNum" sz="quarter" idx="10"/>
          </p:nvPr>
        </p:nvSpPr>
        <p:spPr/>
        <p:txBody>
          <a:bodyPr/>
          <a:lstStyle/>
          <a:p>
            <a:fld id="{4E25AAE1-3CE3-48EE-9AFA-1EF8C88B78F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557293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Decline</a:t>
            </a:r>
            <a:r>
              <a:rPr lang="en-US" baseline="0" dirty="0" smtClean="0"/>
              <a:t> of nearly 900 since 2010.  </a:t>
            </a:r>
          </a:p>
          <a:p>
            <a:r>
              <a:rPr lang="en-US" baseline="0" dirty="0" smtClean="0"/>
              <a:t>Net Gain in 2006 of 26</a:t>
            </a:r>
          </a:p>
          <a:p>
            <a:r>
              <a:rPr lang="en-US" baseline="0" dirty="0" smtClean="0"/>
              <a:t>Net loss in 2018 of 50</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8</a:t>
            </a:fld>
            <a:endParaRPr lang="en-US" dirty="0"/>
          </a:p>
        </p:txBody>
      </p:sp>
    </p:spTree>
    <p:extLst>
      <p:ext uri="{BB962C8B-B14F-4D97-AF65-F5344CB8AC3E}">
        <p14:creationId xmlns:p14="http://schemas.microsoft.com/office/powerpoint/2010/main" val="397413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Social Determinants</a:t>
            </a:r>
            <a:r>
              <a:rPr lang="en-US" baseline="0" dirty="0" smtClean="0"/>
              <a:t> of Health:  Income, health care, housing, geography, nutrition, transportation, social connectedness, etc. Population traits like smoking, </a:t>
            </a:r>
            <a:endParaRPr lang="en-US" dirty="0"/>
          </a:p>
        </p:txBody>
      </p:sp>
      <p:sp>
        <p:nvSpPr>
          <p:cNvPr id="4" name="Slide Number Placeholder 3"/>
          <p:cNvSpPr>
            <a:spLocks noGrp="1"/>
          </p:cNvSpPr>
          <p:nvPr>
            <p:ph type="sldNum" sz="quarter" idx="10"/>
          </p:nvPr>
        </p:nvSpPr>
        <p:spPr/>
        <p:txBody>
          <a:bodyPr/>
          <a:lstStyle/>
          <a:p>
            <a:fld id="{BB20BE24-4569-4CAF-B3DA-E7E8FB03E11D}" type="slidenum">
              <a:rPr lang="en-US" smtClean="0"/>
              <a:t>9</a:t>
            </a:fld>
            <a:endParaRPr lang="en-US" dirty="0"/>
          </a:p>
        </p:txBody>
      </p:sp>
    </p:spTree>
    <p:extLst>
      <p:ext uri="{BB962C8B-B14F-4D97-AF65-F5344CB8AC3E}">
        <p14:creationId xmlns:p14="http://schemas.microsoft.com/office/powerpoint/2010/main" val="3249120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56304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solidFill>
                  <a:prstClr val="black">
                    <a:tint val="75000"/>
                  </a:prstClr>
                </a:solidFill>
              </a:rPr>
              <a:pPr/>
              <a:t>6/3/2020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0852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solidFill>
                  <a:prstClr val="black">
                    <a:tint val="75000"/>
                  </a:prstClr>
                </a:solidFill>
              </a:rPr>
              <a:pPr/>
              <a:t>6/3/2020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4022339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083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197600" y="1600203"/>
            <a:ext cx="5384800" cy="4530725"/>
          </a:xfrm>
        </p:spPr>
        <p:txBody>
          <a:bodyPr/>
          <a:lstStyle/>
          <a:p>
            <a:pPr lvl="0"/>
            <a:endParaRPr lang="en-US" noProof="0" dirty="0" smtClean="0"/>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09E1C34-E0A7-47A2-BF87-F71617CBBB4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65726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30725"/>
          </a:xfrm>
        </p:spPr>
        <p:txBody>
          <a:bodyPr/>
          <a:lstStyle/>
          <a:p>
            <a:pPr lvl="0"/>
            <a:endParaRPr lang="en-US" noProof="0" dirty="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3926CB1-CA01-451A-85F0-488DF35980E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63790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solidFill>
                  <a:prstClr val="black">
                    <a:tint val="75000"/>
                  </a:prstClr>
                </a:solidFill>
              </a:rPr>
              <a:pPr/>
              <a:t>6/3/2020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344240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6/3/2020</a:t>
            </a:fld>
            <a:endParaRPr lang="en-US" dirty="0"/>
          </a:p>
        </p:txBody>
      </p:sp>
      <p:sp>
        <p:nvSpPr>
          <p:cNvPr id="5" name="Footer Placeholder 4"/>
          <p:cNvSpPr>
            <a:spLocks noGrp="1"/>
          </p:cNvSpPr>
          <p:nvPr>
            <p:ph type="ftr" sz="quarter" idx="11"/>
          </p:nvPr>
        </p:nvSpPr>
        <p:spPr>
          <a:xfrm>
            <a:off x="4038600" y="6068487"/>
            <a:ext cx="4114800" cy="365125"/>
          </a:xfrm>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8" name="Content Placeholder 7"/>
          <p:cNvSpPr>
            <a:spLocks noGrp="1"/>
          </p:cNvSpPr>
          <p:nvPr>
            <p:ph sz="quarter" idx="13"/>
          </p:nvPr>
        </p:nvSpPr>
        <p:spPr>
          <a:xfrm>
            <a:off x="11449050" y="6858000"/>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73083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654403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31740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6197600" y="1600203"/>
            <a:ext cx="5384800" cy="4530725"/>
          </a:xfrm>
        </p:spPr>
        <p:txBody>
          <a:bodyPr/>
          <a:lstStyle/>
          <a:p>
            <a:pPr lvl="0"/>
            <a:endParaRPr lang="en-US" noProof="0" dirty="0" smtClean="0"/>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a:lvl1pPr>
          </a:lstStyle>
          <a:p>
            <a:pPr>
              <a:defRPr/>
            </a:pPr>
            <a:fld id="{309E1C34-E0A7-47A2-BF87-F71617CBBB4D}" type="slidenum">
              <a:rPr lang="en-US"/>
              <a:pPr>
                <a:defRPr/>
              </a:pPr>
              <a:t>‹#›</a:t>
            </a:fld>
            <a:endParaRPr lang="en-US" dirty="0"/>
          </a:p>
        </p:txBody>
      </p:sp>
    </p:spTree>
    <p:extLst>
      <p:ext uri="{BB962C8B-B14F-4D97-AF65-F5344CB8AC3E}">
        <p14:creationId xmlns:p14="http://schemas.microsoft.com/office/powerpoint/2010/main" val="195806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09600" y="1600206"/>
            <a:ext cx="10972800" cy="4530725"/>
          </a:xfrm>
        </p:spPr>
        <p:txBody>
          <a:bodyPr/>
          <a:lstStyle/>
          <a:p>
            <a:pPr lvl="0"/>
            <a:endParaRPr lang="en-US" noProof="0" dirty="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a:lvl1pPr>
          </a:lstStyle>
          <a:p>
            <a:pPr>
              <a:defRPr/>
            </a:pPr>
            <a:fld id="{F3926CB1-CA01-451A-85F0-488DF35980E7}" type="slidenum">
              <a:rPr lang="en-US"/>
              <a:pPr>
                <a:defRPr/>
              </a:pPr>
              <a:t>‹#›</a:t>
            </a:fld>
            <a:endParaRPr lang="en-US" dirty="0"/>
          </a:p>
        </p:txBody>
      </p:sp>
    </p:spTree>
    <p:extLst>
      <p:ext uri="{BB962C8B-B14F-4D97-AF65-F5344CB8AC3E}">
        <p14:creationId xmlns:p14="http://schemas.microsoft.com/office/powerpoint/2010/main" val="3892348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6/3/2020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783567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6/3/2020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92262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solidFill>
                  <a:prstClr val="black">
                    <a:tint val="75000"/>
                  </a:prstClr>
                </a:solidFill>
              </a:rPr>
              <a:pPr/>
              <a:t>6/3/2020</a:t>
            </a:fld>
            <a:endParaRPr lang="en-US" dirty="0">
              <a:solidFill>
                <a:prstClr val="black">
                  <a:tint val="75000"/>
                </a:prstClr>
              </a:solidFill>
            </a:endParaRPr>
          </a:p>
        </p:txBody>
      </p:sp>
      <p:sp>
        <p:nvSpPr>
          <p:cNvPr id="5" name="Footer Placeholder 4"/>
          <p:cNvSpPr>
            <a:spLocks noGrp="1"/>
          </p:cNvSpPr>
          <p:nvPr>
            <p:ph type="ftr" sz="quarter" idx="11"/>
          </p:nvPr>
        </p:nvSpPr>
        <p:spPr>
          <a:xfrm>
            <a:off x="4038600" y="6068487"/>
            <a:ext cx="4114800" cy="365125"/>
          </a:xfr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
        <p:nvSpPr>
          <p:cNvPr id="8" name="Content Placeholder 7"/>
          <p:cNvSpPr>
            <a:spLocks noGrp="1"/>
          </p:cNvSpPr>
          <p:nvPr>
            <p:ph sz="quarter" idx="13"/>
          </p:nvPr>
        </p:nvSpPr>
        <p:spPr>
          <a:xfrm>
            <a:off x="11449050" y="6858000"/>
            <a:ext cx="9144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2246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6/3/2020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
        <p:nvSpPr>
          <p:cNvPr id="7" name="Rectangle 6"/>
          <p:cNvSpPr/>
          <p:nvPr userDrawn="1"/>
        </p:nvSpPr>
        <p:spPr>
          <a:xfrm>
            <a:off x="0" y="6500556"/>
            <a:ext cx="12192000" cy="357447"/>
          </a:xfrm>
          <a:prstGeom prst="rect">
            <a:avLst/>
          </a:prstGeom>
          <a:solidFill>
            <a:srgbClr val="0A76D3"/>
          </a:solidFill>
          <a:ln w="12700" cap="flat" cmpd="sng" algn="ctr">
            <a:noFill/>
            <a:prstDash val="solid"/>
            <a:miter lim="800000"/>
          </a:ln>
          <a:effectLst/>
        </p:spPr>
        <p:txBody>
          <a:bodyPr rtlCol="0" anchor="ctr"/>
          <a:lstStyle/>
          <a:p>
            <a:pPr marL="45720" marR="0" lvl="0" indent="0" algn="ctr" defTabSz="91440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smtClean="0">
                <a:ln>
                  <a:noFill/>
                </a:ln>
                <a:solidFill>
                  <a:prstClr val="white"/>
                </a:solidFill>
                <a:effectLst/>
                <a:uLnTx/>
                <a:uFillTx/>
              </a:rPr>
              <a:t>                                                                                  			 Visit us online at GarrettHealth.org              		                          		Status of Health 2020 </a:t>
            </a:r>
            <a:endParaRPr kumimoji="0" lang="en-US" sz="1100" b="1" i="1" u="none" strike="noStrike" kern="0" cap="none" spc="0" normalizeH="0" baseline="0" noProof="0" dirty="0">
              <a:ln>
                <a:noFill/>
              </a:ln>
              <a:solidFill>
                <a:prstClr val="white"/>
              </a:solidFill>
              <a:effectLst/>
              <a:uLnTx/>
              <a:uFillTx/>
            </a:endParaRPr>
          </a:p>
        </p:txBody>
      </p:sp>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132633" y="97463"/>
            <a:ext cx="2206587" cy="505676"/>
          </a:xfrm>
          <a:prstGeom prst="rect">
            <a:avLst/>
          </a:prstGeom>
        </p:spPr>
      </p:pic>
    </p:spTree>
    <p:extLst>
      <p:ext uri="{BB962C8B-B14F-4D97-AF65-F5344CB8AC3E}">
        <p14:creationId xmlns:p14="http://schemas.microsoft.com/office/powerpoint/2010/main" val="29305493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2" r:id="rId3"/>
    <p:sldLayoutId id="2147483735" r:id="rId4"/>
    <p:sldLayoutId id="2147483741" r:id="rId5"/>
    <p:sldLayoutId id="2147483742" r:id="rId6"/>
    <p:sldLayoutId id="2147483743"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8A87A34-81AB-432B-8DAE-1953F412C126}" type="datetimeFigureOut">
              <a:rPr lang="en-US" smtClean="0">
                <a:solidFill>
                  <a:prstClr val="black">
                    <a:tint val="75000"/>
                  </a:prstClr>
                </a:solidFill>
              </a:rPr>
              <a:pPr defTabSz="457200"/>
              <a:t>6/3/2020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6D22F896-40B5-4ADD-8801-0D06FADFA095}" type="slidenum">
              <a:rPr lang="en-US" smtClean="0">
                <a:solidFill>
                  <a:prstClr val="black">
                    <a:tint val="75000"/>
                  </a:prstClr>
                </a:solidFill>
              </a:rPr>
              <a:pPr defTabSz="457200"/>
              <a:t>‹#›</a:t>
            </a:fld>
            <a:endParaRPr lang="en-US" dirty="0">
              <a:solidFill>
                <a:prstClr val="black">
                  <a:tint val="75000"/>
                </a:prstClr>
              </a:solidFill>
            </a:endParaRPr>
          </a:p>
        </p:txBody>
      </p:sp>
      <p:sp>
        <p:nvSpPr>
          <p:cNvPr id="7" name="Rectangle 6"/>
          <p:cNvSpPr/>
          <p:nvPr userDrawn="1"/>
        </p:nvSpPr>
        <p:spPr>
          <a:xfrm>
            <a:off x="0" y="6500556"/>
            <a:ext cx="12192000" cy="357447"/>
          </a:xfrm>
          <a:prstGeom prst="rect">
            <a:avLst/>
          </a:prstGeom>
          <a:solidFill>
            <a:srgbClr val="0A76D3"/>
          </a:solidFill>
          <a:ln w="12700" cap="flat" cmpd="sng" algn="ctr">
            <a:noFill/>
            <a:prstDash val="solid"/>
            <a:miter lim="800000"/>
          </a:ln>
          <a:effectLst/>
        </p:spPr>
        <p:txBody>
          <a:bodyPr rtlCol="0" anchor="ctr"/>
          <a:lstStyle/>
          <a:p>
            <a:pPr marL="45720" algn="ctr">
              <a:defRPr/>
            </a:pPr>
            <a:r>
              <a:rPr lang="en-US" sz="1100" b="1" i="1" kern="0" dirty="0">
                <a:solidFill>
                  <a:prstClr val="white"/>
                </a:solidFill>
              </a:rPr>
              <a:t>                                                                                  			 Visit us online at GarrettHealth.org              		                          		Status of Health 2020 </a:t>
            </a:r>
          </a:p>
        </p:txBody>
      </p:sp>
      <p:pic>
        <p:nvPicPr>
          <p:cNvPr id="9" name="Picture 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132633" y="97463"/>
            <a:ext cx="2206587" cy="505676"/>
          </a:xfrm>
          <a:prstGeom prst="rect">
            <a:avLst/>
          </a:prstGeom>
        </p:spPr>
      </p:pic>
    </p:spTree>
    <p:extLst>
      <p:ext uri="{BB962C8B-B14F-4D97-AF65-F5344CB8AC3E}">
        <p14:creationId xmlns:p14="http://schemas.microsoft.com/office/powerpoint/2010/main" val="26761814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5.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26.wmf"/></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2018 STATUS OF HEALTH</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492" r="12371"/>
          <a:stretch/>
        </p:blipFill>
        <p:spPr>
          <a:xfrm>
            <a:off x="-7374" y="0"/>
            <a:ext cx="12192000" cy="6854024"/>
          </a:xfrm>
          <a:prstGeom prst="rect">
            <a:avLst/>
          </a:prstGeom>
          <a:effectLst>
            <a:outerShdw blurRad="50800" dist="50800" dir="5400000" sx="1000" sy="1000" algn="ctr" rotWithShape="0">
              <a:srgbClr val="000000"/>
            </a:outerShdw>
            <a:softEdge rad="0"/>
          </a:effectLst>
        </p:spPr>
      </p:pic>
      <p:sp>
        <p:nvSpPr>
          <p:cNvPr id="5" name="Rectangle 4"/>
          <p:cNvSpPr/>
          <p:nvPr/>
        </p:nvSpPr>
        <p:spPr>
          <a:xfrm>
            <a:off x="1911913" y="1992768"/>
            <a:ext cx="8353425" cy="1754326"/>
          </a:xfrm>
          <a:prstGeom prst="rect">
            <a:avLst/>
          </a:prstGeom>
        </p:spPr>
        <p:txBody>
          <a:bodyPr wrap="square">
            <a:spAutoFit/>
          </a:bodyPr>
          <a:lstStyle/>
          <a:p>
            <a:pPr algn="ctr"/>
            <a:r>
              <a:rPr lang="en-US" sz="5400" dirty="0">
                <a:solidFill>
                  <a:schemeClr val="bg1"/>
                </a:solidFill>
                <a:effectLst>
                  <a:outerShdw blurRad="38100" dist="38100" dir="2700000" algn="tl">
                    <a:srgbClr val="000000">
                      <a:alpha val="43137"/>
                    </a:srgbClr>
                  </a:outerShdw>
                </a:effectLst>
              </a:rPr>
              <a:t>Garrett County, Maryland </a:t>
            </a:r>
          </a:p>
          <a:p>
            <a:pPr algn="ctr"/>
            <a:r>
              <a:rPr lang="en-US" sz="5400" b="1" dirty="0" smtClean="0">
                <a:solidFill>
                  <a:schemeClr val="bg1"/>
                </a:solidFill>
                <a:effectLst>
                  <a:outerShdw blurRad="38100" dist="38100" dir="2700000" algn="tl">
                    <a:srgbClr val="000000">
                      <a:alpha val="43137"/>
                    </a:srgbClr>
                  </a:outerShdw>
                </a:effectLst>
              </a:rPr>
              <a:t>2020 </a:t>
            </a:r>
            <a:r>
              <a:rPr lang="en-US" sz="5400" b="1" dirty="0">
                <a:solidFill>
                  <a:schemeClr val="bg1"/>
                </a:solidFill>
                <a:effectLst>
                  <a:outerShdw blurRad="38100" dist="38100" dir="2700000" algn="tl">
                    <a:srgbClr val="000000">
                      <a:alpha val="43137"/>
                    </a:srgbClr>
                  </a:outerShdw>
                </a:effectLst>
              </a:rPr>
              <a:t>STATUS OF HEALTH</a:t>
            </a:r>
          </a:p>
        </p:txBody>
      </p:sp>
      <p:sp>
        <p:nvSpPr>
          <p:cNvPr id="6" name="Rectangle 5"/>
          <p:cNvSpPr/>
          <p:nvPr/>
        </p:nvSpPr>
        <p:spPr>
          <a:xfrm>
            <a:off x="3802626" y="3747094"/>
            <a:ext cx="4572000" cy="923330"/>
          </a:xfrm>
          <a:prstGeom prst="rect">
            <a:avLst/>
          </a:prstGeom>
        </p:spPr>
        <p:txBody>
          <a:bodyPr>
            <a:spAutoFit/>
          </a:bodyPr>
          <a:lstStyle/>
          <a:p>
            <a:r>
              <a:rPr lang="en-US" dirty="0">
                <a:solidFill>
                  <a:schemeClr val="bg1"/>
                </a:solidFill>
                <a:effectLst>
                  <a:outerShdw blurRad="38100" dist="38100" dir="2700000" algn="tl">
                    <a:srgbClr val="000000">
                      <a:alpha val="43137"/>
                    </a:srgbClr>
                  </a:outerShdw>
                </a:effectLst>
              </a:rPr>
              <a:t>Presented to Garrett County Board of Health By: Robert Stephens – Health Officer </a:t>
            </a:r>
          </a:p>
          <a:p>
            <a:r>
              <a:rPr lang="en-US" dirty="0" smtClean="0">
                <a:solidFill>
                  <a:schemeClr val="bg1"/>
                </a:solidFill>
                <a:effectLst>
                  <a:outerShdw blurRad="38100" dist="38100" dir="2700000" algn="tl">
                    <a:srgbClr val="000000">
                      <a:alpha val="43137"/>
                    </a:srgbClr>
                  </a:outerShdw>
                </a:effectLst>
              </a:rPr>
              <a:t>5/28/2020</a:t>
            </a:r>
            <a:endParaRPr lang="en-US"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7914" y="4982550"/>
            <a:ext cx="1354085" cy="1890220"/>
          </a:xfrm>
          <a:prstGeom prst="rect">
            <a:avLst/>
          </a:prstGeom>
        </p:spPr>
      </p:pic>
    </p:spTree>
    <p:extLst>
      <p:ext uri="{BB962C8B-B14F-4D97-AF65-F5344CB8AC3E}">
        <p14:creationId xmlns:p14="http://schemas.microsoft.com/office/powerpoint/2010/main" val="2713284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82861" y="845389"/>
            <a:ext cx="3683480" cy="1569660"/>
          </a:xfrm>
          <a:prstGeom prst="rect">
            <a:avLst/>
          </a:prstGeom>
          <a:noFill/>
        </p:spPr>
        <p:txBody>
          <a:bodyPr wrap="square" rtlCol="0">
            <a:spAutoFit/>
          </a:bodyPr>
          <a:lstStyle/>
          <a:p>
            <a:r>
              <a:rPr lang="en-US" sz="3200" b="1" dirty="0" smtClean="0">
                <a:solidFill>
                  <a:prstClr val="black"/>
                </a:solidFill>
              </a:rPr>
              <a:t>GARRETT COUNTY HEALTH RANKINGS</a:t>
            </a:r>
          </a:p>
          <a:p>
            <a:pPr algn="ctr"/>
            <a:r>
              <a:rPr lang="en-US" sz="3200" b="1" dirty="0">
                <a:solidFill>
                  <a:prstClr val="black"/>
                </a:solidFill>
              </a:rPr>
              <a:t> </a:t>
            </a:r>
            <a:r>
              <a:rPr lang="en-US" sz="3200" b="1" dirty="0" smtClean="0">
                <a:solidFill>
                  <a:prstClr val="black"/>
                </a:solidFill>
              </a:rPr>
              <a:t>2020</a:t>
            </a:r>
            <a:endParaRPr lang="en-US" sz="3200" b="1" dirty="0">
              <a:solidFill>
                <a:prstClr val="black"/>
              </a:solidFill>
            </a:endParaRPr>
          </a:p>
        </p:txBody>
      </p:sp>
      <p:pic>
        <p:nvPicPr>
          <p:cNvPr id="4" name="Picture 2" descr="Image result for County Health Rankin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089" y="4084530"/>
            <a:ext cx="4391025" cy="1038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729089" y="5797753"/>
            <a:ext cx="4313208" cy="307777"/>
          </a:xfrm>
          <a:prstGeom prst="rect">
            <a:avLst/>
          </a:prstGeom>
        </p:spPr>
        <p:txBody>
          <a:bodyPr wrap="square">
            <a:spAutoFit/>
          </a:bodyPr>
          <a:lstStyle/>
          <a:p>
            <a:r>
              <a:rPr lang="en-US" sz="1400" dirty="0">
                <a:solidFill>
                  <a:prstClr val="black"/>
                </a:solidFill>
                <a:latin typeface="Arial" panose="020B0604020202020204" pitchFamily="34" charset="0"/>
                <a:cs typeface="Arial" panose="020B0604020202020204" pitchFamily="34" charset="0"/>
              </a:rPr>
              <a:t>Note:  Blank values reflect unreliable or missing data</a:t>
            </a:r>
          </a:p>
        </p:txBody>
      </p:sp>
      <p:pic>
        <p:nvPicPr>
          <p:cNvPr id="9" name="Picture 8"/>
          <p:cNvPicPr>
            <a:picLocks noChangeAspect="1"/>
          </p:cNvPicPr>
          <p:nvPr/>
        </p:nvPicPr>
        <p:blipFill>
          <a:blip r:embed="rId4"/>
          <a:stretch>
            <a:fillRect/>
          </a:stretch>
        </p:blipFill>
        <p:spPr>
          <a:xfrm>
            <a:off x="6564042" y="3311231"/>
            <a:ext cx="554784" cy="390178"/>
          </a:xfrm>
          <a:prstGeom prst="rect">
            <a:avLst/>
          </a:prstGeom>
        </p:spPr>
      </p:pic>
      <p:pic>
        <p:nvPicPr>
          <p:cNvPr id="10" name="Picture 9"/>
          <p:cNvPicPr>
            <a:picLocks noChangeAspect="1"/>
          </p:cNvPicPr>
          <p:nvPr/>
        </p:nvPicPr>
        <p:blipFill>
          <a:blip r:embed="rId5"/>
          <a:stretch>
            <a:fillRect/>
          </a:stretch>
        </p:blipFill>
        <p:spPr>
          <a:xfrm>
            <a:off x="160255" y="139111"/>
            <a:ext cx="7267575" cy="6344239"/>
          </a:xfrm>
          <a:prstGeom prst="rect">
            <a:avLst/>
          </a:prstGeom>
        </p:spPr>
      </p:pic>
      <p:pic>
        <p:nvPicPr>
          <p:cNvPr id="11" name="Picture 10"/>
          <p:cNvPicPr>
            <a:picLocks noChangeAspect="1"/>
          </p:cNvPicPr>
          <p:nvPr/>
        </p:nvPicPr>
        <p:blipFill>
          <a:blip r:embed="rId4"/>
          <a:stretch>
            <a:fillRect/>
          </a:stretch>
        </p:blipFill>
        <p:spPr>
          <a:xfrm>
            <a:off x="2698336" y="103929"/>
            <a:ext cx="554784" cy="390178"/>
          </a:xfrm>
          <a:prstGeom prst="rect">
            <a:avLst/>
          </a:prstGeom>
        </p:spPr>
      </p:pic>
      <p:sp>
        <p:nvSpPr>
          <p:cNvPr id="12" name="Oval 11"/>
          <p:cNvSpPr/>
          <p:nvPr/>
        </p:nvSpPr>
        <p:spPr>
          <a:xfrm>
            <a:off x="6325206" y="488799"/>
            <a:ext cx="541175" cy="379562"/>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flipV="1">
            <a:off x="6325206" y="3409169"/>
            <a:ext cx="541175" cy="328517"/>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864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9935" y="160308"/>
            <a:ext cx="7315200" cy="533400"/>
          </a:xfrm>
          <a:prstGeom prst="rect">
            <a:avLst/>
          </a:prstGeom>
        </p:spPr>
      </p:pic>
      <p:sp>
        <p:nvSpPr>
          <p:cNvPr id="4" name="Rectangle 3"/>
          <p:cNvSpPr/>
          <p:nvPr/>
        </p:nvSpPr>
        <p:spPr>
          <a:xfrm>
            <a:off x="7936302" y="871594"/>
            <a:ext cx="4037161" cy="1569660"/>
          </a:xfrm>
          <a:prstGeom prst="rect">
            <a:avLst/>
          </a:prstGeom>
        </p:spPr>
        <p:txBody>
          <a:bodyPr wrap="square">
            <a:spAutoFit/>
          </a:bodyPr>
          <a:lstStyle/>
          <a:p>
            <a:pPr algn="ctr"/>
            <a:r>
              <a:rPr lang="en-US" sz="3200" b="1" dirty="0">
                <a:solidFill>
                  <a:prstClr val="black"/>
                </a:solidFill>
              </a:rPr>
              <a:t>GARRETT COUNTY HEALTH RANKINGS</a:t>
            </a:r>
          </a:p>
          <a:p>
            <a:pPr algn="ctr"/>
            <a:r>
              <a:rPr lang="en-US" sz="3200" b="1" dirty="0">
                <a:solidFill>
                  <a:prstClr val="black"/>
                </a:solidFill>
              </a:rPr>
              <a:t> </a:t>
            </a:r>
            <a:r>
              <a:rPr lang="en-US" sz="3200" b="1" dirty="0" smtClean="0">
                <a:solidFill>
                  <a:prstClr val="black"/>
                </a:solidFill>
              </a:rPr>
              <a:t>2020</a:t>
            </a:r>
            <a:endParaRPr lang="en-US" sz="3200" b="1" dirty="0">
              <a:solidFill>
                <a:prstClr val="black"/>
              </a:solidFill>
            </a:endParaRPr>
          </a:p>
        </p:txBody>
      </p:sp>
      <p:pic>
        <p:nvPicPr>
          <p:cNvPr id="5" name="Picture 2" descr="Image result for County Health Ran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8704" y="4239805"/>
            <a:ext cx="4391025" cy="10382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777843" y="6022040"/>
            <a:ext cx="4354077" cy="307777"/>
          </a:xfrm>
          <a:prstGeom prst="rect">
            <a:avLst/>
          </a:prstGeom>
        </p:spPr>
        <p:txBody>
          <a:bodyPr wrap="none">
            <a:spAutoFit/>
          </a:bodyPr>
          <a:lstStyle/>
          <a:p>
            <a:r>
              <a:rPr lang="en-US" sz="1400" dirty="0">
                <a:solidFill>
                  <a:prstClr val="black"/>
                </a:solidFill>
                <a:latin typeface="Arial" panose="020B0604020202020204" pitchFamily="34" charset="0"/>
                <a:cs typeface="Arial" panose="020B0604020202020204" pitchFamily="34" charset="0"/>
              </a:rPr>
              <a:t>Note:  Blank values reflect unreliable or missing data</a:t>
            </a:r>
          </a:p>
        </p:txBody>
      </p:sp>
      <p:pic>
        <p:nvPicPr>
          <p:cNvPr id="7" name="Picture 6"/>
          <p:cNvPicPr>
            <a:picLocks noChangeAspect="1"/>
          </p:cNvPicPr>
          <p:nvPr/>
        </p:nvPicPr>
        <p:blipFill>
          <a:blip r:embed="rId5"/>
          <a:stretch>
            <a:fillRect/>
          </a:stretch>
        </p:blipFill>
        <p:spPr>
          <a:xfrm>
            <a:off x="269935" y="645196"/>
            <a:ext cx="7243228" cy="5802738"/>
          </a:xfrm>
          <a:prstGeom prst="rect">
            <a:avLst/>
          </a:prstGeom>
        </p:spPr>
      </p:pic>
    </p:spTree>
    <p:extLst>
      <p:ext uri="{BB962C8B-B14F-4D97-AF65-F5344CB8AC3E}">
        <p14:creationId xmlns:p14="http://schemas.microsoft.com/office/powerpoint/2010/main" val="3249372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00997" y="1129416"/>
            <a:ext cx="8341742" cy="457200"/>
          </a:xfrm>
          <a:prstGeom prst="rect">
            <a:avLst/>
          </a:prstGeom>
        </p:spPr>
      </p:pic>
      <p:sp>
        <p:nvSpPr>
          <p:cNvPr id="4" name="Rectangle 3"/>
          <p:cNvSpPr/>
          <p:nvPr/>
        </p:nvSpPr>
        <p:spPr>
          <a:xfrm>
            <a:off x="2310871" y="147451"/>
            <a:ext cx="6431568" cy="1077218"/>
          </a:xfrm>
          <a:prstGeom prst="rect">
            <a:avLst/>
          </a:prstGeom>
        </p:spPr>
        <p:txBody>
          <a:bodyPr wrap="none">
            <a:spAutoFit/>
          </a:bodyPr>
          <a:lstStyle/>
          <a:p>
            <a:pPr algn="ctr"/>
            <a:r>
              <a:rPr lang="en-US" sz="3200" b="1" dirty="0">
                <a:solidFill>
                  <a:prstClr val="black"/>
                </a:solidFill>
                <a:latin typeface="Century Gothic" panose="020B0502020202020204" pitchFamily="34" charset="0"/>
              </a:rPr>
              <a:t>Garrett County Health </a:t>
            </a:r>
            <a:r>
              <a:rPr lang="en-US" sz="3200" b="1" dirty="0" smtClean="0">
                <a:solidFill>
                  <a:prstClr val="black"/>
                </a:solidFill>
                <a:latin typeface="Century Gothic" panose="020B0502020202020204" pitchFamily="34" charset="0"/>
              </a:rPr>
              <a:t>Rankings</a:t>
            </a:r>
          </a:p>
          <a:p>
            <a:pPr algn="ctr"/>
            <a:r>
              <a:rPr lang="en-US" sz="3200" b="1" dirty="0" smtClean="0">
                <a:solidFill>
                  <a:prstClr val="black"/>
                </a:solidFill>
                <a:latin typeface="Century Gothic" panose="020B0502020202020204" pitchFamily="34" charset="0"/>
              </a:rPr>
              <a:t>2020</a:t>
            </a:r>
            <a:endParaRPr lang="en-US" sz="3200" b="1" dirty="0">
              <a:solidFill>
                <a:prstClr val="black"/>
              </a:solidFill>
              <a:latin typeface="Century Gothic" panose="020B0502020202020204" pitchFamily="34" charset="0"/>
            </a:endParaRPr>
          </a:p>
        </p:txBody>
      </p:sp>
      <p:pic>
        <p:nvPicPr>
          <p:cNvPr id="5" name="Picture 2" descr="Image result for County Health Ran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1439" y="4886276"/>
            <a:ext cx="2819924" cy="666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1611984" y="1586616"/>
            <a:ext cx="8125905" cy="2576840"/>
          </a:xfrm>
          <a:prstGeom prst="rect">
            <a:avLst/>
          </a:prstGeom>
        </p:spPr>
      </p:pic>
    </p:spTree>
    <p:extLst>
      <p:ext uri="{BB962C8B-B14F-4D97-AF65-F5344CB8AC3E}">
        <p14:creationId xmlns:p14="http://schemas.microsoft.com/office/powerpoint/2010/main" val="3177540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048" y="300990"/>
            <a:ext cx="8229600" cy="975042"/>
          </a:xfrm>
        </p:spPr>
        <p:txBody>
          <a:bodyPr>
            <a:noAutofit/>
          </a:bodyPr>
          <a:lstStyle/>
          <a:p>
            <a:r>
              <a:rPr lang="en-US" sz="3700" b="1" dirty="0">
                <a:effectLst>
                  <a:outerShdw blurRad="38100" dist="38100" dir="2700000" algn="tl">
                    <a:srgbClr val="000000">
                      <a:alpha val="43137"/>
                    </a:srgbClr>
                  </a:outerShdw>
                </a:effectLst>
              </a:rPr>
              <a:t>State Health </a:t>
            </a:r>
            <a:r>
              <a:rPr lang="en-US" sz="3700" b="1" dirty="0" smtClean="0">
                <a:effectLst>
                  <a:outerShdw blurRad="38100" dist="38100" dir="2700000" algn="tl">
                    <a:srgbClr val="000000">
                      <a:alpha val="43137"/>
                    </a:srgbClr>
                  </a:outerShdw>
                </a:effectLst>
              </a:rPr>
              <a:t>Improvement </a:t>
            </a:r>
            <a:r>
              <a:rPr lang="en-US" sz="3700" b="1" dirty="0">
                <a:effectLst>
                  <a:outerShdw blurRad="38100" dist="38100" dir="2700000" algn="tl">
                    <a:srgbClr val="000000">
                      <a:alpha val="43137"/>
                    </a:srgbClr>
                  </a:outerShdw>
                </a:effectLst>
              </a:rPr>
              <a:t>Process</a:t>
            </a:r>
          </a:p>
        </p:txBody>
      </p:sp>
      <p:sp>
        <p:nvSpPr>
          <p:cNvPr id="5" name="Content Placeholder 4"/>
          <p:cNvSpPr>
            <a:spLocks noGrp="1"/>
          </p:cNvSpPr>
          <p:nvPr>
            <p:ph idx="1"/>
          </p:nvPr>
        </p:nvSpPr>
        <p:spPr>
          <a:xfrm>
            <a:off x="1908048" y="1371600"/>
            <a:ext cx="8229600" cy="5105400"/>
          </a:xfrm>
        </p:spPr>
        <p:txBody>
          <a:bodyPr>
            <a:noAutofit/>
          </a:bodyPr>
          <a:lstStyle/>
          <a:p>
            <a:pPr marL="137160" indent="0" algn="ctr">
              <a:spcAft>
                <a:spcPts val="1200"/>
              </a:spcAft>
              <a:buNone/>
            </a:pPr>
            <a:r>
              <a:rPr lang="en-US" sz="3600" b="1" i="1" dirty="0">
                <a:solidFill>
                  <a:srgbClr val="0070C0"/>
                </a:solidFill>
                <a:effectLst>
                  <a:outerShdw blurRad="50800" dist="38100" dir="10800000" algn="r" rotWithShape="0">
                    <a:prstClr val="black">
                      <a:alpha val="40000"/>
                    </a:prstClr>
                  </a:outerShdw>
                </a:effectLst>
              </a:rPr>
              <a:t>SHIP provides a framework for continual progress toward a healthier community.</a:t>
            </a:r>
          </a:p>
          <a:p>
            <a:pPr marL="137160" indent="0" algn="ctr">
              <a:spcAft>
                <a:spcPts val="1200"/>
              </a:spcAft>
              <a:buNone/>
            </a:pPr>
            <a:r>
              <a:rPr lang="en-US" sz="2800" b="1" dirty="0">
                <a:solidFill>
                  <a:srgbClr val="0070C0"/>
                </a:solidFill>
                <a:effectLst>
                  <a:outerShdw blurRad="50800" dist="38100" dir="10800000" algn="r" rotWithShape="0">
                    <a:prstClr val="black">
                      <a:alpha val="40000"/>
                    </a:prstClr>
                  </a:outerShdw>
                </a:effectLst>
              </a:rPr>
              <a:t>Including 39 measures and 5 focus areas</a:t>
            </a:r>
          </a:p>
          <a:p>
            <a:pPr marL="137160" indent="0">
              <a:buNone/>
            </a:pPr>
            <a:r>
              <a:rPr lang="en-US" sz="2800" b="1" dirty="0" smtClean="0">
                <a:solidFill>
                  <a:srgbClr val="0070C0"/>
                </a:solidFill>
                <a:effectLst>
                  <a:outerShdw blurRad="50800" dist="38100" dir="10800000" algn="r" rotWithShape="0">
                    <a:prstClr val="black">
                      <a:alpha val="40000"/>
                    </a:prstClr>
                  </a:outerShdw>
                </a:effectLst>
              </a:rPr>
              <a:t>      Focus </a:t>
            </a:r>
            <a:r>
              <a:rPr lang="en-US" sz="2800" b="1" dirty="0">
                <a:solidFill>
                  <a:srgbClr val="0070C0"/>
                </a:solidFill>
                <a:effectLst>
                  <a:outerShdw blurRad="50800" dist="38100" dir="10800000" algn="r" rotWithShape="0">
                    <a:prstClr val="black">
                      <a:alpha val="40000"/>
                    </a:prstClr>
                  </a:outerShdw>
                </a:effectLst>
              </a:rPr>
              <a:t>Areas:</a:t>
            </a:r>
          </a:p>
          <a:p>
            <a:r>
              <a:rPr lang="en-US" sz="2800" b="1" dirty="0">
                <a:solidFill>
                  <a:srgbClr val="0070C0"/>
                </a:solidFill>
                <a:effectLst>
                  <a:outerShdw blurRad="50800" dist="38100" dir="10800000" algn="r" rotWithShape="0">
                    <a:prstClr val="black">
                      <a:alpha val="40000"/>
                    </a:prstClr>
                  </a:outerShdw>
                </a:effectLst>
              </a:rPr>
              <a:t>Healthy Beginnings</a:t>
            </a:r>
          </a:p>
          <a:p>
            <a:r>
              <a:rPr lang="en-US" sz="2800" b="1" dirty="0">
                <a:solidFill>
                  <a:srgbClr val="0070C0"/>
                </a:solidFill>
                <a:effectLst>
                  <a:outerShdw blurRad="50800" dist="38100" dir="10800000" algn="r" rotWithShape="0">
                    <a:prstClr val="black">
                      <a:alpha val="40000"/>
                    </a:prstClr>
                  </a:outerShdw>
                </a:effectLst>
              </a:rPr>
              <a:t>Healthy Living</a:t>
            </a:r>
          </a:p>
          <a:p>
            <a:r>
              <a:rPr lang="en-US" sz="2800" b="1" dirty="0">
                <a:solidFill>
                  <a:srgbClr val="0070C0"/>
                </a:solidFill>
                <a:effectLst>
                  <a:outerShdw blurRad="50800" dist="38100" dir="10800000" algn="r" rotWithShape="0">
                    <a:prstClr val="black">
                      <a:alpha val="40000"/>
                    </a:prstClr>
                  </a:outerShdw>
                </a:effectLst>
              </a:rPr>
              <a:t>Healthy Communities</a:t>
            </a:r>
          </a:p>
          <a:p>
            <a:r>
              <a:rPr lang="en-US" sz="2800" b="1" dirty="0">
                <a:solidFill>
                  <a:srgbClr val="0070C0"/>
                </a:solidFill>
                <a:effectLst>
                  <a:outerShdw blurRad="50800" dist="38100" dir="10800000" algn="r" rotWithShape="0">
                    <a:prstClr val="black">
                      <a:alpha val="40000"/>
                    </a:prstClr>
                  </a:outerShdw>
                </a:effectLst>
              </a:rPr>
              <a:t>Access to Health Care</a:t>
            </a:r>
          </a:p>
          <a:p>
            <a:r>
              <a:rPr lang="en-US" sz="2800" b="1" dirty="0">
                <a:solidFill>
                  <a:srgbClr val="0070C0"/>
                </a:solidFill>
                <a:effectLst>
                  <a:outerShdw blurRad="50800" dist="38100" dir="10800000" algn="r" rotWithShape="0">
                    <a:prstClr val="black">
                      <a:alpha val="40000"/>
                    </a:prstClr>
                  </a:outerShdw>
                </a:effectLst>
              </a:rPr>
              <a:t>Quality Preventive Care</a:t>
            </a:r>
          </a:p>
        </p:txBody>
      </p:sp>
    </p:spTree>
    <p:extLst>
      <p:ext uri="{BB962C8B-B14F-4D97-AF65-F5344CB8AC3E}">
        <p14:creationId xmlns:p14="http://schemas.microsoft.com/office/powerpoint/2010/main" val="3578059636"/>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49574" y="51817"/>
            <a:ext cx="5401818" cy="1356360"/>
          </a:xfrm>
        </p:spPr>
        <p:txBody>
          <a:bodyPr>
            <a:noAutofit/>
          </a:bodyPr>
          <a:lstStyle/>
          <a:p>
            <a:r>
              <a:rPr lang="en-US" sz="5400" b="1" dirty="0" smtClean="0">
                <a:solidFill>
                  <a:srgbClr val="0070C0"/>
                </a:solidFill>
                <a:effectLst>
                  <a:outerShdw blurRad="38100" dist="38100" dir="2700000" algn="tl">
                    <a:srgbClr val="000000">
                      <a:alpha val="43137"/>
                    </a:srgbClr>
                  </a:outerShdw>
                </a:effectLst>
              </a:rPr>
              <a:t>Healthy Beginnings</a:t>
            </a:r>
            <a:endParaRPr lang="en-US" sz="5400" b="1" dirty="0">
              <a:solidFill>
                <a:srgbClr val="0070C0"/>
              </a:solidFill>
              <a:effectLst>
                <a:outerShdw blurRad="38100" dist="38100" dir="2700000" algn="tl">
                  <a:srgbClr val="000000">
                    <a:alpha val="43137"/>
                  </a:srgbClr>
                </a:outerShdw>
              </a:effectLs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81385391"/>
              </p:ext>
            </p:extLst>
          </p:nvPr>
        </p:nvGraphicFramePr>
        <p:xfrm>
          <a:off x="1291771" y="1189102"/>
          <a:ext cx="8939222" cy="5168944"/>
        </p:xfrm>
        <a:graphic>
          <a:graphicData uri="http://schemas.openxmlformats.org/drawingml/2006/table">
            <a:tbl>
              <a:tblPr firstRow="1" firstCol="1" bandCol="1">
                <a:tableStyleId>{793D81CF-94F2-401A-BA57-92F5A7B2D0C5}</a:tableStyleId>
              </a:tblPr>
              <a:tblGrid>
                <a:gridCol w="1076017">
                  <a:extLst>
                    <a:ext uri="{9D8B030D-6E8A-4147-A177-3AD203B41FA5}">
                      <a16:colId xmlns:a16="http://schemas.microsoft.com/office/drawing/2014/main" val="20000"/>
                    </a:ext>
                  </a:extLst>
                </a:gridCol>
                <a:gridCol w="4123100">
                  <a:extLst>
                    <a:ext uri="{9D8B030D-6E8A-4147-A177-3AD203B41FA5}">
                      <a16:colId xmlns:a16="http://schemas.microsoft.com/office/drawing/2014/main" val="20001"/>
                    </a:ext>
                  </a:extLst>
                </a:gridCol>
                <a:gridCol w="3740105">
                  <a:extLst>
                    <a:ext uri="{9D8B030D-6E8A-4147-A177-3AD203B41FA5}">
                      <a16:colId xmlns:a16="http://schemas.microsoft.com/office/drawing/2014/main" val="20002"/>
                    </a:ext>
                  </a:extLst>
                </a:gridCol>
              </a:tblGrid>
              <a:tr h="1140246">
                <a:tc>
                  <a:txBody>
                    <a:bodyPr/>
                    <a:lstStyle/>
                    <a:p>
                      <a:endParaRPr lang="en-US" dirty="0"/>
                    </a:p>
                  </a:txBody>
                  <a:tcPr>
                    <a:lnR w="12700" cap="flat" cmpd="sng" algn="ctr">
                      <a:solidFill>
                        <a:schemeClr val="tx1"/>
                      </a:solidFill>
                      <a:prstDash val="solid"/>
                      <a:round/>
                      <a:headEnd type="none" w="med" len="med"/>
                      <a:tailEnd type="none" w="med" len="med"/>
                    </a:lnR>
                    <a:solidFill>
                      <a:schemeClr val="accent1"/>
                    </a:solidFill>
                  </a:tcPr>
                </a:tc>
                <a:tc>
                  <a:txBody>
                    <a:bodyPr/>
                    <a:lstStyle/>
                    <a:p>
                      <a:pPr algn="ctr"/>
                      <a:endParaRPr lang="en-US" sz="2000" dirty="0" smtClean="0"/>
                    </a:p>
                    <a:p>
                      <a:pPr algn="ctr"/>
                      <a:r>
                        <a:rPr lang="en-US" sz="2800" dirty="0" smtClean="0"/>
                        <a:t>Meets or Exceeds</a:t>
                      </a:r>
                      <a:r>
                        <a:rPr lang="en-US" sz="2800" baseline="0" dirty="0" smtClean="0"/>
                        <a:t> State Goal</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a:txBody>
                    <a:bodyPr/>
                    <a:lstStyle/>
                    <a:p>
                      <a:pPr algn="ctr"/>
                      <a:endParaRPr lang="en-US" sz="2000" dirty="0" smtClean="0"/>
                    </a:p>
                    <a:p>
                      <a:pPr algn="ctr"/>
                      <a:endParaRPr lang="en-US" sz="2000" dirty="0" smtClean="0"/>
                    </a:p>
                    <a:p>
                      <a:pPr algn="ctr"/>
                      <a:r>
                        <a:rPr lang="en-US" sz="2800" dirty="0" smtClean="0"/>
                        <a:t>Needs Improvement</a:t>
                      </a:r>
                      <a:endParaRPr lang="en-US" sz="2800" dirty="0"/>
                    </a:p>
                  </a:txBody>
                  <a:tcPr>
                    <a:lnL w="12700" cap="flat" cmpd="sng" algn="ctr">
                      <a:solidFill>
                        <a:schemeClr val="tx1"/>
                      </a:solidFill>
                      <a:prstDash val="solid"/>
                      <a:round/>
                      <a:headEnd type="none" w="med" len="med"/>
                      <a:tailEnd type="none" w="med" len="med"/>
                    </a:lnL>
                    <a:solidFill>
                      <a:schemeClr val="accent1"/>
                    </a:solidFill>
                  </a:tcPr>
                </a:tc>
                <a:extLst>
                  <a:ext uri="{0D108BD9-81ED-4DB2-BD59-A6C34878D82A}">
                    <a16:rowId xmlns:a16="http://schemas.microsoft.com/office/drawing/2014/main" val="10000"/>
                  </a:ext>
                </a:extLst>
              </a:tr>
              <a:tr h="1084624">
                <a:tc rowSpan="4">
                  <a:txBody>
                    <a:bodyPr/>
                    <a:lstStyle/>
                    <a:p>
                      <a:pPr algn="ctr"/>
                      <a:r>
                        <a:rPr lang="en-US" sz="2800" dirty="0" smtClean="0"/>
                        <a:t>6 Measures</a:t>
                      </a:r>
                      <a:endParaRPr lang="en-US" sz="2800" dirty="0">
                        <a:solidFill>
                          <a:schemeClr val="tx1"/>
                        </a:solidFill>
                      </a:endParaRPr>
                    </a:p>
                  </a:txBody>
                  <a:tcPr vert="vert270"/>
                </a:tc>
                <a:tc>
                  <a:txBody>
                    <a:bodyPr/>
                    <a:lstStyle/>
                    <a:p>
                      <a:r>
                        <a:rPr lang="en-US" sz="2400" dirty="0" smtClean="0"/>
                        <a:t>Early Prenatal Care</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Children Receiving Blood Lead</a:t>
                      </a:r>
                      <a:r>
                        <a:rPr lang="en-US" sz="2400" baseline="0" dirty="0" smtClean="0"/>
                        <a:t> Screening</a:t>
                      </a:r>
                      <a:endParaRPr lang="en-US" sz="2400" dirty="0" smtClean="0"/>
                    </a:p>
                    <a:p>
                      <a:endParaRPr lang="en-US" sz="2400" dirty="0" smtClean="0"/>
                    </a:p>
                  </a:txBody>
                  <a:tcPr/>
                </a:tc>
                <a:extLst>
                  <a:ext uri="{0D108BD9-81ED-4DB2-BD59-A6C34878D82A}">
                    <a16:rowId xmlns:a16="http://schemas.microsoft.com/office/drawing/2014/main" val="10001"/>
                  </a:ext>
                </a:extLst>
              </a:tr>
              <a:tr h="1084624">
                <a:tc vMerge="1">
                  <a:txBody>
                    <a:bodyPr/>
                    <a:lstStyle/>
                    <a:p>
                      <a:endParaRPr lang="en-US" dirty="0"/>
                    </a:p>
                  </a:txBody>
                  <a:tcPr/>
                </a:tc>
                <a:tc>
                  <a:txBody>
                    <a:bodyPr/>
                    <a:lstStyle/>
                    <a:p>
                      <a:r>
                        <a:rPr lang="en-US" sz="2400" dirty="0" smtClean="0"/>
                        <a:t>Students Entering Kindergarten</a:t>
                      </a:r>
                      <a:r>
                        <a:rPr lang="en-US" sz="2400" baseline="0" dirty="0" smtClean="0"/>
                        <a:t> Ready To Learn</a:t>
                      </a:r>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Babies with low</a:t>
                      </a:r>
                      <a:r>
                        <a:rPr lang="en-US" sz="2400" baseline="0" dirty="0" smtClean="0"/>
                        <a:t> birth weight</a:t>
                      </a:r>
                      <a:endParaRPr lang="en-US" sz="2400" dirty="0" smtClean="0"/>
                    </a:p>
                    <a:p>
                      <a:endParaRPr lang="en-US" sz="2400" dirty="0"/>
                    </a:p>
                  </a:txBody>
                  <a:tcPr/>
                </a:tc>
                <a:extLst>
                  <a:ext uri="{0D108BD9-81ED-4DB2-BD59-A6C34878D82A}">
                    <a16:rowId xmlns:a16="http://schemas.microsoft.com/office/drawing/2014/main" val="10002"/>
                  </a:ext>
                </a:extLst>
              </a:tr>
              <a:tr h="55656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High School Graduation</a:t>
                      </a:r>
                      <a:r>
                        <a:rPr lang="en-US" sz="2400" baseline="0" dirty="0" smtClean="0"/>
                        <a:t> Rate</a:t>
                      </a:r>
                      <a:endParaRPr lang="en-US" sz="2400" dirty="0" smtClean="0"/>
                    </a:p>
                    <a:p>
                      <a:endParaRPr lang="en-US" sz="2400" dirty="0"/>
                    </a:p>
                  </a:txBody>
                  <a:tcPr/>
                </a:tc>
                <a:tc>
                  <a:txBody>
                    <a:bodyPr/>
                    <a:lstStyle/>
                    <a:p>
                      <a:endParaRPr lang="en-US" sz="2400" baseline="0" dirty="0" smtClean="0"/>
                    </a:p>
                  </a:txBody>
                  <a:tcPr/>
                </a:tc>
                <a:extLst>
                  <a:ext uri="{0D108BD9-81ED-4DB2-BD59-A6C34878D82A}">
                    <a16:rowId xmlns:a16="http://schemas.microsoft.com/office/drawing/2014/main" val="10003"/>
                  </a:ext>
                </a:extLst>
              </a:tr>
              <a:tr h="415771">
                <a:tc vMerge="1">
                  <a:txBody>
                    <a:bodyPr/>
                    <a:lstStyle/>
                    <a:p>
                      <a:pPr algn="ctr"/>
                      <a:endParaRPr lang="en-US" sz="2800" dirty="0">
                        <a:solidFill>
                          <a:schemeClr val="tx1"/>
                        </a:solidFill>
                      </a:endParaRPr>
                    </a:p>
                  </a:txBody>
                  <a:tcPr vert="vert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Teen Birth Rate      </a:t>
                      </a:r>
                    </a:p>
                    <a:p>
                      <a:endParaRPr lang="en-US" sz="2400" dirty="0"/>
                    </a:p>
                  </a:txBody>
                  <a:tcPr/>
                </a:tc>
                <a:tc>
                  <a:txBody>
                    <a:bodyPr/>
                    <a:lstStyle/>
                    <a:p>
                      <a:endParaRPr lang="en-US" dirty="0" smtClean="0"/>
                    </a:p>
                    <a:p>
                      <a:endParaRPr lang="en-US" dirty="0" smtClean="0"/>
                    </a:p>
                  </a:txBody>
                  <a:tcPr/>
                </a:tc>
                <a:extLst>
                  <a:ext uri="{0D108BD9-81ED-4DB2-BD59-A6C34878D82A}">
                    <a16:rowId xmlns:a16="http://schemas.microsoft.com/office/drawing/2014/main" val="10004"/>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6837" y="2545462"/>
            <a:ext cx="810819" cy="47482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497" y="4122526"/>
            <a:ext cx="810819" cy="47482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496" y="5058291"/>
            <a:ext cx="810819" cy="47482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495" y="5756641"/>
            <a:ext cx="810819" cy="47482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6319" y="4122525"/>
            <a:ext cx="810819" cy="474829"/>
          </a:xfrm>
          <a:prstGeom prst="rect">
            <a:avLst/>
          </a:prstGeom>
        </p:spPr>
      </p:pic>
    </p:spTree>
    <p:extLst>
      <p:ext uri="{BB962C8B-B14F-4D97-AF65-F5344CB8AC3E}">
        <p14:creationId xmlns:p14="http://schemas.microsoft.com/office/powerpoint/2010/main" val="15190135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p:spPr>
        <p:txBody>
          <a:bodyPr/>
          <a:lstStyle/>
          <a:p>
            <a:pPr algn="ctr"/>
            <a:r>
              <a:rPr lang="en-US" b="1" dirty="0" smtClean="0">
                <a:solidFill>
                  <a:schemeClr val="accent1">
                    <a:lumMod val="75000"/>
                  </a:schemeClr>
                </a:solidFill>
              </a:rPr>
              <a:t>Mothers Who Received Prenatal Care</a:t>
            </a:r>
            <a:endParaRPr lang="en-US" b="1" dirty="0">
              <a:solidFill>
                <a:schemeClr val="accent1">
                  <a:lumMod val="75000"/>
                </a:schemeClr>
              </a:solidFill>
            </a:endParaRPr>
          </a:p>
        </p:txBody>
      </p:sp>
      <p:graphicFrame>
        <p:nvGraphicFramePr>
          <p:cNvPr id="6" name="Chart Placeholder 5"/>
          <p:cNvGraphicFramePr>
            <a:graphicFrameLocks noGrp="1"/>
          </p:cNvGraphicFramePr>
          <p:nvPr>
            <p:ph type="chart" idx="1"/>
            <p:extLst>
              <p:ext uri="{D42A27DB-BD31-4B8C-83A1-F6EECF244321}">
                <p14:modId xmlns:p14="http://schemas.microsoft.com/office/powerpoint/2010/main" val="2560342509"/>
              </p:ext>
            </p:extLst>
          </p:nvPr>
        </p:nvGraphicFramePr>
        <p:xfrm>
          <a:off x="609600" y="1600200"/>
          <a:ext cx="10972800" cy="453072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395166" y="4943148"/>
            <a:ext cx="3553906" cy="461665"/>
          </a:xfrm>
          <a:prstGeom prst="rect">
            <a:avLst/>
          </a:prstGeom>
          <a:noFill/>
        </p:spPr>
        <p:txBody>
          <a:bodyPr wrap="square" rtlCol="0">
            <a:spAutoFit/>
          </a:bodyPr>
          <a:lstStyle/>
          <a:p>
            <a:r>
              <a:rPr lang="en-US" sz="2400" b="1" dirty="0" smtClean="0"/>
              <a:t>HP 2020 SHIP Goal 77.9</a:t>
            </a:r>
            <a:endParaRPr lang="en-US" sz="2400" b="1" dirty="0"/>
          </a:p>
        </p:txBody>
      </p:sp>
    </p:spTree>
    <p:extLst>
      <p:ext uri="{BB962C8B-B14F-4D97-AF65-F5344CB8AC3E}">
        <p14:creationId xmlns:p14="http://schemas.microsoft.com/office/powerpoint/2010/main" val="1892457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5208" y="6507332"/>
            <a:ext cx="1793289" cy="261610"/>
          </a:xfrm>
          <a:prstGeom prst="rect">
            <a:avLst/>
          </a:prstGeom>
          <a:noFill/>
        </p:spPr>
        <p:txBody>
          <a:bodyPr wrap="square" rtlCol="0">
            <a:spAutoFit/>
          </a:bodyPr>
          <a:lstStyle/>
          <a:p>
            <a:r>
              <a:rPr lang="en-US" sz="1100" dirty="0" smtClean="0"/>
              <a:t>Ready at Five Partnership</a:t>
            </a:r>
            <a:endParaRPr lang="en-US" sz="1100" dirty="0"/>
          </a:p>
        </p:txBody>
      </p:sp>
      <p:pic>
        <p:nvPicPr>
          <p:cNvPr id="7" name="Picture 6"/>
          <p:cNvPicPr>
            <a:picLocks noChangeAspect="1"/>
          </p:cNvPicPr>
          <p:nvPr/>
        </p:nvPicPr>
        <p:blipFill>
          <a:blip r:embed="rId3"/>
          <a:stretch>
            <a:fillRect/>
          </a:stretch>
        </p:blipFill>
        <p:spPr>
          <a:xfrm>
            <a:off x="501466" y="125128"/>
            <a:ext cx="9629775" cy="6304548"/>
          </a:xfrm>
          <a:prstGeom prst="rect">
            <a:avLst/>
          </a:prstGeom>
        </p:spPr>
      </p:pic>
    </p:spTree>
    <p:extLst>
      <p:ext uri="{BB962C8B-B14F-4D97-AF65-F5344CB8AC3E}">
        <p14:creationId xmlns:p14="http://schemas.microsoft.com/office/powerpoint/2010/main" val="2687311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a:xfrm>
            <a:off x="1981200" y="0"/>
            <a:ext cx="8229600" cy="1143000"/>
          </a:xfrm>
        </p:spPr>
        <p:txBody>
          <a:bodyPr>
            <a:normAutofit/>
          </a:bodyPr>
          <a:lstStyle/>
          <a:p>
            <a:pPr>
              <a:defRPr/>
            </a:pPr>
            <a:r>
              <a:rPr lang="en-US" sz="3200" b="1" dirty="0">
                <a:solidFill>
                  <a:srgbClr val="0070C0"/>
                </a:solidFill>
              </a:rPr>
              <a:t>Infant Mortality Rate </a:t>
            </a:r>
            <a:br>
              <a:rPr lang="en-US" sz="3200" b="1" dirty="0">
                <a:solidFill>
                  <a:srgbClr val="0070C0"/>
                </a:solidFill>
              </a:rPr>
            </a:br>
            <a:r>
              <a:rPr lang="en-US" sz="2400" b="1" dirty="0">
                <a:solidFill>
                  <a:srgbClr val="0070C0"/>
                </a:solidFill>
              </a:rPr>
              <a:t>Per 1,000 Live Births</a:t>
            </a:r>
          </a:p>
        </p:txBody>
      </p:sp>
      <p:graphicFrame>
        <p:nvGraphicFramePr>
          <p:cNvPr id="8" name="Chart 7"/>
          <p:cNvGraphicFramePr/>
          <p:nvPr>
            <p:extLst>
              <p:ext uri="{D42A27DB-BD31-4B8C-83A1-F6EECF244321}">
                <p14:modId xmlns:p14="http://schemas.microsoft.com/office/powerpoint/2010/main" val="238989894"/>
              </p:ext>
            </p:extLst>
          </p:nvPr>
        </p:nvGraphicFramePr>
        <p:xfrm>
          <a:off x="714375" y="892628"/>
          <a:ext cx="10487025" cy="5156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766559" y="1323760"/>
            <a:ext cx="1376916" cy="276999"/>
          </a:xfrm>
          <a:prstGeom prst="rect">
            <a:avLst/>
          </a:prstGeom>
          <a:noFill/>
        </p:spPr>
        <p:txBody>
          <a:bodyPr wrap="square" rtlCol="0">
            <a:spAutoFit/>
          </a:bodyPr>
          <a:lstStyle/>
          <a:p>
            <a:r>
              <a:rPr lang="en-US" sz="1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4 </a:t>
            </a:r>
            <a:r>
              <a:rPr lang="en-US" sz="1200" dirty="0">
                <a:ln w="0"/>
                <a:latin typeface="Arial" panose="020B0604020202020204" pitchFamily="34" charset="0"/>
                <a:cs typeface="Arial" panose="020B0604020202020204" pitchFamily="34" charset="0"/>
              </a:rPr>
              <a:t>Deaths</a:t>
            </a:r>
          </a:p>
        </p:txBody>
      </p:sp>
      <p:sp>
        <p:nvSpPr>
          <p:cNvPr id="7" name="TextBox 6"/>
          <p:cNvSpPr txBox="1"/>
          <p:nvPr/>
        </p:nvSpPr>
        <p:spPr>
          <a:xfrm>
            <a:off x="1981201" y="6048829"/>
            <a:ext cx="3875313" cy="461665"/>
          </a:xfrm>
          <a:prstGeom prst="rect">
            <a:avLst/>
          </a:prstGeom>
          <a:noFill/>
        </p:spPr>
        <p:txBody>
          <a:bodyPr wrap="square" rtlCol="0">
            <a:spAutoFit/>
          </a:bodyPr>
          <a:lstStyle/>
          <a:p>
            <a:r>
              <a:rPr lang="en-US" sz="1200" dirty="0"/>
              <a:t>Source:  Maryland Vital Statistics Administration</a:t>
            </a:r>
          </a:p>
          <a:p>
            <a:r>
              <a:rPr lang="en-US" sz="1200" dirty="0"/>
              <a:t>https://health.maryland.gov/vsa</a:t>
            </a:r>
            <a:endParaRPr lang="en-US" sz="1200" dirty="0">
              <a:ln w="0"/>
              <a:effectLst>
                <a:outerShdw blurRad="38100" dist="19050" dir="2700000" algn="tl" rotWithShape="0">
                  <a:schemeClr val="dk1">
                    <a:alpha val="40000"/>
                  </a:schemeClr>
                </a:outerShdw>
              </a:effectLst>
            </a:endParaRPr>
          </a:p>
        </p:txBody>
      </p:sp>
      <p:sp>
        <p:nvSpPr>
          <p:cNvPr id="2" name="TextBox 1"/>
          <p:cNvSpPr txBox="1"/>
          <p:nvPr/>
        </p:nvSpPr>
        <p:spPr>
          <a:xfrm>
            <a:off x="7059379" y="2493387"/>
            <a:ext cx="1447800"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3 Deaths</a:t>
            </a:r>
          </a:p>
        </p:txBody>
      </p:sp>
      <p:sp>
        <p:nvSpPr>
          <p:cNvPr id="9" name="TextBox 8"/>
          <p:cNvSpPr txBox="1"/>
          <p:nvPr/>
        </p:nvSpPr>
        <p:spPr>
          <a:xfrm>
            <a:off x="8557586" y="1393704"/>
            <a:ext cx="940777" cy="323165"/>
          </a:xfrm>
          <a:prstGeom prst="rect">
            <a:avLst/>
          </a:prstGeom>
          <a:noFill/>
        </p:spPr>
        <p:txBody>
          <a:bodyPr wrap="square" rtlCol="0">
            <a:spAutoFit/>
          </a:bodyPr>
          <a:lstStyle/>
          <a:p>
            <a:r>
              <a:rPr lang="en-US" sz="1500" dirty="0"/>
              <a:t>4 </a:t>
            </a:r>
            <a:r>
              <a:rPr lang="en-US" sz="1200" dirty="0">
                <a:latin typeface="Arial" panose="020B0604020202020204" pitchFamily="34" charset="0"/>
                <a:cs typeface="Arial" panose="020B0604020202020204" pitchFamily="34" charset="0"/>
              </a:rPr>
              <a:t>Deaths</a:t>
            </a:r>
          </a:p>
        </p:txBody>
      </p:sp>
    </p:spTree>
    <p:extLst>
      <p:ext uri="{BB962C8B-B14F-4D97-AF65-F5344CB8AC3E}">
        <p14:creationId xmlns:p14="http://schemas.microsoft.com/office/powerpoint/2010/main" val="1642657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1143000"/>
          </a:xfrm>
        </p:spPr>
        <p:txBody>
          <a:bodyPr>
            <a:normAutofit/>
          </a:bodyPr>
          <a:lstStyle/>
          <a:p>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rPr>
              <a:t>Births to Adolescents, All Races</a:t>
            </a:r>
            <a:b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rPr>
            </a:br>
            <a:r>
              <a:rPr lang="en-US"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rPr>
              <a:t>Rates per 1,000 Females, Ages 15-17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9649384"/>
              </p:ext>
            </p:extLst>
          </p:nvPr>
        </p:nvGraphicFramePr>
        <p:xfrm>
          <a:off x="542925" y="1155289"/>
          <a:ext cx="11238767" cy="476654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9609093" y="1608682"/>
            <a:ext cx="740228" cy="307227"/>
          </a:xfrm>
          <a:prstGeom prst="rect">
            <a:avLst/>
          </a:prstGeom>
          <a:noFill/>
        </p:spPr>
        <p:txBody>
          <a:bodyPr wrap="square" rtlCol="0">
            <a:spAutoFit/>
          </a:bodyPr>
          <a:lstStyle/>
          <a:p>
            <a:r>
              <a:rPr lang="en-US" sz="1400" dirty="0"/>
              <a:t>7</a:t>
            </a:r>
            <a:r>
              <a:rPr lang="en-US" sz="1400" dirty="0" smtClean="0"/>
              <a:t> </a:t>
            </a:r>
            <a:r>
              <a:rPr lang="en-US" sz="1400" dirty="0"/>
              <a:t>births</a:t>
            </a:r>
          </a:p>
        </p:txBody>
      </p:sp>
      <p:sp>
        <p:nvSpPr>
          <p:cNvPr id="6" name="TextBox 5"/>
          <p:cNvSpPr txBox="1"/>
          <p:nvPr/>
        </p:nvSpPr>
        <p:spPr>
          <a:xfrm>
            <a:off x="1600201" y="6037943"/>
            <a:ext cx="3875313" cy="461665"/>
          </a:xfrm>
          <a:prstGeom prst="rect">
            <a:avLst/>
          </a:prstGeom>
          <a:noFill/>
        </p:spPr>
        <p:txBody>
          <a:bodyPr wrap="square" rtlCol="0">
            <a:spAutoFit/>
          </a:bodyPr>
          <a:lstStyle/>
          <a:p>
            <a:r>
              <a:rPr lang="en-US" sz="1200" dirty="0"/>
              <a:t>Source:  Maryland Vital Statistics Administration</a:t>
            </a:r>
          </a:p>
          <a:p>
            <a:r>
              <a:rPr lang="en-US" sz="1200" dirty="0"/>
              <a:t>https://health.maryland.gov/vsa</a:t>
            </a:r>
            <a:endParaRPr lang="en-US" sz="1200" dirty="0">
              <a:ln w="0"/>
              <a:effectLst>
                <a:outerShdw blurRad="38100" dist="19050" dir="2700000" algn="tl" rotWithShape="0">
                  <a:schemeClr val="dk1">
                    <a:alpha val="40000"/>
                  </a:schemeClr>
                </a:outerShdw>
              </a:effectLst>
            </a:endParaRPr>
          </a:p>
        </p:txBody>
      </p:sp>
      <p:sp>
        <p:nvSpPr>
          <p:cNvPr id="7" name="TextBox 6"/>
          <p:cNvSpPr txBox="1"/>
          <p:nvPr/>
        </p:nvSpPr>
        <p:spPr>
          <a:xfrm>
            <a:off x="10080172" y="4827234"/>
            <a:ext cx="740228" cy="307227"/>
          </a:xfrm>
          <a:prstGeom prst="rect">
            <a:avLst/>
          </a:prstGeom>
          <a:noFill/>
        </p:spPr>
        <p:txBody>
          <a:bodyPr wrap="square" rtlCol="0">
            <a:spAutoFit/>
          </a:bodyPr>
          <a:lstStyle/>
          <a:p>
            <a:r>
              <a:rPr lang="en-US" sz="1400" dirty="0"/>
              <a:t>0</a:t>
            </a:r>
            <a:r>
              <a:rPr lang="en-US" sz="1400" dirty="0" smtClean="0"/>
              <a:t> </a:t>
            </a:r>
            <a:r>
              <a:rPr lang="en-US" sz="1400" dirty="0"/>
              <a:t>births</a:t>
            </a:r>
          </a:p>
        </p:txBody>
      </p:sp>
    </p:spTree>
    <p:extLst>
      <p:ext uri="{BB962C8B-B14F-4D97-AF65-F5344CB8AC3E}">
        <p14:creationId xmlns:p14="http://schemas.microsoft.com/office/powerpoint/2010/main" val="6320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228600"/>
            <a:ext cx="7567820" cy="838200"/>
          </a:xfrm>
        </p:spPr>
        <p:txBody>
          <a:bodyPr>
            <a:normAutofit/>
          </a:bodyPr>
          <a:lstStyle/>
          <a:p>
            <a:pPr algn="ctr"/>
            <a:r>
              <a:rPr lang="en-US" sz="5400" b="1" dirty="0" smtClean="0">
                <a:solidFill>
                  <a:schemeClr val="accent1">
                    <a:lumMod val="50000"/>
                  </a:schemeClr>
                </a:solidFill>
                <a:effectLst>
                  <a:outerShdw blurRad="38100" dist="38100" dir="2700000" algn="tl">
                    <a:srgbClr val="000000">
                      <a:alpha val="43137"/>
                    </a:srgbClr>
                  </a:outerShdw>
                </a:effectLst>
              </a:rPr>
              <a:t>Healthy Living</a:t>
            </a:r>
            <a:endParaRPr lang="en-US" sz="5400" b="1" dirty="0">
              <a:solidFill>
                <a:schemeClr val="accent1">
                  <a:lumMod val="50000"/>
                </a:schemeClr>
              </a:solidFill>
              <a:effectLst>
                <a:outerShdw blurRad="38100" dist="38100" dir="2700000" algn="tl">
                  <a:srgbClr val="000000">
                    <a:alpha val="43137"/>
                  </a:srgbClr>
                </a:outerShdw>
              </a:effectLs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65491012"/>
              </p:ext>
            </p:extLst>
          </p:nvPr>
        </p:nvGraphicFramePr>
        <p:xfrm>
          <a:off x="1311155" y="1019503"/>
          <a:ext cx="9064878" cy="5330227"/>
        </p:xfrm>
        <a:graphic>
          <a:graphicData uri="http://schemas.openxmlformats.org/drawingml/2006/table">
            <a:tbl>
              <a:tblPr firstRow="1" bandCol="1">
                <a:tableStyleId>{793D81CF-94F2-401A-BA57-92F5A7B2D0C5}</a:tableStyleId>
              </a:tblPr>
              <a:tblGrid>
                <a:gridCol w="1091143">
                  <a:extLst>
                    <a:ext uri="{9D8B030D-6E8A-4147-A177-3AD203B41FA5}">
                      <a16:colId xmlns:a16="http://schemas.microsoft.com/office/drawing/2014/main" val="20000"/>
                    </a:ext>
                  </a:extLst>
                </a:gridCol>
                <a:gridCol w="3860967">
                  <a:extLst>
                    <a:ext uri="{9D8B030D-6E8A-4147-A177-3AD203B41FA5}">
                      <a16:colId xmlns:a16="http://schemas.microsoft.com/office/drawing/2014/main" val="20001"/>
                    </a:ext>
                  </a:extLst>
                </a:gridCol>
                <a:gridCol w="4112768">
                  <a:extLst>
                    <a:ext uri="{9D8B030D-6E8A-4147-A177-3AD203B41FA5}">
                      <a16:colId xmlns:a16="http://schemas.microsoft.com/office/drawing/2014/main" val="20002"/>
                    </a:ext>
                  </a:extLst>
                </a:gridCol>
              </a:tblGrid>
              <a:tr h="210852">
                <a:tc>
                  <a:txBody>
                    <a:bodyPr/>
                    <a:lstStyle/>
                    <a:p>
                      <a:endParaRPr lang="en-US" dirty="0"/>
                    </a:p>
                  </a:txBody>
                  <a:tcPr>
                    <a:lnR w="12700" cap="flat" cmpd="sng" algn="ctr">
                      <a:solidFill>
                        <a:schemeClr val="tx1"/>
                      </a:solidFill>
                      <a:prstDash val="solid"/>
                      <a:round/>
                      <a:headEnd type="none" w="med" len="med"/>
                      <a:tailEnd type="none" w="med" len="med"/>
                    </a:lnR>
                    <a:solidFill>
                      <a:schemeClr val="accent1"/>
                    </a:solidFill>
                  </a:tcPr>
                </a:tc>
                <a:tc>
                  <a:txBody>
                    <a:bodyPr/>
                    <a:lstStyle/>
                    <a:p>
                      <a:pPr algn="ctr"/>
                      <a:r>
                        <a:rPr lang="en-US" sz="2000" dirty="0" smtClean="0"/>
                        <a:t>Meets or Exceeds</a:t>
                      </a:r>
                      <a:r>
                        <a:rPr lang="en-US" sz="2000" baseline="0" dirty="0" smtClean="0"/>
                        <a:t> State Goal</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a:txBody>
                    <a:bodyPr/>
                    <a:lstStyle/>
                    <a:p>
                      <a:pPr algn="ctr"/>
                      <a:r>
                        <a:rPr lang="en-US" sz="2000" dirty="0" smtClean="0"/>
                        <a:t>Needs Improvement</a:t>
                      </a:r>
                      <a:endParaRPr lang="en-US" sz="2000" dirty="0"/>
                    </a:p>
                  </a:txBody>
                  <a:tcPr>
                    <a:lnL w="12700" cap="flat" cmpd="sng" algn="ctr">
                      <a:solidFill>
                        <a:schemeClr val="tx1"/>
                      </a:solidFill>
                      <a:prstDash val="solid"/>
                      <a:round/>
                      <a:headEnd type="none" w="med" len="med"/>
                      <a:tailEnd type="none" w="med" len="med"/>
                    </a:lnL>
                    <a:solidFill>
                      <a:schemeClr val="accent1"/>
                    </a:solidFill>
                  </a:tcPr>
                </a:tc>
                <a:extLst>
                  <a:ext uri="{0D108BD9-81ED-4DB2-BD59-A6C34878D82A}">
                    <a16:rowId xmlns:a16="http://schemas.microsoft.com/office/drawing/2014/main" val="10000"/>
                  </a:ext>
                </a:extLst>
              </a:tr>
              <a:tr h="665539">
                <a:tc rowSpan="5">
                  <a:txBody>
                    <a:bodyPr/>
                    <a:lstStyle/>
                    <a:p>
                      <a:pPr algn="ctr"/>
                      <a:r>
                        <a:rPr lang="en-US" sz="2800" dirty="0" smtClean="0"/>
                        <a:t>8 Measures</a:t>
                      </a:r>
                      <a:endParaRPr lang="en-US" sz="2800" dirty="0">
                        <a:solidFill>
                          <a:schemeClr val="tx1"/>
                        </a:solidFill>
                      </a:endParaRPr>
                    </a:p>
                  </a:txBody>
                  <a:tcPr vert="vert270" anchor="ctr"/>
                </a:tc>
                <a:tc>
                  <a:txBody>
                    <a:bodyPr/>
                    <a:lstStyle/>
                    <a:p>
                      <a:r>
                        <a:rPr lang="en-US" sz="2000" dirty="0" smtClean="0"/>
                        <a:t>HIV</a:t>
                      </a:r>
                      <a:r>
                        <a:rPr lang="en-US" sz="2000" baseline="0" dirty="0" smtClean="0"/>
                        <a:t> Incidence Rate</a:t>
                      </a:r>
                      <a:endParaRPr lang="en-US" sz="2000" dirty="0" smtClean="0"/>
                    </a:p>
                    <a:p>
                      <a:endParaRPr lang="en-US" sz="2000" dirty="0"/>
                    </a:p>
                  </a:txBody>
                  <a:tcPr>
                    <a:lnB w="19050" cap="flat" cmpd="sng" algn="ctr">
                      <a:solidFill>
                        <a:schemeClr val="bg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Life</a:t>
                      </a:r>
                      <a:r>
                        <a:rPr lang="en-US" sz="2000" baseline="0" dirty="0" smtClean="0"/>
                        <a:t> Expectancy </a:t>
                      </a:r>
                    </a:p>
                    <a:p>
                      <a:endParaRPr lang="en-US" sz="2000" dirty="0"/>
                    </a:p>
                  </a:txBody>
                  <a:tcP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665539">
                <a:tc vMerge="1">
                  <a:txBody>
                    <a:bodyPr/>
                    <a:lstStyle/>
                    <a:p>
                      <a:endParaRPr lang="en-US" dirty="0"/>
                    </a:p>
                  </a:txBody>
                  <a:tcPr/>
                </a:tc>
                <a:tc>
                  <a:txBody>
                    <a:bodyPr/>
                    <a:lstStyle/>
                    <a:p>
                      <a:r>
                        <a:rPr lang="en-US" sz="2000" dirty="0" smtClean="0"/>
                        <a:t>Chlamydia Infection Rate</a:t>
                      </a:r>
                      <a:endParaRPr lang="en-US" sz="20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Increase Physical Activity</a:t>
                      </a:r>
                    </a:p>
                    <a:p>
                      <a:endParaRPr lang="en-US" sz="20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954904">
                <a:tc vMerge="1">
                  <a:txBody>
                    <a:bodyPr/>
                    <a:lstStyle/>
                    <a:p>
                      <a:endParaRPr lang="en-US" dirty="0"/>
                    </a:p>
                  </a:txBody>
                  <a:tcPr/>
                </a:tc>
                <a:tc>
                  <a:txBody>
                    <a:bodyPr/>
                    <a:lstStyle/>
                    <a:p>
                      <a:endParaRPr lang="en-US" sz="20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2000" dirty="0" smtClean="0"/>
                        <a:t>Adolescents Who Use Tobacco Products</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565323">
                <a:tc vMerge="1">
                  <a:txBody>
                    <a:bodyPr/>
                    <a:lstStyle/>
                    <a:p>
                      <a:pPr algn="ctr"/>
                      <a:endParaRPr lang="en-US" sz="2800" dirty="0">
                        <a:solidFill>
                          <a:schemeClr val="tx1"/>
                        </a:solidFill>
                      </a:endParaRPr>
                    </a:p>
                  </a:txBody>
                  <a:tcPr vert="vert270"/>
                </a:tc>
                <a:tc>
                  <a:txBody>
                    <a:bodyPr/>
                    <a:lstStyle/>
                    <a:p>
                      <a:endParaRPr lang="en-US" sz="20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2000" dirty="0" smtClean="0"/>
                        <a:t>Adults Who</a:t>
                      </a:r>
                      <a:r>
                        <a:rPr lang="en-US" sz="2000" baseline="0" dirty="0" smtClean="0"/>
                        <a:t> Currently Smoke</a:t>
                      </a:r>
                      <a:endParaRPr lang="en-US" sz="2000"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954904">
                <a:tc vMerge="1">
                  <a:txBody>
                    <a:bodyPr/>
                    <a:lstStyle/>
                    <a:p>
                      <a:pPr algn="ctr"/>
                      <a:endParaRPr lang="en-US" sz="2800" dirty="0">
                        <a:solidFill>
                          <a:schemeClr val="tx1"/>
                        </a:solidFill>
                      </a:endParaRPr>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Adults</a:t>
                      </a:r>
                      <a:r>
                        <a:rPr lang="en-US" sz="2000" baseline="0" dirty="0" smtClean="0"/>
                        <a:t> Who Are At A Healthy Weight</a:t>
                      </a:r>
                      <a:endParaRPr lang="en-US" sz="2000" dirty="0" smtClean="0"/>
                    </a:p>
                    <a:p>
                      <a:endParaRPr lang="en-US" sz="2000" b="1" dirty="0" smtClean="0"/>
                    </a:p>
                    <a:p>
                      <a:endParaRPr lang="en-US" sz="2000" b="1"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954904">
                <a:tc>
                  <a:txBody>
                    <a:bodyPr/>
                    <a:lstStyle/>
                    <a:p>
                      <a:pPr algn="ctr"/>
                      <a:endParaRPr lang="en-US" sz="2800" dirty="0">
                        <a:solidFill>
                          <a:schemeClr val="tx1"/>
                        </a:solidFill>
                      </a:endParaRPr>
                    </a:p>
                  </a:txBody>
                  <a:tcPr vert="vert270"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000" dirty="0" smtClean="0"/>
                    </a:p>
                  </a:txBody>
                  <a:tcPr>
                    <a:lnT w="1905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Children</a:t>
                      </a:r>
                      <a:r>
                        <a:rPr lang="en-US" sz="2000" baseline="0" dirty="0" smtClean="0"/>
                        <a:t> &amp; Adolescents Who Are Obese </a:t>
                      </a:r>
                      <a:endParaRPr lang="en-US" sz="2000" dirty="0" smtClean="0"/>
                    </a:p>
                    <a:p>
                      <a:endParaRPr lang="en-US" sz="2000" b="1" dirty="0"/>
                    </a:p>
                  </a:txBody>
                  <a:tcP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698575873"/>
                  </a:ext>
                </a:extLst>
              </a:tr>
            </a:tbl>
          </a:graphicData>
        </a:graphic>
      </p:graphicFrame>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9225" y="2014708"/>
            <a:ext cx="810819" cy="47482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9225" y="2772517"/>
            <a:ext cx="810819" cy="474829"/>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9224" y="3630491"/>
            <a:ext cx="810819" cy="47482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2469" y="4607258"/>
            <a:ext cx="810819" cy="474829"/>
          </a:xfrm>
          <a:prstGeom prst="rect">
            <a:avLst/>
          </a:prstGeom>
        </p:spPr>
      </p:pic>
    </p:spTree>
    <p:extLst>
      <p:ext uri="{BB962C8B-B14F-4D97-AF65-F5344CB8AC3E}">
        <p14:creationId xmlns:p14="http://schemas.microsoft.com/office/powerpoint/2010/main" val="3235930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8146" y="0"/>
            <a:ext cx="4312949" cy="1371600"/>
          </a:xfrm>
        </p:spPr>
        <p:txBody>
          <a:bodyPr>
            <a:normAutofit fontScale="90000"/>
          </a:bodyPr>
          <a:lstStyle/>
          <a:p>
            <a:r>
              <a:rPr lang="en-US" dirty="0" smtClean="0"/>
              <a:t> </a:t>
            </a:r>
            <a:r>
              <a:rPr lang="en-US" sz="5400" b="1" dirty="0">
                <a:solidFill>
                  <a:srgbClr val="0070C0"/>
                </a:solidFill>
                <a:effectLst>
                  <a:outerShdw blurRad="38100" dist="38100" dir="2700000" algn="tl">
                    <a:srgbClr val="000000">
                      <a:alpha val="43137"/>
                    </a:srgbClr>
                  </a:outerShdw>
                </a:effectLst>
              </a:rPr>
              <a:t>DATA SOURCES</a:t>
            </a:r>
          </a:p>
        </p:txBody>
      </p:sp>
      <p:sp>
        <p:nvSpPr>
          <p:cNvPr id="3" name="Content Placeholder 2"/>
          <p:cNvSpPr>
            <a:spLocks noGrp="1"/>
          </p:cNvSpPr>
          <p:nvPr>
            <p:ph idx="1"/>
          </p:nvPr>
        </p:nvSpPr>
        <p:spPr>
          <a:xfrm>
            <a:off x="734190" y="1214749"/>
            <a:ext cx="10933935" cy="4918197"/>
          </a:xfrm>
        </p:spPr>
        <p:txBody>
          <a:bodyPr>
            <a:normAutofit fontScale="92500" lnSpcReduction="20000"/>
          </a:bodyPr>
          <a:lstStyle/>
          <a:p>
            <a:pPr>
              <a:lnSpc>
                <a:spcPct val="100000"/>
              </a:lnSpc>
              <a:spcBef>
                <a:spcPts val="0"/>
              </a:spcBef>
              <a:buFont typeface="Courier New" panose="02070309020205020404" pitchFamily="49" charset="0"/>
              <a:buChar char="o"/>
            </a:pPr>
            <a:r>
              <a:rPr lang="en-US" dirty="0">
                <a:ln w="0"/>
                <a:solidFill>
                  <a:schemeClr val="accent1">
                    <a:lumMod val="50000"/>
                  </a:schemeClr>
                </a:solidFill>
                <a:effectLst>
                  <a:outerShdw blurRad="38100" dist="19050" dir="2700000" algn="tl" rotWithShape="0">
                    <a:schemeClr val="dk1">
                      <a:alpha val="40000"/>
                    </a:schemeClr>
                  </a:outerShdw>
                </a:effectLst>
              </a:rPr>
              <a:t> </a:t>
            </a:r>
            <a:r>
              <a:rPr lang="en-US" b="1" dirty="0">
                <a:ln w="0"/>
                <a:solidFill>
                  <a:schemeClr val="accent1">
                    <a:lumMod val="50000"/>
                  </a:schemeClr>
                </a:solidFill>
                <a:effectLst>
                  <a:outerShdw blurRad="38100" dist="19050" dir="2700000" algn="tl" rotWithShape="0">
                    <a:schemeClr val="dk1">
                      <a:alpha val="40000"/>
                    </a:schemeClr>
                  </a:outerShdw>
                </a:effectLst>
              </a:rPr>
              <a:t>State Health Improvement Process, SHIP Rankings by Jurisdiction</a:t>
            </a:r>
          </a:p>
          <a:p>
            <a:pPr>
              <a:lnSpc>
                <a:spcPct val="150000"/>
              </a:lnSpc>
              <a:buFont typeface="Courier New" panose="02070309020205020404" pitchFamily="49" charset="0"/>
              <a:buChar char="o"/>
            </a:pPr>
            <a:r>
              <a:rPr lang="en-US" b="1" dirty="0">
                <a:ln w="0"/>
                <a:solidFill>
                  <a:schemeClr val="accent1">
                    <a:lumMod val="50000"/>
                  </a:schemeClr>
                </a:solidFill>
                <a:effectLst>
                  <a:outerShdw blurRad="38100" dist="19050" dir="2700000" algn="tl" rotWithShape="0">
                    <a:schemeClr val="dk1">
                      <a:alpha val="40000"/>
                    </a:schemeClr>
                  </a:outerShdw>
                </a:effectLst>
              </a:rPr>
              <a:t> Census Data</a:t>
            </a:r>
          </a:p>
          <a:p>
            <a:pPr>
              <a:lnSpc>
                <a:spcPct val="150000"/>
              </a:lnSpc>
              <a:buFont typeface="Courier New" panose="02070309020205020404" pitchFamily="49" charset="0"/>
              <a:buChar char="o"/>
            </a:pPr>
            <a:r>
              <a:rPr lang="en-US" b="1" dirty="0">
                <a:ln w="0"/>
                <a:solidFill>
                  <a:schemeClr val="accent1">
                    <a:lumMod val="50000"/>
                  </a:schemeClr>
                </a:solidFill>
                <a:effectLst>
                  <a:outerShdw blurRad="38100" dist="19050" dir="2700000" algn="tl" rotWithShape="0">
                    <a:schemeClr val="dk1">
                      <a:alpha val="40000"/>
                    </a:schemeClr>
                  </a:outerShdw>
                </a:effectLst>
              </a:rPr>
              <a:t> Vital Statistics for Garrett County and </a:t>
            </a:r>
            <a:r>
              <a:rPr lang="en-US" b="1" dirty="0" smtClean="0">
                <a:ln w="0"/>
                <a:solidFill>
                  <a:schemeClr val="accent1">
                    <a:lumMod val="50000"/>
                  </a:schemeClr>
                </a:solidFill>
                <a:effectLst>
                  <a:outerShdw blurRad="38100" dist="19050" dir="2700000" algn="tl" rotWithShape="0">
                    <a:schemeClr val="dk1">
                      <a:alpha val="40000"/>
                    </a:schemeClr>
                  </a:outerShdw>
                </a:effectLst>
              </a:rPr>
              <a:t>Maryland Behavioral </a:t>
            </a:r>
            <a:r>
              <a:rPr lang="en-US" b="1" dirty="0">
                <a:ln w="0"/>
                <a:solidFill>
                  <a:schemeClr val="accent1">
                    <a:lumMod val="50000"/>
                  </a:schemeClr>
                </a:solidFill>
                <a:effectLst>
                  <a:outerShdw blurRad="38100" dist="19050" dir="2700000" algn="tl" rotWithShape="0">
                    <a:schemeClr val="dk1">
                      <a:alpha val="40000"/>
                    </a:schemeClr>
                  </a:outerShdw>
                </a:effectLst>
              </a:rPr>
              <a:t>Risk Factor </a:t>
            </a:r>
            <a:r>
              <a:rPr lang="en-US" b="1" dirty="0" smtClean="0">
                <a:ln w="0"/>
                <a:solidFill>
                  <a:schemeClr val="accent1">
                    <a:lumMod val="50000"/>
                  </a:schemeClr>
                </a:solidFill>
                <a:effectLst>
                  <a:outerShdw blurRad="38100" dist="19050" dir="2700000" algn="tl" rotWithShape="0">
                    <a:schemeClr val="dk1">
                      <a:alpha val="40000"/>
                    </a:schemeClr>
                  </a:outerShdw>
                </a:effectLst>
              </a:rPr>
              <a:t>Survey </a:t>
            </a:r>
          </a:p>
          <a:p>
            <a:pPr>
              <a:lnSpc>
                <a:spcPct val="150000"/>
              </a:lnSpc>
              <a:buFont typeface="Courier New" panose="02070309020205020404" pitchFamily="49" charset="0"/>
              <a:buChar char="o"/>
            </a:pPr>
            <a:r>
              <a:rPr lang="en-US" b="1" dirty="0" smtClean="0">
                <a:ln w="0"/>
                <a:solidFill>
                  <a:schemeClr val="accent1">
                    <a:lumMod val="50000"/>
                  </a:schemeClr>
                </a:solidFill>
                <a:effectLst>
                  <a:outerShdw blurRad="38100" dist="19050" dir="2700000" algn="tl" rotWithShape="0">
                    <a:schemeClr val="dk1">
                      <a:alpha val="40000"/>
                    </a:schemeClr>
                  </a:outerShdw>
                </a:effectLst>
              </a:rPr>
              <a:t> </a:t>
            </a:r>
            <a:r>
              <a:rPr lang="en-US" b="1" dirty="0">
                <a:ln w="0"/>
                <a:solidFill>
                  <a:schemeClr val="accent1">
                    <a:lumMod val="50000"/>
                  </a:schemeClr>
                </a:solidFill>
                <a:effectLst>
                  <a:outerShdw blurRad="38100" dist="19050" dir="2700000" algn="tl" rotWithShape="0">
                    <a:schemeClr val="dk1">
                      <a:alpha val="40000"/>
                    </a:schemeClr>
                  </a:outerShdw>
                </a:effectLst>
              </a:rPr>
              <a:t>Youth Risk Behavior </a:t>
            </a:r>
            <a:r>
              <a:rPr lang="en-US" b="1">
                <a:ln w="0"/>
                <a:solidFill>
                  <a:schemeClr val="accent1">
                    <a:lumMod val="50000"/>
                  </a:schemeClr>
                </a:solidFill>
                <a:effectLst>
                  <a:outerShdw blurRad="38100" dist="19050" dir="2700000" algn="tl" rotWithShape="0">
                    <a:schemeClr val="dk1">
                      <a:alpha val="40000"/>
                    </a:schemeClr>
                  </a:outerShdw>
                </a:effectLst>
              </a:rPr>
              <a:t>Survey </a:t>
            </a:r>
            <a:endParaRPr lang="en-US" b="1" smtClean="0">
              <a:ln w="0"/>
              <a:solidFill>
                <a:schemeClr val="accent1">
                  <a:lumMod val="50000"/>
                </a:schemeClr>
              </a:solidFill>
              <a:effectLst>
                <a:outerShdw blurRad="38100" dist="19050" dir="2700000" algn="tl" rotWithShape="0">
                  <a:schemeClr val="dk1">
                    <a:alpha val="40000"/>
                  </a:schemeClr>
                </a:outerShdw>
              </a:effectLst>
            </a:endParaRPr>
          </a:p>
          <a:p>
            <a:pPr>
              <a:lnSpc>
                <a:spcPct val="150000"/>
              </a:lnSpc>
              <a:buFont typeface="Courier New" panose="02070309020205020404" pitchFamily="49" charset="0"/>
              <a:buChar char="o"/>
            </a:pPr>
            <a:r>
              <a:rPr lang="en-US" b="1" smtClean="0">
                <a:ln w="0"/>
                <a:solidFill>
                  <a:schemeClr val="accent1">
                    <a:lumMod val="50000"/>
                  </a:schemeClr>
                </a:solidFill>
                <a:effectLst>
                  <a:outerShdw blurRad="38100" dist="19050" dir="2700000" algn="tl" rotWithShape="0">
                    <a:schemeClr val="dk1">
                      <a:alpha val="40000"/>
                    </a:schemeClr>
                  </a:outerShdw>
                </a:effectLst>
              </a:rPr>
              <a:t> </a:t>
            </a:r>
            <a:r>
              <a:rPr lang="en-US" b="1" dirty="0" smtClean="0">
                <a:ln w="0"/>
                <a:solidFill>
                  <a:schemeClr val="accent1">
                    <a:lumMod val="50000"/>
                  </a:schemeClr>
                </a:solidFill>
                <a:effectLst>
                  <a:outerShdw blurRad="38100" dist="19050" dir="2700000" algn="tl" rotWithShape="0">
                    <a:schemeClr val="dk1">
                      <a:alpha val="40000"/>
                    </a:schemeClr>
                  </a:outerShdw>
                </a:effectLst>
              </a:rPr>
              <a:t>Ready at Five Partnership</a:t>
            </a:r>
            <a:endParaRPr lang="en-US" b="1" dirty="0">
              <a:ln w="0"/>
              <a:solidFill>
                <a:schemeClr val="accent1">
                  <a:lumMod val="50000"/>
                </a:schemeClr>
              </a:solidFill>
              <a:effectLst>
                <a:outerShdw blurRad="38100" dist="19050" dir="2700000" algn="tl" rotWithShape="0">
                  <a:schemeClr val="dk1">
                    <a:alpha val="40000"/>
                  </a:schemeClr>
                </a:outerShdw>
              </a:effectLst>
            </a:endParaRPr>
          </a:p>
          <a:p>
            <a:pPr>
              <a:lnSpc>
                <a:spcPct val="150000"/>
              </a:lnSpc>
              <a:buFont typeface="Courier New" panose="02070309020205020404" pitchFamily="49" charset="0"/>
              <a:buChar char="o"/>
            </a:pPr>
            <a:r>
              <a:rPr lang="en-US" b="1" dirty="0" smtClean="0">
                <a:ln w="0"/>
                <a:solidFill>
                  <a:schemeClr val="accent1">
                    <a:lumMod val="50000"/>
                  </a:schemeClr>
                </a:solidFill>
                <a:effectLst>
                  <a:outerShdw blurRad="38100" dist="19050" dir="2700000" algn="tl" rotWithShape="0">
                    <a:schemeClr val="dk1">
                      <a:alpha val="40000"/>
                    </a:schemeClr>
                  </a:outerShdw>
                </a:effectLst>
              </a:rPr>
              <a:t> Robert </a:t>
            </a:r>
            <a:r>
              <a:rPr lang="en-US" b="1" dirty="0">
                <a:ln w="0"/>
                <a:solidFill>
                  <a:schemeClr val="accent1">
                    <a:lumMod val="50000"/>
                  </a:schemeClr>
                </a:solidFill>
                <a:effectLst>
                  <a:outerShdw blurRad="38100" dist="19050" dir="2700000" algn="tl" rotWithShape="0">
                    <a:schemeClr val="dk1">
                      <a:alpha val="40000"/>
                    </a:schemeClr>
                  </a:outerShdw>
                </a:effectLst>
              </a:rPr>
              <a:t>Woods Johnson County Health Rankings &amp; </a:t>
            </a:r>
            <a:r>
              <a:rPr lang="en-US" b="1" dirty="0" smtClean="0">
                <a:ln w="0"/>
                <a:solidFill>
                  <a:schemeClr val="accent1">
                    <a:lumMod val="50000"/>
                  </a:schemeClr>
                </a:solidFill>
                <a:effectLst>
                  <a:outerShdw blurRad="38100" dist="19050" dir="2700000" algn="tl" rotWithShape="0">
                    <a:schemeClr val="dk1">
                      <a:alpha val="40000"/>
                    </a:schemeClr>
                  </a:outerShdw>
                </a:effectLst>
              </a:rPr>
              <a:t>Roadmaps</a:t>
            </a:r>
          </a:p>
          <a:p>
            <a:pPr>
              <a:lnSpc>
                <a:spcPct val="150000"/>
              </a:lnSpc>
              <a:buFont typeface="Courier New" panose="02070309020205020404" pitchFamily="49" charset="0"/>
              <a:buChar char="o"/>
            </a:pPr>
            <a:r>
              <a:rPr lang="en-US" b="1" dirty="0" smtClean="0">
                <a:ln w="0"/>
                <a:solidFill>
                  <a:schemeClr val="accent1">
                    <a:lumMod val="50000"/>
                  </a:schemeClr>
                </a:solidFill>
                <a:effectLst>
                  <a:outerShdw blurRad="38100" dist="19050" dir="2700000" algn="tl" rotWithShape="0">
                    <a:schemeClr val="dk1">
                      <a:alpha val="40000"/>
                    </a:schemeClr>
                  </a:outerShdw>
                </a:effectLst>
              </a:rPr>
              <a:t> Hyperlocal data collected on mygarrettcounty.com</a:t>
            </a:r>
          </a:p>
          <a:p>
            <a:pPr>
              <a:lnSpc>
                <a:spcPct val="150000"/>
              </a:lnSpc>
              <a:buFont typeface="Courier New" panose="02070309020205020404" pitchFamily="49" charset="0"/>
              <a:buChar char="o"/>
            </a:pPr>
            <a:endParaRPr lang="en-US" b="1" dirty="0">
              <a:ln w="0"/>
              <a:solidFill>
                <a:schemeClr val="accent1">
                  <a:lumMod val="50000"/>
                </a:schemeClr>
              </a:solidFill>
              <a:effectLst>
                <a:outerShdw blurRad="38100" dist="19050" dir="2700000" algn="tl" rotWithShape="0">
                  <a:schemeClr val="dk1">
                    <a:alpha val="40000"/>
                  </a:schemeClr>
                </a:outerShdw>
              </a:effectLst>
            </a:endParaRPr>
          </a:p>
          <a:p>
            <a:endParaRPr lang="en-US" sz="2400" dirty="0"/>
          </a:p>
        </p:txBody>
      </p:sp>
    </p:spTree>
    <p:extLst>
      <p:ext uri="{BB962C8B-B14F-4D97-AF65-F5344CB8AC3E}">
        <p14:creationId xmlns:p14="http://schemas.microsoft.com/office/powerpoint/2010/main" val="390629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spc="-19" dirty="0" smtClean="0">
                <a:solidFill>
                  <a:schemeClr val="accent4">
                    <a:lumMod val="75000"/>
                  </a:schemeClr>
                </a:solidFill>
              </a:rPr>
              <a:t/>
            </a:r>
            <a:br>
              <a:rPr lang="en-US" b="1" spc="-19" dirty="0" smtClean="0">
                <a:solidFill>
                  <a:schemeClr val="accent4">
                    <a:lumMod val="75000"/>
                  </a:schemeClr>
                </a:solidFill>
              </a:rPr>
            </a:br>
            <a:r>
              <a:rPr lang="en-US" sz="3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rPr>
              <a:t>Percentage of students who were obese </a:t>
            </a:r>
            <a:r>
              <a:rPr lang="en-US" sz="31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rPr>
              <a:t/>
            </a:r>
            <a:br>
              <a:rPr lang="en-US" sz="31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rPr>
            </a:br>
            <a:r>
              <a:rPr lang="en-US" sz="31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rPr>
              <a:t>(&gt; </a:t>
            </a:r>
            <a:r>
              <a:rPr lang="en-US" sz="3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rPr>
              <a:t>95th percentile for body mass index, by age and sex)</a:t>
            </a:r>
            <a:br>
              <a:rPr lang="en-US" sz="3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rPr>
            </a:br>
            <a:endParaRPr lang="en-US" sz="31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n-lt"/>
              <a:ea typeface="+mn-ea"/>
              <a:cs typeface="+mn-cs"/>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08796375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84085" y="6488668"/>
            <a:ext cx="1287263" cy="369332"/>
          </a:xfrm>
          <a:prstGeom prst="rect">
            <a:avLst/>
          </a:prstGeom>
          <a:noFill/>
        </p:spPr>
        <p:txBody>
          <a:bodyPr wrap="square" rtlCol="0">
            <a:spAutoFit/>
          </a:bodyPr>
          <a:lstStyle/>
          <a:p>
            <a:r>
              <a:rPr lang="en-US" dirty="0" smtClean="0"/>
              <a:t>2018 YRBS</a:t>
            </a:r>
            <a:endParaRPr lang="en-US" dirty="0"/>
          </a:p>
        </p:txBody>
      </p:sp>
      <p:cxnSp>
        <p:nvCxnSpPr>
          <p:cNvPr id="4" name="Straight Connector 3"/>
          <p:cNvCxnSpPr/>
          <p:nvPr/>
        </p:nvCxnSpPr>
        <p:spPr>
          <a:xfrm flipV="1">
            <a:off x="1093304" y="3110948"/>
            <a:ext cx="10260496" cy="49695"/>
          </a:xfrm>
          <a:prstGeom prst="line">
            <a:avLst/>
          </a:prstGeom>
          <a:ln>
            <a:solidFill>
              <a:srgbClr val="00B050">
                <a:alpha val="97000"/>
              </a:srgb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71348" y="2904820"/>
            <a:ext cx="2693505" cy="276999"/>
          </a:xfrm>
          <a:prstGeom prst="rect">
            <a:avLst/>
          </a:prstGeom>
          <a:noFill/>
        </p:spPr>
        <p:txBody>
          <a:bodyPr wrap="square" rtlCol="0">
            <a:spAutoFit/>
          </a:bodyPr>
          <a:lstStyle/>
          <a:p>
            <a:r>
              <a:rPr lang="en-US" sz="1200" b="1" dirty="0" smtClean="0"/>
              <a:t>Healthy People 2020 Target Goal:  16.1</a:t>
            </a:r>
            <a:endParaRPr lang="en-US" sz="1200" b="1" dirty="0"/>
          </a:p>
        </p:txBody>
      </p:sp>
      <p:cxnSp>
        <p:nvCxnSpPr>
          <p:cNvPr id="7" name="Straight Connector 6"/>
          <p:cNvCxnSpPr/>
          <p:nvPr/>
        </p:nvCxnSpPr>
        <p:spPr>
          <a:xfrm flipV="1">
            <a:off x="1093303" y="3756993"/>
            <a:ext cx="10260497" cy="10932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71348" y="3618493"/>
            <a:ext cx="1918252" cy="276999"/>
          </a:xfrm>
          <a:prstGeom prst="rect">
            <a:avLst/>
          </a:prstGeom>
          <a:noFill/>
        </p:spPr>
        <p:txBody>
          <a:bodyPr wrap="square" rtlCol="0">
            <a:spAutoFit/>
          </a:bodyPr>
          <a:lstStyle/>
          <a:p>
            <a:r>
              <a:rPr lang="en-US" sz="1200" b="1" dirty="0" smtClean="0"/>
              <a:t>MD SHIP 2017 Target:  10.7 </a:t>
            </a:r>
            <a:endParaRPr lang="en-US" sz="1200" b="1" dirty="0"/>
          </a:p>
        </p:txBody>
      </p:sp>
    </p:spTree>
    <p:extLst>
      <p:ext uri="{BB962C8B-B14F-4D97-AF65-F5344CB8AC3E}">
        <p14:creationId xmlns:p14="http://schemas.microsoft.com/office/powerpoint/2010/main" val="25911399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1732"/>
            <a:ext cx="12192000" cy="1077218"/>
          </a:xfrm>
          <a:prstGeom prst="rect">
            <a:avLst/>
          </a:prstGeom>
          <a:solidFill>
            <a:schemeClr val="accent1">
              <a:lumMod val="60000"/>
              <a:lumOff val="40000"/>
            </a:schemeClr>
          </a:solidFill>
        </p:spPr>
        <p:txBody>
          <a:bodyPr wrap="square" rtlCol="0">
            <a:spAutoFit/>
          </a:bodyPr>
          <a:lstStyle/>
          <a:p>
            <a:pPr algn="ctr">
              <a:lnSpc>
                <a:spcPct val="100000"/>
              </a:lnSpc>
            </a:pPr>
            <a:r>
              <a:rPr lang="en-US" sz="3200" b="1" spc="-19" dirty="0">
                <a:solidFill>
                  <a:schemeClr val="tx2">
                    <a:lumMod val="25000"/>
                  </a:schemeClr>
                </a:solidFill>
                <a:effectLst>
                  <a:outerShdw blurRad="38100" dist="38100" dir="2700000" algn="tl">
                    <a:srgbClr val="000000">
                      <a:alpha val="43137"/>
                    </a:srgbClr>
                  </a:outerShdw>
                </a:effectLst>
              </a:rPr>
              <a:t>P</a:t>
            </a:r>
            <a:r>
              <a:rPr lang="en-US" sz="3200" b="1" dirty="0">
                <a:solidFill>
                  <a:schemeClr val="tx2">
                    <a:lumMod val="25000"/>
                  </a:schemeClr>
                </a:solidFill>
                <a:effectLst>
                  <a:outerShdw blurRad="38100" dist="38100" dir="2700000" algn="tl">
                    <a:srgbClr val="000000">
                      <a:alpha val="43137"/>
                    </a:srgbClr>
                  </a:outerShdw>
                </a:effectLst>
              </a:rPr>
              <a:t>e</a:t>
            </a:r>
            <a:r>
              <a:rPr lang="en-US" sz="3200" b="1" spc="-23" dirty="0">
                <a:solidFill>
                  <a:schemeClr val="tx2">
                    <a:lumMod val="25000"/>
                  </a:schemeClr>
                </a:solidFill>
                <a:effectLst>
                  <a:outerShdw blurRad="38100" dist="38100" dir="2700000" algn="tl">
                    <a:srgbClr val="000000">
                      <a:alpha val="43137"/>
                    </a:srgbClr>
                  </a:outerShdw>
                </a:effectLst>
              </a:rPr>
              <a:t>r</a:t>
            </a:r>
            <a:r>
              <a:rPr lang="en-US" sz="3200" b="1" spc="-4" dirty="0">
                <a:solidFill>
                  <a:schemeClr val="tx2">
                    <a:lumMod val="25000"/>
                  </a:schemeClr>
                </a:solidFill>
                <a:effectLst>
                  <a:outerShdw blurRad="38100" dist="38100" dir="2700000" algn="tl">
                    <a:srgbClr val="000000">
                      <a:alpha val="43137"/>
                    </a:srgbClr>
                  </a:outerShdw>
                </a:effectLst>
              </a:rPr>
              <a:t>c</a:t>
            </a:r>
            <a:r>
              <a:rPr lang="en-US" sz="3200" b="1" spc="4" dirty="0">
                <a:solidFill>
                  <a:schemeClr val="tx2">
                    <a:lumMod val="25000"/>
                  </a:schemeClr>
                </a:solidFill>
                <a:effectLst>
                  <a:outerShdw blurRad="38100" dist="38100" dir="2700000" algn="tl">
                    <a:srgbClr val="000000">
                      <a:alpha val="43137"/>
                    </a:srgbClr>
                  </a:outerShdw>
                </a:effectLst>
              </a:rPr>
              <a:t>e</a:t>
            </a:r>
            <a:r>
              <a:rPr lang="en-US" sz="3200" b="1" spc="-11" dirty="0">
                <a:solidFill>
                  <a:schemeClr val="tx2">
                    <a:lumMod val="25000"/>
                  </a:schemeClr>
                </a:solidFill>
                <a:effectLst>
                  <a:outerShdw blurRad="38100" dist="38100" dir="2700000" algn="tl">
                    <a:srgbClr val="000000">
                      <a:alpha val="43137"/>
                    </a:srgbClr>
                  </a:outerShdw>
                </a:effectLst>
              </a:rPr>
              <a:t>n</a:t>
            </a:r>
            <a:r>
              <a:rPr lang="en-US" sz="3200" b="1" spc="-15" dirty="0">
                <a:solidFill>
                  <a:schemeClr val="tx2">
                    <a:lumMod val="25000"/>
                  </a:schemeClr>
                </a:solidFill>
                <a:effectLst>
                  <a:outerShdw blurRad="38100" dist="38100" dir="2700000" algn="tl">
                    <a:srgbClr val="000000">
                      <a:alpha val="43137"/>
                    </a:srgbClr>
                  </a:outerShdw>
                </a:effectLst>
              </a:rPr>
              <a:t>t</a:t>
            </a:r>
            <a:r>
              <a:rPr lang="en-US" sz="3200" b="1" spc="-4" dirty="0">
                <a:solidFill>
                  <a:schemeClr val="tx2">
                    <a:lumMod val="25000"/>
                  </a:schemeClr>
                </a:solidFill>
                <a:effectLst>
                  <a:outerShdw blurRad="38100" dist="38100" dir="2700000" algn="tl">
                    <a:srgbClr val="000000">
                      <a:alpha val="43137"/>
                    </a:srgbClr>
                  </a:outerShdw>
                </a:effectLst>
              </a:rPr>
              <a:t>a</a:t>
            </a:r>
            <a:r>
              <a:rPr lang="en-US" sz="3200" b="1" spc="-26" dirty="0">
                <a:solidFill>
                  <a:schemeClr val="tx2">
                    <a:lumMod val="25000"/>
                  </a:schemeClr>
                </a:solidFill>
                <a:effectLst>
                  <a:outerShdw blurRad="38100" dist="38100" dir="2700000" algn="tl">
                    <a:srgbClr val="000000">
                      <a:alpha val="43137"/>
                    </a:srgbClr>
                  </a:outerShdw>
                </a:effectLst>
              </a:rPr>
              <a:t>g</a:t>
            </a:r>
            <a:r>
              <a:rPr lang="en-US" sz="3200" b="1" dirty="0">
                <a:solidFill>
                  <a:schemeClr val="tx2">
                    <a:lumMod val="25000"/>
                  </a:schemeClr>
                </a:solidFill>
                <a:effectLst>
                  <a:outerShdw blurRad="38100" dist="38100" dir="2700000" algn="tl">
                    <a:srgbClr val="000000">
                      <a:alpha val="43137"/>
                    </a:srgbClr>
                  </a:outerShdw>
                </a:effectLst>
              </a:rPr>
              <a:t>e</a:t>
            </a:r>
            <a:r>
              <a:rPr lang="en-US" sz="3200" b="1" spc="-23" dirty="0">
                <a:solidFill>
                  <a:schemeClr val="tx2">
                    <a:lumMod val="25000"/>
                  </a:schemeClr>
                </a:solidFill>
                <a:effectLst>
                  <a:outerShdw blurRad="38100" dist="38100" dir="2700000" algn="tl">
                    <a:srgbClr val="000000">
                      <a:alpha val="43137"/>
                    </a:srgbClr>
                  </a:outerShdw>
                </a:effectLst>
              </a:rPr>
              <a:t> </a:t>
            </a:r>
            <a:r>
              <a:rPr lang="en-US" sz="3200" b="1" dirty="0">
                <a:solidFill>
                  <a:schemeClr val="tx2">
                    <a:lumMod val="25000"/>
                  </a:schemeClr>
                </a:solidFill>
                <a:effectLst>
                  <a:outerShdw blurRad="38100" dist="38100" dir="2700000" algn="tl">
                    <a:srgbClr val="000000">
                      <a:alpha val="43137"/>
                    </a:srgbClr>
                  </a:outerShdw>
                </a:effectLst>
              </a:rPr>
              <a:t>of</a:t>
            </a:r>
            <a:r>
              <a:rPr lang="en-US" sz="3200" b="1" spc="-4" dirty="0">
                <a:solidFill>
                  <a:schemeClr val="tx2">
                    <a:lumMod val="25000"/>
                  </a:schemeClr>
                </a:solidFill>
                <a:effectLst>
                  <a:outerShdw blurRad="38100" dist="38100" dir="2700000" algn="tl">
                    <a:srgbClr val="000000">
                      <a:alpha val="43137"/>
                    </a:srgbClr>
                  </a:outerShdw>
                </a:effectLst>
              </a:rPr>
              <a:t> </a:t>
            </a:r>
            <a:r>
              <a:rPr lang="en-US" sz="3200" b="1" spc="-23" dirty="0">
                <a:solidFill>
                  <a:schemeClr val="tx2">
                    <a:lumMod val="25000"/>
                  </a:schemeClr>
                </a:solidFill>
                <a:effectLst>
                  <a:outerShdw blurRad="38100" dist="38100" dir="2700000" algn="tl">
                    <a:srgbClr val="000000">
                      <a:alpha val="43137"/>
                    </a:srgbClr>
                  </a:outerShdw>
                </a:effectLst>
              </a:rPr>
              <a:t>s</a:t>
            </a:r>
            <a:r>
              <a:rPr lang="en-US" sz="3200" b="1" spc="-4" dirty="0">
                <a:solidFill>
                  <a:schemeClr val="tx2">
                    <a:lumMod val="25000"/>
                  </a:schemeClr>
                </a:solidFill>
                <a:effectLst>
                  <a:outerShdw blurRad="38100" dist="38100" dir="2700000" algn="tl">
                    <a:srgbClr val="000000">
                      <a:alpha val="43137"/>
                    </a:srgbClr>
                  </a:outerShdw>
                </a:effectLst>
              </a:rPr>
              <a:t>tu</a:t>
            </a:r>
            <a:r>
              <a:rPr lang="en-US" sz="3200" b="1" dirty="0">
                <a:solidFill>
                  <a:schemeClr val="tx2">
                    <a:lumMod val="25000"/>
                  </a:schemeClr>
                </a:solidFill>
                <a:effectLst>
                  <a:outerShdw blurRad="38100" dist="38100" dir="2700000" algn="tl">
                    <a:srgbClr val="000000">
                      <a:alpha val="43137"/>
                    </a:srgbClr>
                  </a:outerShdw>
                </a:effectLst>
              </a:rPr>
              <a:t>de</a:t>
            </a:r>
            <a:r>
              <a:rPr lang="en-US" sz="3200" b="1" spc="-11" dirty="0">
                <a:solidFill>
                  <a:schemeClr val="tx2">
                    <a:lumMod val="25000"/>
                  </a:schemeClr>
                </a:solidFill>
                <a:effectLst>
                  <a:outerShdw blurRad="38100" dist="38100" dir="2700000" algn="tl">
                    <a:srgbClr val="000000">
                      <a:alpha val="43137"/>
                    </a:srgbClr>
                  </a:outerShdw>
                </a:effectLst>
              </a:rPr>
              <a:t>n</a:t>
            </a:r>
            <a:r>
              <a:rPr lang="en-US" sz="3200" b="1" spc="-4" dirty="0">
                <a:solidFill>
                  <a:schemeClr val="tx2">
                    <a:lumMod val="25000"/>
                  </a:schemeClr>
                </a:solidFill>
                <a:effectLst>
                  <a:outerShdw blurRad="38100" dist="38100" dir="2700000" algn="tl">
                    <a:srgbClr val="000000">
                      <a:alpha val="43137"/>
                    </a:srgbClr>
                  </a:outerShdw>
                </a:effectLst>
              </a:rPr>
              <a:t>ts</a:t>
            </a:r>
            <a:r>
              <a:rPr lang="en-US" sz="3200" b="1" spc="-19" dirty="0">
                <a:solidFill>
                  <a:schemeClr val="tx2">
                    <a:lumMod val="25000"/>
                  </a:schemeClr>
                </a:solidFill>
                <a:effectLst>
                  <a:outerShdw blurRad="38100" dist="38100" dir="2700000" algn="tl">
                    <a:srgbClr val="000000">
                      <a:alpha val="43137"/>
                    </a:srgbClr>
                  </a:outerShdw>
                </a:effectLst>
              </a:rPr>
              <a:t> </a:t>
            </a:r>
            <a:r>
              <a:rPr lang="en-US" sz="3200" b="1" spc="-8" dirty="0">
                <a:solidFill>
                  <a:schemeClr val="tx2">
                    <a:lumMod val="25000"/>
                  </a:schemeClr>
                </a:solidFill>
                <a:effectLst>
                  <a:outerShdw blurRad="38100" dist="38100" dir="2700000" algn="tl">
                    <a:srgbClr val="000000">
                      <a:alpha val="43137"/>
                    </a:srgbClr>
                  </a:outerShdw>
                </a:effectLst>
              </a:rPr>
              <a:t>w</a:t>
            </a:r>
            <a:r>
              <a:rPr lang="en-US" sz="3200" b="1" dirty="0">
                <a:solidFill>
                  <a:schemeClr val="tx2">
                    <a:lumMod val="25000"/>
                  </a:schemeClr>
                </a:solidFill>
                <a:effectLst>
                  <a:outerShdw blurRad="38100" dist="38100" dir="2700000" algn="tl">
                    <a:srgbClr val="000000">
                      <a:alpha val="43137"/>
                    </a:srgbClr>
                  </a:outerShdw>
                </a:effectLst>
              </a:rPr>
              <a:t>h</a:t>
            </a:r>
            <a:r>
              <a:rPr lang="en-US" sz="3200" b="1" spc="-4" dirty="0">
                <a:solidFill>
                  <a:schemeClr val="tx2">
                    <a:lumMod val="25000"/>
                  </a:schemeClr>
                </a:solidFill>
                <a:effectLst>
                  <a:outerShdw blurRad="38100" dist="38100" dir="2700000" algn="tl">
                    <a:srgbClr val="000000">
                      <a:alpha val="43137"/>
                    </a:srgbClr>
                  </a:outerShdw>
                </a:effectLst>
              </a:rPr>
              <a:t>o</a:t>
            </a:r>
            <a:r>
              <a:rPr lang="en-US" sz="3200" b="1" spc="-15" dirty="0">
                <a:solidFill>
                  <a:schemeClr val="tx2">
                    <a:lumMod val="25000"/>
                  </a:schemeClr>
                </a:solidFill>
                <a:effectLst>
                  <a:outerShdw blurRad="38100" dist="38100" dir="2700000" algn="tl">
                    <a:srgbClr val="000000">
                      <a:alpha val="43137"/>
                    </a:srgbClr>
                  </a:outerShdw>
                </a:effectLst>
              </a:rPr>
              <a:t> </a:t>
            </a:r>
            <a:r>
              <a:rPr lang="en-US" sz="3200" b="1" spc="-4" dirty="0">
                <a:solidFill>
                  <a:schemeClr val="tx2">
                    <a:lumMod val="25000"/>
                  </a:schemeClr>
                </a:solidFill>
                <a:effectLst>
                  <a:outerShdw blurRad="38100" dist="38100" dir="2700000" algn="tl">
                    <a:srgbClr val="000000">
                      <a:alpha val="43137"/>
                    </a:srgbClr>
                  </a:outerShdw>
                </a:effectLst>
              </a:rPr>
              <a:t>had</a:t>
            </a:r>
            <a:r>
              <a:rPr lang="en-US" sz="3200" b="1" spc="-8" dirty="0">
                <a:solidFill>
                  <a:schemeClr val="tx2">
                    <a:lumMod val="25000"/>
                  </a:schemeClr>
                </a:solidFill>
                <a:effectLst>
                  <a:outerShdw blurRad="38100" dist="38100" dir="2700000" algn="tl">
                    <a:srgbClr val="000000">
                      <a:alpha val="43137"/>
                    </a:srgbClr>
                  </a:outerShdw>
                </a:effectLst>
              </a:rPr>
              <a:t> </a:t>
            </a:r>
            <a:r>
              <a:rPr lang="en-US" sz="3200" b="1" spc="-4" dirty="0">
                <a:solidFill>
                  <a:schemeClr val="tx2">
                    <a:lumMod val="25000"/>
                  </a:schemeClr>
                </a:solidFill>
                <a:effectLst>
                  <a:outerShdw blurRad="38100" dist="38100" dir="2700000" algn="tl">
                    <a:srgbClr val="000000">
                      <a:alpha val="43137"/>
                    </a:srgbClr>
                  </a:outerShdw>
                </a:effectLst>
              </a:rPr>
              <a:t>fi</a:t>
            </a:r>
            <a:r>
              <a:rPr lang="en-US" sz="3200" b="1" spc="-11" dirty="0">
                <a:solidFill>
                  <a:schemeClr val="tx2">
                    <a:lumMod val="25000"/>
                  </a:schemeClr>
                </a:solidFill>
                <a:effectLst>
                  <a:outerShdw blurRad="38100" dist="38100" dir="2700000" algn="tl">
                    <a:srgbClr val="000000">
                      <a:alpha val="43137"/>
                    </a:srgbClr>
                  </a:outerShdw>
                </a:effectLst>
              </a:rPr>
              <a:t>v</a:t>
            </a:r>
            <a:r>
              <a:rPr lang="en-US" sz="3200" b="1" dirty="0">
                <a:solidFill>
                  <a:schemeClr val="tx2">
                    <a:lumMod val="25000"/>
                  </a:schemeClr>
                </a:solidFill>
                <a:effectLst>
                  <a:outerShdw blurRad="38100" dist="38100" dir="2700000" algn="tl">
                    <a:srgbClr val="000000">
                      <a:alpha val="43137"/>
                    </a:srgbClr>
                  </a:outerShdw>
                </a:effectLst>
              </a:rPr>
              <a:t>e or</a:t>
            </a:r>
            <a:r>
              <a:rPr lang="en-US" sz="3200" b="1" spc="-11" dirty="0">
                <a:solidFill>
                  <a:schemeClr val="tx2">
                    <a:lumMod val="25000"/>
                  </a:schemeClr>
                </a:solidFill>
                <a:effectLst>
                  <a:outerShdw blurRad="38100" dist="38100" dir="2700000" algn="tl">
                    <a:srgbClr val="000000">
                      <a:alpha val="43137"/>
                    </a:srgbClr>
                  </a:outerShdw>
                </a:effectLst>
              </a:rPr>
              <a:t> </a:t>
            </a:r>
            <a:r>
              <a:rPr lang="en-US" sz="3200" b="1" spc="-4" dirty="0">
                <a:solidFill>
                  <a:schemeClr val="tx2">
                    <a:lumMod val="25000"/>
                  </a:schemeClr>
                </a:solidFill>
                <a:effectLst>
                  <a:outerShdw blurRad="38100" dist="38100" dir="2700000" algn="tl">
                    <a:srgbClr val="000000">
                      <a:alpha val="43137"/>
                    </a:srgbClr>
                  </a:outerShdw>
                </a:effectLst>
              </a:rPr>
              <a:t>mo</a:t>
            </a:r>
            <a:r>
              <a:rPr lang="en-US" sz="3200" b="1" spc="-19" dirty="0">
                <a:solidFill>
                  <a:schemeClr val="tx2">
                    <a:lumMod val="25000"/>
                  </a:schemeClr>
                </a:solidFill>
                <a:effectLst>
                  <a:outerShdw blurRad="38100" dist="38100" dir="2700000" algn="tl">
                    <a:srgbClr val="000000">
                      <a:alpha val="43137"/>
                    </a:srgbClr>
                  </a:outerShdw>
                </a:effectLst>
              </a:rPr>
              <a:t>r</a:t>
            </a:r>
            <a:r>
              <a:rPr lang="en-US" sz="3200" b="1" dirty="0">
                <a:solidFill>
                  <a:schemeClr val="tx2">
                    <a:lumMod val="25000"/>
                  </a:schemeClr>
                </a:solidFill>
                <a:effectLst>
                  <a:outerShdw blurRad="38100" dist="38100" dir="2700000" algn="tl">
                    <a:srgbClr val="000000">
                      <a:alpha val="43137"/>
                    </a:srgbClr>
                  </a:outerShdw>
                </a:effectLst>
              </a:rPr>
              <a:t>e d</a:t>
            </a:r>
            <a:r>
              <a:rPr lang="en-US" sz="3200" b="1" spc="-8" dirty="0">
                <a:solidFill>
                  <a:schemeClr val="tx2">
                    <a:lumMod val="25000"/>
                  </a:schemeClr>
                </a:solidFill>
                <a:effectLst>
                  <a:outerShdw blurRad="38100" dist="38100" dir="2700000" algn="tl">
                    <a:srgbClr val="000000">
                      <a:alpha val="43137"/>
                    </a:srgbClr>
                  </a:outerShdw>
                </a:effectLst>
              </a:rPr>
              <a:t>rin</a:t>
            </a:r>
            <a:r>
              <a:rPr lang="en-US" sz="3200" b="1" spc="-11" dirty="0">
                <a:solidFill>
                  <a:schemeClr val="tx2">
                    <a:lumMod val="25000"/>
                  </a:schemeClr>
                </a:solidFill>
                <a:effectLst>
                  <a:outerShdw blurRad="38100" dist="38100" dir="2700000" algn="tl">
                    <a:srgbClr val="000000">
                      <a:alpha val="43137"/>
                    </a:srgbClr>
                  </a:outerShdw>
                </a:effectLst>
              </a:rPr>
              <a:t>k</a:t>
            </a:r>
            <a:r>
              <a:rPr lang="en-US" sz="3200" b="1" spc="-4" dirty="0">
                <a:solidFill>
                  <a:schemeClr val="tx2">
                    <a:lumMod val="25000"/>
                  </a:schemeClr>
                </a:solidFill>
                <a:effectLst>
                  <a:outerShdw blurRad="38100" dist="38100" dir="2700000" algn="tl">
                    <a:srgbClr val="000000">
                      <a:alpha val="43137"/>
                    </a:srgbClr>
                  </a:outerShdw>
                </a:effectLst>
              </a:rPr>
              <a:t>s</a:t>
            </a:r>
            <a:r>
              <a:rPr lang="en-US" sz="3200" b="1" spc="-8" dirty="0">
                <a:solidFill>
                  <a:schemeClr val="tx2">
                    <a:lumMod val="25000"/>
                  </a:schemeClr>
                </a:solidFill>
                <a:effectLst>
                  <a:outerShdw blurRad="38100" dist="38100" dir="2700000" algn="tl">
                    <a:srgbClr val="000000">
                      <a:alpha val="43137"/>
                    </a:srgbClr>
                  </a:outerShdw>
                </a:effectLst>
              </a:rPr>
              <a:t> </a:t>
            </a:r>
            <a:r>
              <a:rPr lang="en-US" sz="3200" b="1" dirty="0">
                <a:solidFill>
                  <a:schemeClr val="tx2">
                    <a:lumMod val="25000"/>
                  </a:schemeClr>
                </a:solidFill>
                <a:effectLst>
                  <a:outerShdw blurRad="38100" dist="38100" dir="2700000" algn="tl">
                    <a:srgbClr val="000000">
                      <a:alpha val="43137"/>
                    </a:srgbClr>
                  </a:outerShdw>
                </a:effectLst>
              </a:rPr>
              <a:t>of</a:t>
            </a:r>
            <a:r>
              <a:rPr lang="en-US" sz="3200" b="1" spc="-4" dirty="0">
                <a:solidFill>
                  <a:schemeClr val="tx2">
                    <a:lumMod val="25000"/>
                  </a:schemeClr>
                </a:solidFill>
                <a:effectLst>
                  <a:outerShdw blurRad="38100" dist="38100" dir="2700000" algn="tl">
                    <a:srgbClr val="000000">
                      <a:alpha val="43137"/>
                    </a:srgbClr>
                  </a:outerShdw>
                </a:effectLst>
              </a:rPr>
              <a:t> al</a:t>
            </a:r>
            <a:r>
              <a:rPr lang="en-US" sz="3200" b="1" spc="-11" dirty="0">
                <a:solidFill>
                  <a:schemeClr val="tx2">
                    <a:lumMod val="25000"/>
                  </a:schemeClr>
                </a:solidFill>
                <a:effectLst>
                  <a:outerShdw blurRad="38100" dist="38100" dir="2700000" algn="tl">
                    <a:srgbClr val="000000">
                      <a:alpha val="43137"/>
                    </a:srgbClr>
                  </a:outerShdw>
                </a:effectLst>
              </a:rPr>
              <a:t>c</a:t>
            </a:r>
            <a:r>
              <a:rPr lang="en-US" sz="3200" b="1" spc="-4" dirty="0">
                <a:solidFill>
                  <a:schemeClr val="tx2">
                    <a:lumMod val="25000"/>
                  </a:schemeClr>
                </a:solidFill>
                <a:effectLst>
                  <a:outerShdw blurRad="38100" dist="38100" dir="2700000" algn="tl">
                    <a:srgbClr val="000000">
                      <a:alpha val="43137"/>
                    </a:srgbClr>
                  </a:outerShdw>
                </a:effectLst>
              </a:rPr>
              <a:t>o</a:t>
            </a:r>
            <a:r>
              <a:rPr lang="en-US" sz="3200" b="1" dirty="0">
                <a:solidFill>
                  <a:schemeClr val="tx2">
                    <a:lumMod val="25000"/>
                  </a:schemeClr>
                </a:solidFill>
                <a:effectLst>
                  <a:outerShdw blurRad="38100" dist="38100" dir="2700000" algn="tl">
                    <a:srgbClr val="000000">
                      <a:alpha val="43137"/>
                    </a:srgbClr>
                  </a:outerShdw>
                </a:effectLst>
              </a:rPr>
              <a:t>h</a:t>
            </a:r>
            <a:r>
              <a:rPr lang="en-US" sz="3200" b="1" spc="-4" dirty="0">
                <a:solidFill>
                  <a:schemeClr val="tx2">
                    <a:lumMod val="25000"/>
                  </a:schemeClr>
                </a:solidFill>
                <a:effectLst>
                  <a:outerShdw blurRad="38100" dist="38100" dir="2700000" algn="tl">
                    <a:srgbClr val="000000">
                      <a:alpha val="43137"/>
                    </a:srgbClr>
                  </a:outerShdw>
                </a:effectLst>
              </a:rPr>
              <a:t>ol</a:t>
            </a:r>
            <a:r>
              <a:rPr lang="en-US" sz="3200" b="1" spc="-15" dirty="0">
                <a:solidFill>
                  <a:schemeClr val="tx2">
                    <a:lumMod val="25000"/>
                  </a:schemeClr>
                </a:solidFill>
                <a:effectLst>
                  <a:outerShdw blurRad="38100" dist="38100" dir="2700000" algn="tl">
                    <a:srgbClr val="000000">
                      <a:alpha val="43137"/>
                    </a:srgbClr>
                  </a:outerShdw>
                </a:effectLst>
              </a:rPr>
              <a:t> </a:t>
            </a:r>
            <a:r>
              <a:rPr lang="en-US" sz="3200" b="1" spc="-4" dirty="0">
                <a:solidFill>
                  <a:schemeClr val="tx2">
                    <a:lumMod val="25000"/>
                  </a:schemeClr>
                </a:solidFill>
                <a:effectLst>
                  <a:outerShdw blurRad="38100" dist="38100" dir="2700000" algn="tl">
                    <a:srgbClr val="000000">
                      <a:alpha val="43137"/>
                    </a:srgbClr>
                  </a:outerShdw>
                </a:effectLst>
              </a:rPr>
              <a:t>in</a:t>
            </a:r>
            <a:r>
              <a:rPr lang="en-US" sz="3200" b="1" spc="4" dirty="0">
                <a:solidFill>
                  <a:schemeClr val="tx2">
                    <a:lumMod val="25000"/>
                  </a:schemeClr>
                </a:solidFill>
                <a:effectLst>
                  <a:outerShdw blurRad="38100" dist="38100" dir="2700000" algn="tl">
                    <a:srgbClr val="000000">
                      <a:alpha val="43137"/>
                    </a:srgbClr>
                  </a:outerShdw>
                </a:effectLst>
              </a:rPr>
              <a:t> </a:t>
            </a:r>
            <a:r>
              <a:rPr lang="en-US" sz="3200" b="1" spc="-4" dirty="0">
                <a:solidFill>
                  <a:schemeClr val="tx2">
                    <a:lumMod val="25000"/>
                  </a:schemeClr>
                </a:solidFill>
                <a:effectLst>
                  <a:outerShdw blurRad="38100" dist="38100" dir="2700000" algn="tl">
                    <a:srgbClr val="000000">
                      <a:alpha val="43137"/>
                    </a:srgbClr>
                  </a:outerShdw>
                </a:effectLst>
              </a:rPr>
              <a:t>a</a:t>
            </a:r>
            <a:r>
              <a:rPr lang="en-US" sz="3200" b="1" spc="-11" dirty="0">
                <a:solidFill>
                  <a:schemeClr val="tx2">
                    <a:lumMod val="25000"/>
                  </a:schemeClr>
                </a:solidFill>
                <a:effectLst>
                  <a:outerShdw blurRad="38100" dist="38100" dir="2700000" algn="tl">
                    <a:srgbClr val="000000">
                      <a:alpha val="43137"/>
                    </a:srgbClr>
                  </a:outerShdw>
                </a:effectLst>
              </a:rPr>
              <a:t> </a:t>
            </a:r>
            <a:r>
              <a:rPr lang="en-US" sz="3200" b="1" spc="-23" dirty="0">
                <a:solidFill>
                  <a:schemeClr val="tx2">
                    <a:lumMod val="25000"/>
                  </a:schemeClr>
                </a:solidFill>
                <a:effectLst>
                  <a:outerShdw blurRad="38100" dist="38100" dir="2700000" algn="tl">
                    <a:srgbClr val="000000">
                      <a:alpha val="43137"/>
                    </a:srgbClr>
                  </a:outerShdw>
                </a:effectLst>
              </a:rPr>
              <a:t>r</a:t>
            </a:r>
            <a:r>
              <a:rPr lang="en-US" sz="3200" b="1" spc="-4" dirty="0">
                <a:solidFill>
                  <a:schemeClr val="tx2">
                    <a:lumMod val="25000"/>
                  </a:schemeClr>
                </a:solidFill>
                <a:effectLst>
                  <a:outerShdw blurRad="38100" dist="38100" dir="2700000" algn="tl">
                    <a:srgbClr val="000000">
                      <a:alpha val="43137"/>
                    </a:srgbClr>
                  </a:outerShdw>
                </a:effectLst>
              </a:rPr>
              <a:t>o</a:t>
            </a:r>
            <a:r>
              <a:rPr lang="en-US" sz="3200" b="1" spc="-98" dirty="0">
                <a:solidFill>
                  <a:schemeClr val="tx2">
                    <a:lumMod val="25000"/>
                  </a:schemeClr>
                </a:solidFill>
                <a:effectLst>
                  <a:outerShdw blurRad="38100" dist="38100" dir="2700000" algn="tl">
                    <a:srgbClr val="000000">
                      <a:alpha val="43137"/>
                    </a:srgbClr>
                  </a:outerShdw>
                </a:effectLst>
              </a:rPr>
              <a:t>w</a:t>
            </a:r>
            <a:r>
              <a:rPr lang="en-US" sz="3200" b="1" spc="-4" dirty="0">
                <a:solidFill>
                  <a:schemeClr val="tx2">
                    <a:lumMod val="25000"/>
                  </a:schemeClr>
                </a:solidFill>
                <a:effectLst>
                  <a:outerShdw blurRad="38100" dist="38100" dir="2700000" algn="tl">
                    <a:srgbClr val="000000">
                      <a:alpha val="43137"/>
                    </a:srgbClr>
                  </a:outerShdw>
                </a:effectLst>
              </a:rPr>
              <a:t>,</a:t>
            </a:r>
            <a:r>
              <a:rPr lang="en-US" sz="3200" b="1" dirty="0">
                <a:solidFill>
                  <a:schemeClr val="tx2">
                    <a:lumMod val="25000"/>
                  </a:schemeClr>
                </a:solidFill>
                <a:effectLst>
                  <a:outerShdw blurRad="38100" dist="38100" dir="2700000" algn="tl">
                    <a:srgbClr val="000000">
                      <a:alpha val="43137"/>
                    </a:srgbClr>
                  </a:outerShdw>
                </a:effectLst>
              </a:rPr>
              <a:t> </a:t>
            </a:r>
            <a:r>
              <a:rPr lang="en-US" sz="3200" b="1" spc="-4" dirty="0">
                <a:solidFill>
                  <a:schemeClr val="tx2">
                    <a:lumMod val="25000"/>
                  </a:schemeClr>
                </a:solidFill>
                <a:effectLst>
                  <a:outerShdw blurRad="38100" dist="38100" dir="2700000" algn="tl">
                    <a:srgbClr val="000000">
                      <a:alpha val="43137"/>
                    </a:srgbClr>
                  </a:outerShdw>
                </a:effectLst>
              </a:rPr>
              <a:t>t</a:t>
            </a:r>
            <a:r>
              <a:rPr lang="en-US" sz="3200" b="1" dirty="0">
                <a:solidFill>
                  <a:schemeClr val="tx2">
                    <a:lumMod val="25000"/>
                  </a:schemeClr>
                </a:solidFill>
                <a:effectLst>
                  <a:outerShdw blurRad="38100" dist="38100" dir="2700000" algn="tl">
                    <a:srgbClr val="000000">
                      <a:alpha val="43137"/>
                    </a:srgbClr>
                  </a:outerShdw>
                </a:effectLst>
              </a:rPr>
              <a:t>h</a:t>
            </a:r>
            <a:r>
              <a:rPr lang="en-US" sz="3200" b="1" spc="-15" dirty="0">
                <a:solidFill>
                  <a:schemeClr val="tx2">
                    <a:lumMod val="25000"/>
                  </a:schemeClr>
                </a:solidFill>
                <a:effectLst>
                  <a:outerShdw blurRad="38100" dist="38100" dir="2700000" algn="tl">
                    <a:srgbClr val="000000">
                      <a:alpha val="43137"/>
                    </a:srgbClr>
                  </a:outerShdw>
                </a:effectLst>
              </a:rPr>
              <a:t>a</a:t>
            </a:r>
            <a:r>
              <a:rPr lang="en-US" sz="3200" b="1" spc="-4" dirty="0">
                <a:solidFill>
                  <a:schemeClr val="tx2">
                    <a:lumMod val="25000"/>
                  </a:schemeClr>
                </a:solidFill>
                <a:effectLst>
                  <a:outerShdw blurRad="38100" dist="38100" dir="2700000" algn="tl">
                    <a:srgbClr val="000000">
                      <a:alpha val="43137"/>
                    </a:srgbClr>
                  </a:outerShdw>
                </a:effectLst>
              </a:rPr>
              <a:t>t</a:t>
            </a:r>
            <a:r>
              <a:rPr lang="en-US" sz="3200" b="1" spc="-11" dirty="0">
                <a:solidFill>
                  <a:schemeClr val="tx2">
                    <a:lumMod val="25000"/>
                  </a:schemeClr>
                </a:solidFill>
                <a:effectLst>
                  <a:outerShdw blurRad="38100" dist="38100" dir="2700000" algn="tl">
                    <a:srgbClr val="000000">
                      <a:alpha val="43137"/>
                    </a:srgbClr>
                  </a:outerShdw>
                </a:effectLst>
              </a:rPr>
              <a:t> </a:t>
            </a:r>
            <a:r>
              <a:rPr lang="en-US" sz="3200" b="1" spc="-4" dirty="0">
                <a:solidFill>
                  <a:schemeClr val="tx2">
                    <a:lumMod val="25000"/>
                  </a:schemeClr>
                </a:solidFill>
                <a:effectLst>
                  <a:outerShdw blurRad="38100" dist="38100" dir="2700000" algn="tl">
                    <a:srgbClr val="000000">
                      <a:alpha val="43137"/>
                    </a:srgbClr>
                  </a:outerShdw>
                </a:effectLst>
              </a:rPr>
              <a:t>is,</a:t>
            </a:r>
            <a:r>
              <a:rPr lang="en-US" sz="3200" b="1" spc="-8" dirty="0">
                <a:solidFill>
                  <a:schemeClr val="tx2">
                    <a:lumMod val="25000"/>
                  </a:schemeClr>
                </a:solidFill>
                <a:effectLst>
                  <a:outerShdw blurRad="38100" dist="38100" dir="2700000" algn="tl">
                    <a:srgbClr val="000000">
                      <a:alpha val="43137"/>
                    </a:srgbClr>
                  </a:outerShdw>
                </a:effectLst>
              </a:rPr>
              <a:t> wit</a:t>
            </a:r>
            <a:r>
              <a:rPr lang="en-US" sz="3200" b="1" dirty="0">
                <a:solidFill>
                  <a:schemeClr val="tx2">
                    <a:lumMod val="25000"/>
                  </a:schemeClr>
                </a:solidFill>
                <a:effectLst>
                  <a:outerShdw blurRad="38100" dist="38100" dir="2700000" algn="tl">
                    <a:srgbClr val="000000">
                      <a:alpha val="43137"/>
                    </a:srgbClr>
                  </a:outerShdw>
                </a:effectLst>
              </a:rPr>
              <a:t>h</a:t>
            </a:r>
            <a:r>
              <a:rPr lang="en-US" sz="3200" b="1" spc="-4" dirty="0">
                <a:solidFill>
                  <a:schemeClr val="tx2">
                    <a:lumMod val="25000"/>
                  </a:schemeClr>
                </a:solidFill>
                <a:effectLst>
                  <a:outerShdw blurRad="38100" dist="38100" dir="2700000" algn="tl">
                    <a:srgbClr val="000000">
                      <a:alpha val="43137"/>
                    </a:srgbClr>
                  </a:outerShdw>
                </a:effectLst>
              </a:rPr>
              <a:t>in</a:t>
            </a:r>
            <a:r>
              <a:rPr lang="en-US" sz="3200" b="1" spc="-15" dirty="0">
                <a:solidFill>
                  <a:schemeClr val="tx2">
                    <a:lumMod val="25000"/>
                  </a:schemeClr>
                </a:solidFill>
                <a:effectLst>
                  <a:outerShdw blurRad="38100" dist="38100" dir="2700000" algn="tl">
                    <a:srgbClr val="000000">
                      <a:alpha val="43137"/>
                    </a:srgbClr>
                  </a:outerShdw>
                </a:effectLst>
              </a:rPr>
              <a:t> </a:t>
            </a:r>
            <a:r>
              <a:rPr lang="en-US" sz="3200" b="1" spc="-4" dirty="0">
                <a:solidFill>
                  <a:schemeClr val="tx2">
                    <a:lumMod val="25000"/>
                  </a:schemeClr>
                </a:solidFill>
                <a:effectLst>
                  <a:outerShdw blurRad="38100" dist="38100" dir="2700000" algn="tl">
                    <a:srgbClr val="000000">
                      <a:alpha val="43137"/>
                    </a:srgbClr>
                  </a:outerShdw>
                </a:effectLst>
              </a:rPr>
              <a:t>a </a:t>
            </a:r>
            <a:r>
              <a:rPr lang="en-US" sz="3200" b="1" spc="-8" dirty="0">
                <a:solidFill>
                  <a:schemeClr val="tx2">
                    <a:lumMod val="25000"/>
                  </a:schemeClr>
                </a:solidFill>
                <a:effectLst>
                  <a:outerShdw blurRad="38100" dist="38100" dir="2700000" algn="tl">
                    <a:srgbClr val="000000">
                      <a:alpha val="43137"/>
                    </a:srgbClr>
                  </a:outerShdw>
                </a:effectLst>
              </a:rPr>
              <a:t>c</a:t>
            </a:r>
            <a:r>
              <a:rPr lang="en-US" sz="3200" b="1" dirty="0">
                <a:solidFill>
                  <a:schemeClr val="tx2">
                    <a:lumMod val="25000"/>
                  </a:schemeClr>
                </a:solidFill>
                <a:effectLst>
                  <a:outerShdw blurRad="38100" dist="38100" dir="2700000" algn="tl">
                    <a:srgbClr val="000000">
                      <a:alpha val="43137"/>
                    </a:srgbClr>
                  </a:outerShdw>
                </a:effectLst>
              </a:rPr>
              <a:t>o</a:t>
            </a:r>
            <a:r>
              <a:rPr lang="en-US" sz="3200" b="1" spc="4" dirty="0">
                <a:solidFill>
                  <a:schemeClr val="tx2">
                    <a:lumMod val="25000"/>
                  </a:schemeClr>
                </a:solidFill>
                <a:effectLst>
                  <a:outerShdw blurRad="38100" dist="38100" dir="2700000" algn="tl">
                    <a:srgbClr val="000000">
                      <a:alpha val="43137"/>
                    </a:srgbClr>
                  </a:outerShdw>
                </a:effectLst>
              </a:rPr>
              <a:t>u</a:t>
            </a:r>
            <a:r>
              <a:rPr lang="en-US" sz="3200" b="1" dirty="0">
                <a:solidFill>
                  <a:schemeClr val="tx2">
                    <a:lumMod val="25000"/>
                  </a:schemeClr>
                </a:solidFill>
                <a:effectLst>
                  <a:outerShdw blurRad="38100" dist="38100" dir="2700000" algn="tl">
                    <a:srgbClr val="000000">
                      <a:alpha val="43137"/>
                    </a:srgbClr>
                  </a:outerShdw>
                </a:effectLst>
              </a:rPr>
              <a:t>ple</a:t>
            </a:r>
            <a:r>
              <a:rPr lang="en-US" sz="3200" b="1" spc="-11" dirty="0">
                <a:solidFill>
                  <a:schemeClr val="tx2">
                    <a:lumMod val="25000"/>
                  </a:schemeClr>
                </a:solidFill>
                <a:effectLst>
                  <a:outerShdw blurRad="38100" dist="38100" dir="2700000" algn="tl">
                    <a:srgbClr val="000000">
                      <a:alpha val="43137"/>
                    </a:srgbClr>
                  </a:outerShdw>
                </a:effectLst>
              </a:rPr>
              <a:t> </a:t>
            </a:r>
            <a:r>
              <a:rPr lang="en-US" sz="3200" b="1" dirty="0">
                <a:solidFill>
                  <a:schemeClr val="tx2">
                    <a:lumMod val="25000"/>
                  </a:schemeClr>
                </a:solidFill>
                <a:effectLst>
                  <a:outerShdw blurRad="38100" dist="38100" dir="2700000" algn="tl">
                    <a:srgbClr val="000000">
                      <a:alpha val="43137"/>
                    </a:srgbClr>
                  </a:outerShdw>
                </a:effectLst>
              </a:rPr>
              <a:t>of</a:t>
            </a:r>
            <a:r>
              <a:rPr lang="en-US" sz="3200" b="1" spc="-4" dirty="0">
                <a:solidFill>
                  <a:schemeClr val="tx2">
                    <a:lumMod val="25000"/>
                  </a:schemeClr>
                </a:solidFill>
                <a:effectLst>
                  <a:outerShdw blurRad="38100" dist="38100" dir="2700000" algn="tl">
                    <a:srgbClr val="000000">
                      <a:alpha val="43137"/>
                    </a:srgbClr>
                  </a:outerShdw>
                </a:effectLst>
              </a:rPr>
              <a:t> </a:t>
            </a:r>
            <a:r>
              <a:rPr lang="en-US" sz="3200" b="1" dirty="0">
                <a:solidFill>
                  <a:schemeClr val="tx2">
                    <a:lumMod val="25000"/>
                  </a:schemeClr>
                </a:solidFill>
                <a:effectLst>
                  <a:outerShdw blurRad="38100" dist="38100" dir="2700000" algn="tl">
                    <a:srgbClr val="000000">
                      <a:alpha val="43137"/>
                    </a:srgbClr>
                  </a:outerShdw>
                </a:effectLst>
              </a:rPr>
              <a:t>ho</a:t>
            </a:r>
            <a:r>
              <a:rPr lang="en-US" sz="3200" b="1" spc="4" dirty="0">
                <a:solidFill>
                  <a:schemeClr val="tx2">
                    <a:lumMod val="25000"/>
                  </a:schemeClr>
                </a:solidFill>
                <a:effectLst>
                  <a:outerShdw blurRad="38100" dist="38100" dir="2700000" algn="tl">
                    <a:srgbClr val="000000">
                      <a:alpha val="43137"/>
                    </a:srgbClr>
                  </a:outerShdw>
                </a:effectLst>
              </a:rPr>
              <a:t>u</a:t>
            </a:r>
            <a:r>
              <a:rPr lang="en-US" sz="3200" b="1" spc="-23" dirty="0">
                <a:solidFill>
                  <a:schemeClr val="tx2">
                    <a:lumMod val="25000"/>
                  </a:schemeClr>
                </a:solidFill>
                <a:effectLst>
                  <a:outerShdw blurRad="38100" dist="38100" dir="2700000" algn="tl">
                    <a:srgbClr val="000000">
                      <a:alpha val="43137"/>
                    </a:srgbClr>
                  </a:outerShdw>
                </a:effectLst>
              </a:rPr>
              <a:t>r</a:t>
            </a:r>
            <a:r>
              <a:rPr lang="en-US" sz="3200" b="1" dirty="0">
                <a:solidFill>
                  <a:schemeClr val="tx2">
                    <a:lumMod val="25000"/>
                  </a:schemeClr>
                </a:solidFill>
                <a:effectLst>
                  <a:outerShdw blurRad="38100" dist="38100" dir="2700000" algn="tl">
                    <a:srgbClr val="000000">
                      <a:alpha val="43137"/>
                    </a:srgbClr>
                  </a:outerShdw>
                </a:effectLst>
              </a:rPr>
              <a:t>s,</a:t>
            </a:r>
            <a:r>
              <a:rPr lang="en-US" sz="3200" b="1" spc="-15" dirty="0">
                <a:solidFill>
                  <a:schemeClr val="tx2">
                    <a:lumMod val="25000"/>
                  </a:schemeClr>
                </a:solidFill>
                <a:effectLst>
                  <a:outerShdw blurRad="38100" dist="38100" dir="2700000" algn="tl">
                    <a:srgbClr val="000000">
                      <a:alpha val="43137"/>
                    </a:srgbClr>
                  </a:outerShdw>
                </a:effectLst>
              </a:rPr>
              <a:t> </a:t>
            </a:r>
            <a:r>
              <a:rPr lang="en-US" sz="3200" b="1" dirty="0">
                <a:solidFill>
                  <a:schemeClr val="tx2">
                    <a:lumMod val="25000"/>
                  </a:schemeClr>
                </a:solidFill>
                <a:effectLst>
                  <a:outerShdw blurRad="38100" dist="38100" dir="2700000" algn="tl">
                    <a:srgbClr val="000000">
                      <a:alpha val="43137"/>
                    </a:srgbClr>
                  </a:outerShdw>
                </a:effectLst>
              </a:rPr>
              <a:t>on</a:t>
            </a:r>
            <a:r>
              <a:rPr lang="en-US" sz="3200" b="1" spc="-4" dirty="0">
                <a:solidFill>
                  <a:schemeClr val="tx2">
                    <a:lumMod val="25000"/>
                  </a:schemeClr>
                </a:solidFill>
                <a:effectLst>
                  <a:outerShdw blurRad="38100" dist="38100" dir="2700000" algn="tl">
                    <a:srgbClr val="000000">
                      <a:alpha val="43137"/>
                    </a:srgbClr>
                  </a:outerShdw>
                </a:effectLst>
              </a:rPr>
              <a:t> </a:t>
            </a:r>
            <a:r>
              <a:rPr lang="en-US" sz="3200" b="1" dirty="0">
                <a:solidFill>
                  <a:schemeClr val="tx2">
                    <a:lumMod val="25000"/>
                  </a:schemeClr>
                </a:solidFill>
                <a:effectLst>
                  <a:outerShdw blurRad="38100" dist="38100" dir="2700000" algn="tl">
                    <a:srgbClr val="000000">
                      <a:alpha val="43137"/>
                    </a:srgbClr>
                  </a:outerShdw>
                </a:effectLst>
              </a:rPr>
              <a:t>o</a:t>
            </a:r>
            <a:r>
              <a:rPr lang="en-US" sz="3200" b="1" spc="4" dirty="0">
                <a:solidFill>
                  <a:schemeClr val="tx2">
                    <a:lumMod val="25000"/>
                  </a:schemeClr>
                </a:solidFill>
                <a:effectLst>
                  <a:outerShdw blurRad="38100" dist="38100" dir="2700000" algn="tl">
                    <a:srgbClr val="000000">
                      <a:alpha val="43137"/>
                    </a:srgbClr>
                  </a:outerShdw>
                </a:effectLst>
              </a:rPr>
              <a:t>n</a:t>
            </a:r>
            <a:r>
              <a:rPr lang="en-US" sz="3200" b="1" dirty="0">
                <a:solidFill>
                  <a:schemeClr val="tx2">
                    <a:lumMod val="25000"/>
                  </a:schemeClr>
                </a:solidFill>
                <a:effectLst>
                  <a:outerShdw blurRad="38100" dist="38100" dir="2700000" algn="tl">
                    <a:srgbClr val="000000">
                      <a:alpha val="43137"/>
                    </a:srgbClr>
                  </a:outerShdw>
                </a:effectLst>
              </a:rPr>
              <a:t>e</a:t>
            </a:r>
            <a:r>
              <a:rPr lang="en-US" sz="3200" b="1" spc="-8" dirty="0">
                <a:solidFill>
                  <a:schemeClr val="tx2">
                    <a:lumMod val="25000"/>
                  </a:schemeClr>
                </a:solidFill>
                <a:effectLst>
                  <a:outerShdw blurRad="38100" dist="38100" dir="2700000" algn="tl">
                    <a:srgbClr val="000000">
                      <a:alpha val="43137"/>
                    </a:srgbClr>
                  </a:outerShdw>
                </a:effectLst>
              </a:rPr>
              <a:t> </a:t>
            </a:r>
            <a:r>
              <a:rPr lang="en-US" sz="3200" b="1" dirty="0">
                <a:solidFill>
                  <a:schemeClr val="tx2">
                    <a:lumMod val="25000"/>
                  </a:schemeClr>
                </a:solidFill>
                <a:effectLst>
                  <a:outerShdw blurRad="38100" dist="38100" dir="2700000" algn="tl">
                    <a:srgbClr val="000000">
                      <a:alpha val="43137"/>
                    </a:srgbClr>
                  </a:outerShdw>
                </a:effectLst>
              </a:rPr>
              <a:t>or</a:t>
            </a:r>
            <a:r>
              <a:rPr lang="en-US" sz="3200" b="1" spc="-4" dirty="0">
                <a:solidFill>
                  <a:schemeClr val="tx2">
                    <a:lumMod val="25000"/>
                  </a:schemeClr>
                </a:solidFill>
                <a:effectLst>
                  <a:outerShdw blurRad="38100" dist="38100" dir="2700000" algn="tl">
                    <a:srgbClr val="000000">
                      <a:alpha val="43137"/>
                    </a:srgbClr>
                  </a:outerShdw>
                </a:effectLst>
              </a:rPr>
              <a:t> mo</a:t>
            </a:r>
            <a:r>
              <a:rPr lang="en-US" sz="3200" b="1" spc="-23" dirty="0">
                <a:solidFill>
                  <a:schemeClr val="tx2">
                    <a:lumMod val="25000"/>
                  </a:schemeClr>
                </a:solidFill>
                <a:effectLst>
                  <a:outerShdw blurRad="38100" dist="38100" dir="2700000" algn="tl">
                    <a:srgbClr val="000000">
                      <a:alpha val="43137"/>
                    </a:srgbClr>
                  </a:outerShdw>
                </a:effectLst>
              </a:rPr>
              <a:t>r</a:t>
            </a:r>
            <a:r>
              <a:rPr lang="en-US" sz="3200" b="1" dirty="0">
                <a:solidFill>
                  <a:schemeClr val="tx2">
                    <a:lumMod val="25000"/>
                  </a:schemeClr>
                </a:solidFill>
                <a:effectLst>
                  <a:outerShdw blurRad="38100" dist="38100" dir="2700000" algn="tl">
                    <a:srgbClr val="000000">
                      <a:alpha val="43137"/>
                    </a:srgbClr>
                  </a:outerShdw>
                </a:effectLst>
              </a:rPr>
              <a:t>e of</a:t>
            </a:r>
            <a:r>
              <a:rPr lang="en-US" sz="3200" b="1" spc="-4" dirty="0">
                <a:solidFill>
                  <a:schemeClr val="tx2">
                    <a:lumMod val="25000"/>
                  </a:schemeClr>
                </a:solidFill>
                <a:effectLst>
                  <a:outerShdw blurRad="38100" dist="38100" dir="2700000" algn="tl">
                    <a:srgbClr val="000000">
                      <a:alpha val="43137"/>
                    </a:srgbClr>
                  </a:outerShdw>
                </a:effectLst>
              </a:rPr>
              <a:t> </a:t>
            </a:r>
            <a:r>
              <a:rPr lang="en-US" sz="3200" b="1" dirty="0">
                <a:solidFill>
                  <a:schemeClr val="tx2">
                    <a:lumMod val="25000"/>
                  </a:schemeClr>
                </a:solidFill>
                <a:effectLst>
                  <a:outerShdw blurRad="38100" dist="38100" dir="2700000" algn="tl">
                    <a:srgbClr val="000000">
                      <a:alpha val="43137"/>
                    </a:srgbClr>
                  </a:outerShdw>
                </a:effectLst>
              </a:rPr>
              <a:t>the</a:t>
            </a:r>
            <a:r>
              <a:rPr lang="en-US" sz="3200" b="1" spc="-8" dirty="0">
                <a:solidFill>
                  <a:schemeClr val="tx2">
                    <a:lumMod val="25000"/>
                  </a:schemeClr>
                </a:solidFill>
                <a:effectLst>
                  <a:outerShdw blurRad="38100" dist="38100" dir="2700000" algn="tl">
                    <a:srgbClr val="000000">
                      <a:alpha val="43137"/>
                    </a:srgbClr>
                  </a:outerShdw>
                </a:effectLst>
              </a:rPr>
              <a:t> </a:t>
            </a:r>
            <a:r>
              <a:rPr lang="en-US" sz="3200" b="1" dirty="0">
                <a:solidFill>
                  <a:schemeClr val="tx2">
                    <a:lumMod val="25000"/>
                  </a:schemeClr>
                </a:solidFill>
                <a:effectLst>
                  <a:outerShdw blurRad="38100" dist="38100" dir="2700000" algn="tl">
                    <a:srgbClr val="000000">
                      <a:alpha val="43137"/>
                    </a:srgbClr>
                  </a:outerShdw>
                </a:effectLst>
              </a:rPr>
              <a:t>pa</a:t>
            </a:r>
            <a:r>
              <a:rPr lang="en-US" sz="3200" b="1" spc="-19" dirty="0">
                <a:solidFill>
                  <a:schemeClr val="tx2">
                    <a:lumMod val="25000"/>
                  </a:schemeClr>
                </a:solidFill>
                <a:effectLst>
                  <a:outerShdw blurRad="38100" dist="38100" dir="2700000" algn="tl">
                    <a:srgbClr val="000000">
                      <a:alpha val="43137"/>
                    </a:srgbClr>
                  </a:outerShdw>
                </a:effectLst>
              </a:rPr>
              <a:t>s</a:t>
            </a:r>
            <a:r>
              <a:rPr lang="en-US" sz="3200" b="1" dirty="0">
                <a:solidFill>
                  <a:schemeClr val="tx2">
                    <a:lumMod val="25000"/>
                  </a:schemeClr>
                </a:solidFill>
                <a:effectLst>
                  <a:outerShdw blurRad="38100" dist="38100" dir="2700000" algn="tl">
                    <a:srgbClr val="000000">
                      <a:alpha val="43137"/>
                    </a:srgbClr>
                  </a:outerShdw>
                </a:effectLst>
              </a:rPr>
              <a:t>t</a:t>
            </a:r>
            <a:r>
              <a:rPr lang="en-US" sz="3200" b="1" spc="-11" dirty="0">
                <a:solidFill>
                  <a:schemeClr val="tx2">
                    <a:lumMod val="25000"/>
                  </a:schemeClr>
                </a:solidFill>
                <a:effectLst>
                  <a:outerShdw blurRad="38100" dist="38100" dir="2700000" algn="tl">
                    <a:srgbClr val="000000">
                      <a:alpha val="43137"/>
                    </a:srgbClr>
                  </a:outerShdw>
                </a:effectLst>
              </a:rPr>
              <a:t> </a:t>
            </a:r>
            <a:r>
              <a:rPr lang="en-US" sz="3200" b="1" dirty="0">
                <a:solidFill>
                  <a:schemeClr val="tx2">
                    <a:lumMod val="25000"/>
                  </a:schemeClr>
                </a:solidFill>
                <a:effectLst>
                  <a:outerShdw blurRad="38100" dist="38100" dir="2700000" algn="tl">
                    <a:srgbClr val="000000">
                      <a:alpha val="43137"/>
                    </a:srgbClr>
                  </a:outerShdw>
                </a:effectLst>
              </a:rPr>
              <a:t>30 d</a:t>
            </a:r>
            <a:r>
              <a:rPr lang="en-US" sz="3200" b="1" spc="-30" dirty="0">
                <a:solidFill>
                  <a:schemeClr val="tx2">
                    <a:lumMod val="25000"/>
                  </a:schemeClr>
                </a:solidFill>
                <a:effectLst>
                  <a:outerShdw blurRad="38100" dist="38100" dir="2700000" algn="tl">
                    <a:srgbClr val="000000">
                      <a:alpha val="43137"/>
                    </a:srgbClr>
                  </a:outerShdw>
                </a:effectLst>
              </a:rPr>
              <a:t>a</a:t>
            </a:r>
            <a:r>
              <a:rPr lang="en-US" sz="3200" b="1" spc="-11" dirty="0">
                <a:solidFill>
                  <a:schemeClr val="tx2">
                    <a:lumMod val="25000"/>
                  </a:schemeClr>
                </a:solidFill>
                <a:effectLst>
                  <a:outerShdw blurRad="38100" dist="38100" dir="2700000" algn="tl">
                    <a:srgbClr val="000000">
                      <a:alpha val="43137"/>
                    </a:srgbClr>
                  </a:outerShdw>
                </a:effectLst>
              </a:rPr>
              <a:t>y</a:t>
            </a:r>
            <a:r>
              <a:rPr lang="en-US" sz="3200" b="1" dirty="0">
                <a:solidFill>
                  <a:schemeClr val="tx2">
                    <a:lumMod val="25000"/>
                  </a:schemeClr>
                </a:solidFill>
                <a:effectLst>
                  <a:outerShdw blurRad="38100" dist="38100" dir="2700000" algn="tl">
                    <a:srgbClr val="000000">
                      <a:alpha val="43137"/>
                    </a:srgbClr>
                  </a:outerShdw>
                </a:effectLst>
              </a:rPr>
              <a:t>s</a:t>
            </a:r>
          </a:p>
        </p:txBody>
      </p:sp>
      <p:sp>
        <p:nvSpPr>
          <p:cNvPr id="9" name="TextBox 8"/>
          <p:cNvSpPr txBox="1"/>
          <p:nvPr/>
        </p:nvSpPr>
        <p:spPr>
          <a:xfrm>
            <a:off x="1523999" y="6553203"/>
            <a:ext cx="2945363" cy="276999"/>
          </a:xfrm>
          <a:prstGeom prst="rect">
            <a:avLst/>
          </a:prstGeom>
          <a:noFill/>
        </p:spPr>
        <p:txBody>
          <a:bodyPr wrap="square" rtlCol="0">
            <a:spAutoFit/>
          </a:bodyPr>
          <a:lstStyle/>
          <a:p>
            <a:r>
              <a:rPr lang="en-US" sz="1200" dirty="0"/>
              <a:t>Source: YRBS, </a:t>
            </a:r>
            <a:r>
              <a:rPr lang="en-US" sz="1200" dirty="0" smtClean="0"/>
              <a:t>2016 &amp; 2018 High </a:t>
            </a:r>
            <a:r>
              <a:rPr lang="en-US" sz="1200" dirty="0"/>
              <a:t>School</a:t>
            </a:r>
          </a:p>
        </p:txBody>
      </p:sp>
      <p:graphicFrame>
        <p:nvGraphicFramePr>
          <p:cNvPr id="5" name="Chart 4"/>
          <p:cNvGraphicFramePr/>
          <p:nvPr>
            <p:extLst>
              <p:ext uri="{D42A27DB-BD31-4B8C-83A1-F6EECF244321}">
                <p14:modId xmlns:p14="http://schemas.microsoft.com/office/powerpoint/2010/main" val="598818646"/>
              </p:ext>
            </p:extLst>
          </p:nvPr>
        </p:nvGraphicFramePr>
        <p:xfrm>
          <a:off x="414528" y="1648949"/>
          <a:ext cx="11692128" cy="49042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74889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798509" y="1071716"/>
          <a:ext cx="10400432" cy="5191760"/>
        </p:xfrm>
        <a:graphic>
          <a:graphicData uri="http://schemas.openxmlformats.org/drawingml/2006/table">
            <a:tbl>
              <a:tblPr firstRow="1" bandRow="1">
                <a:tableStyleId>{5C22544A-7EE6-4342-B048-85BDC9FD1C3A}</a:tableStyleId>
              </a:tblPr>
              <a:tblGrid>
                <a:gridCol w="1485776">
                  <a:extLst>
                    <a:ext uri="{9D8B030D-6E8A-4147-A177-3AD203B41FA5}">
                      <a16:colId xmlns:a16="http://schemas.microsoft.com/office/drawing/2014/main" val="20000"/>
                    </a:ext>
                  </a:extLst>
                </a:gridCol>
                <a:gridCol w="1485776">
                  <a:extLst>
                    <a:ext uri="{9D8B030D-6E8A-4147-A177-3AD203B41FA5}">
                      <a16:colId xmlns:a16="http://schemas.microsoft.com/office/drawing/2014/main" val="20001"/>
                    </a:ext>
                  </a:extLst>
                </a:gridCol>
                <a:gridCol w="1485776">
                  <a:extLst>
                    <a:ext uri="{9D8B030D-6E8A-4147-A177-3AD203B41FA5}">
                      <a16:colId xmlns:a16="http://schemas.microsoft.com/office/drawing/2014/main" val="20002"/>
                    </a:ext>
                  </a:extLst>
                </a:gridCol>
                <a:gridCol w="1485776">
                  <a:extLst>
                    <a:ext uri="{9D8B030D-6E8A-4147-A177-3AD203B41FA5}">
                      <a16:colId xmlns:a16="http://schemas.microsoft.com/office/drawing/2014/main" val="20003"/>
                    </a:ext>
                  </a:extLst>
                </a:gridCol>
                <a:gridCol w="1485776">
                  <a:extLst>
                    <a:ext uri="{9D8B030D-6E8A-4147-A177-3AD203B41FA5}">
                      <a16:colId xmlns:a16="http://schemas.microsoft.com/office/drawing/2014/main" val="20004"/>
                    </a:ext>
                  </a:extLst>
                </a:gridCol>
                <a:gridCol w="1485776">
                  <a:extLst>
                    <a:ext uri="{9D8B030D-6E8A-4147-A177-3AD203B41FA5}">
                      <a16:colId xmlns:a16="http://schemas.microsoft.com/office/drawing/2014/main" val="20005"/>
                    </a:ext>
                  </a:extLst>
                </a:gridCol>
                <a:gridCol w="1485776">
                  <a:extLst>
                    <a:ext uri="{9D8B030D-6E8A-4147-A177-3AD203B41FA5}">
                      <a16:colId xmlns:a16="http://schemas.microsoft.com/office/drawing/2014/main" val="20006"/>
                    </a:ext>
                  </a:extLst>
                </a:gridCol>
              </a:tblGrid>
              <a:tr h="370840">
                <a:tc>
                  <a:txBody>
                    <a:bodyPr/>
                    <a:lstStyle/>
                    <a:p>
                      <a:pPr algn="ctr" fontAlgn="b"/>
                      <a:r>
                        <a:rPr lang="en-US" sz="1400" b="1" u="none" strike="noStrike" dirty="0">
                          <a:effectLst/>
                        </a:rPr>
                        <a:t>By Year</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Total OD Deaths</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Rx  Opiate</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smtClean="0">
                          <a:effectLst/>
                        </a:rPr>
                        <a:t>Fentanyl</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Heroin</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Any Opiate</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No Opiates</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370840">
                <a:tc>
                  <a:txBody>
                    <a:bodyPr/>
                    <a:lstStyle/>
                    <a:p>
                      <a:pPr algn="ctr" fontAlgn="b"/>
                      <a:r>
                        <a:rPr lang="en-US" sz="1400" b="1" u="none" strike="noStrike" dirty="0">
                          <a:effectLst/>
                        </a:rPr>
                        <a:t>2010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4</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2</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0</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2</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2</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370840">
                <a:tc>
                  <a:txBody>
                    <a:bodyPr/>
                    <a:lstStyle/>
                    <a:p>
                      <a:pPr algn="ctr" fontAlgn="b"/>
                      <a:r>
                        <a:rPr lang="en-US" sz="1400" b="1" u="none" strike="noStrike" dirty="0">
                          <a:effectLst/>
                        </a:rPr>
                        <a:t>2011</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3</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1</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0</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2</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3</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370840">
                <a:tc>
                  <a:txBody>
                    <a:bodyPr/>
                    <a:lstStyle/>
                    <a:p>
                      <a:pPr algn="ctr" fontAlgn="b"/>
                      <a:r>
                        <a:rPr lang="en-US" sz="1400" b="1" u="none" strike="noStrike">
                          <a:effectLst/>
                        </a:rPr>
                        <a:t>2012</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0</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370840">
                <a:tc>
                  <a:txBody>
                    <a:bodyPr/>
                    <a:lstStyle/>
                    <a:p>
                      <a:pPr algn="ctr" fontAlgn="b"/>
                      <a:r>
                        <a:rPr lang="en-US" sz="1400" b="1" u="none" strike="noStrike">
                          <a:effectLst/>
                        </a:rPr>
                        <a:t>2013</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6</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2</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1</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2</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4</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370840">
                <a:tc>
                  <a:txBody>
                    <a:bodyPr/>
                    <a:lstStyle/>
                    <a:p>
                      <a:pPr algn="ctr" fontAlgn="b"/>
                      <a:r>
                        <a:rPr lang="en-US" sz="1400" b="1" u="none" strike="noStrike">
                          <a:effectLst/>
                        </a:rPr>
                        <a:t>2014</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2</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2</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1</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2</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5"/>
                  </a:ext>
                </a:extLst>
              </a:tr>
              <a:tr h="370840">
                <a:tc>
                  <a:txBody>
                    <a:bodyPr/>
                    <a:lstStyle/>
                    <a:p>
                      <a:pPr algn="ctr" fontAlgn="b"/>
                      <a:r>
                        <a:rPr lang="en-US" sz="1400" b="1" u="none" strike="noStrike">
                          <a:effectLst/>
                        </a:rPr>
                        <a:t>2015</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5</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4</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4</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4</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1</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r h="370840">
                <a:tc>
                  <a:txBody>
                    <a:bodyPr/>
                    <a:lstStyle/>
                    <a:p>
                      <a:pPr algn="ctr" fontAlgn="b"/>
                      <a:r>
                        <a:rPr lang="en-US" sz="1400" b="1" u="none" strike="noStrike">
                          <a:effectLst/>
                        </a:rPr>
                        <a:t>2016</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1</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0</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smtClean="0">
                          <a:solidFill>
                            <a:srgbClr val="000000"/>
                          </a:solidFill>
                          <a:effectLst/>
                          <a:latin typeface="Calibri" panose="020F0502020204030204" pitchFamily="34" charset="0"/>
                        </a:rPr>
                        <a:t>1</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7"/>
                  </a:ext>
                </a:extLst>
              </a:tr>
              <a:tr h="370840">
                <a:tc>
                  <a:txBody>
                    <a:bodyPr/>
                    <a:lstStyle/>
                    <a:p>
                      <a:pPr algn="ctr" fontAlgn="b"/>
                      <a:r>
                        <a:rPr lang="en-US" sz="1400" b="1" u="none" strike="noStrike">
                          <a:effectLst/>
                        </a:rPr>
                        <a:t>2017</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8</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4</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0</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1</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5</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3</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8"/>
                  </a:ext>
                </a:extLst>
              </a:tr>
              <a:tr h="370840">
                <a:tc>
                  <a:txBody>
                    <a:bodyPr/>
                    <a:lstStyle/>
                    <a:p>
                      <a:pPr algn="ctr" fontAlgn="b"/>
                      <a:r>
                        <a:rPr lang="en-US" sz="1400" b="1" u="none" strike="noStrike">
                          <a:effectLst/>
                        </a:rPr>
                        <a:t>2018</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3</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2</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smtClean="0">
                          <a:effectLst/>
                        </a:rPr>
                        <a:t>2</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a:effectLst/>
                        </a:rPr>
                        <a:t>1</a:t>
                      </a:r>
                      <a:endParaRPr lang="en-US" sz="14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3</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u="none" strike="noStrike" dirty="0">
                          <a:effectLst/>
                        </a:rPr>
                        <a:t>0</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9"/>
                  </a:ext>
                </a:extLst>
              </a:tr>
              <a:tr h="370840">
                <a:tc>
                  <a:txBody>
                    <a:bodyPr/>
                    <a:lstStyle/>
                    <a:p>
                      <a:pPr algn="ctr" fontAlgn="b"/>
                      <a:r>
                        <a:rPr lang="en-US" sz="1400" b="1" i="0" u="none" strike="noStrike" dirty="0" smtClean="0">
                          <a:solidFill>
                            <a:srgbClr val="000000"/>
                          </a:solidFill>
                          <a:effectLst/>
                          <a:latin typeface="Calibri" panose="020F0502020204030204" pitchFamily="34" charset="0"/>
                        </a:rPr>
                        <a:t>2019</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9</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1</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6</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1</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7</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2</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0"/>
                  </a:ext>
                </a:extLst>
              </a:tr>
              <a:tr h="370840">
                <a:tc>
                  <a:txBody>
                    <a:bodyPr/>
                    <a:lstStyle/>
                    <a:p>
                      <a:pPr algn="ctr" fontAlgn="b"/>
                      <a:r>
                        <a:rPr lang="en-US" sz="1400" b="1" i="0" u="none" strike="noStrike" dirty="0" smtClean="0">
                          <a:solidFill>
                            <a:srgbClr val="000000"/>
                          </a:solidFill>
                          <a:effectLst/>
                          <a:latin typeface="Calibri" panose="020F0502020204030204" pitchFamily="34" charset="0"/>
                        </a:rPr>
                        <a:t>Total</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47</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18</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11</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12</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31</a:t>
                      </a:r>
                      <a:endParaRPr lang="en-US"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400" b="1" i="0" u="none" strike="noStrike" dirty="0" smtClean="0">
                          <a:solidFill>
                            <a:srgbClr val="000000"/>
                          </a:solidFill>
                          <a:effectLst/>
                          <a:latin typeface="Calibri" panose="020F0502020204030204" pitchFamily="34" charset="0"/>
                        </a:rPr>
                        <a:t>15</a:t>
                      </a:r>
                      <a:endParaRPr lang="en-US"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1"/>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i="0" u="none" strike="noStrike" dirty="0" smtClean="0">
                          <a:solidFill>
                            <a:srgbClr val="000000"/>
                          </a:solidFill>
                          <a:effectLst/>
                          <a:latin typeface="Calibri" panose="020F0502020204030204" pitchFamily="34" charset="0"/>
                        </a:rPr>
                        <a:t>Average: 2010-20</a:t>
                      </a:r>
                    </a:p>
                  </a:txBody>
                  <a:tcPr/>
                </a:tc>
                <a:tc>
                  <a:txBody>
                    <a:bodyPr/>
                    <a:lstStyle/>
                    <a:p>
                      <a:pPr algn="ctr"/>
                      <a:r>
                        <a:rPr lang="en-US" sz="1400" b="1" dirty="0" smtClean="0"/>
                        <a:t>4.1</a:t>
                      </a:r>
                      <a:endParaRPr lang="en-US" sz="1400" b="1" dirty="0"/>
                    </a:p>
                  </a:txBody>
                  <a:tcPr/>
                </a:tc>
                <a:tc>
                  <a:txBody>
                    <a:bodyPr/>
                    <a:lstStyle/>
                    <a:p>
                      <a:pPr algn="ctr"/>
                      <a:r>
                        <a:rPr lang="en-US" sz="1400" b="1" dirty="0" smtClean="0"/>
                        <a:t>1.8</a:t>
                      </a:r>
                      <a:endParaRPr lang="en-US" sz="1400" b="1" dirty="0"/>
                    </a:p>
                  </a:txBody>
                  <a:tcPr/>
                </a:tc>
                <a:tc>
                  <a:txBody>
                    <a:bodyPr/>
                    <a:lstStyle/>
                    <a:p>
                      <a:pPr algn="ctr"/>
                      <a:r>
                        <a:rPr lang="en-US" sz="1400" b="1" dirty="0" smtClean="0"/>
                        <a:t>.8</a:t>
                      </a:r>
                      <a:endParaRPr lang="en-US" sz="1400" b="1" dirty="0"/>
                    </a:p>
                  </a:txBody>
                  <a:tcPr/>
                </a:tc>
                <a:tc>
                  <a:txBody>
                    <a:bodyPr/>
                    <a:lstStyle/>
                    <a:p>
                      <a:pPr algn="ctr"/>
                      <a:r>
                        <a:rPr lang="en-US" sz="1400" b="1" dirty="0" smtClean="0"/>
                        <a:t>1.1</a:t>
                      </a:r>
                      <a:endParaRPr lang="en-US" sz="1400" b="1" dirty="0"/>
                    </a:p>
                  </a:txBody>
                  <a:tcPr/>
                </a:tc>
                <a:tc>
                  <a:txBody>
                    <a:bodyPr/>
                    <a:lstStyle/>
                    <a:p>
                      <a:pPr algn="ctr"/>
                      <a:r>
                        <a:rPr lang="en-US" sz="1400" b="1" dirty="0" smtClean="0"/>
                        <a:t>2.8</a:t>
                      </a:r>
                      <a:endParaRPr lang="en-US" sz="1400" b="1" dirty="0"/>
                    </a:p>
                  </a:txBody>
                  <a:tcPr/>
                </a:tc>
                <a:tc>
                  <a:txBody>
                    <a:bodyPr/>
                    <a:lstStyle/>
                    <a:p>
                      <a:pPr algn="ctr"/>
                      <a:r>
                        <a:rPr lang="en-US" sz="1400" b="1" dirty="0" smtClean="0"/>
                        <a:t>1.2</a:t>
                      </a:r>
                      <a:endParaRPr lang="en-US" sz="1400" b="1" dirty="0"/>
                    </a:p>
                  </a:txBody>
                  <a:tcPr/>
                </a:tc>
                <a:extLst>
                  <a:ext uri="{0D108BD9-81ED-4DB2-BD59-A6C34878D82A}">
                    <a16:rowId xmlns:a16="http://schemas.microsoft.com/office/drawing/2014/main" val="10012"/>
                  </a:ext>
                </a:extLst>
              </a:tr>
              <a:tr h="370840">
                <a:tc>
                  <a:txBody>
                    <a:bodyPr/>
                    <a:lstStyle/>
                    <a:p>
                      <a:pPr algn="ctr" fontAlgn="b"/>
                      <a:r>
                        <a:rPr lang="en-US" sz="1600" b="1" i="0" u="none" strike="noStrike" dirty="0" smtClean="0">
                          <a:solidFill>
                            <a:srgbClr val="000000"/>
                          </a:solidFill>
                          <a:effectLst/>
                          <a:latin typeface="Calibri" panose="020F0502020204030204" pitchFamily="34" charset="0"/>
                        </a:rPr>
                        <a:t>2020</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smtClean="0">
                          <a:solidFill>
                            <a:srgbClr val="000000"/>
                          </a:solidFill>
                          <a:effectLst/>
                          <a:latin typeface="Calibri" panose="020F0502020204030204" pitchFamily="34" charset="0"/>
                        </a:rPr>
                        <a:t>6</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smtClean="0">
                          <a:solidFill>
                            <a:srgbClr val="000000"/>
                          </a:solidFill>
                          <a:effectLst/>
                          <a:latin typeface="Calibri" panose="020F0502020204030204" pitchFamily="34" charset="0"/>
                        </a:rPr>
                        <a:t>0</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smtClean="0">
                          <a:solidFill>
                            <a:srgbClr val="000000"/>
                          </a:solidFill>
                          <a:effectLst/>
                          <a:latin typeface="Calibri" panose="020F0502020204030204" pitchFamily="34" charset="0"/>
                        </a:rPr>
                        <a:t>3</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smtClean="0">
                          <a:solidFill>
                            <a:srgbClr val="000000"/>
                          </a:solidFill>
                          <a:effectLst/>
                          <a:latin typeface="Calibri" panose="020F0502020204030204" pitchFamily="34" charset="0"/>
                        </a:rPr>
                        <a:t>1</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smtClean="0">
                          <a:solidFill>
                            <a:srgbClr val="000000"/>
                          </a:solidFill>
                          <a:effectLst/>
                          <a:latin typeface="Calibri" panose="020F0502020204030204" pitchFamily="34" charset="0"/>
                        </a:rPr>
                        <a:t>3</a:t>
                      </a:r>
                      <a:endParaRPr lang="en-US"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600" b="1" i="0" u="none" strike="noStrike" dirty="0" smtClean="0">
                          <a:solidFill>
                            <a:srgbClr val="000000"/>
                          </a:solidFill>
                          <a:effectLst/>
                          <a:latin typeface="Calibri" panose="020F0502020204030204" pitchFamily="34" charset="0"/>
                        </a:rPr>
                        <a:t>3</a:t>
                      </a:r>
                      <a:endParaRPr lang="en-US" sz="16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13"/>
                  </a:ext>
                </a:extLst>
              </a:tr>
            </a:tbl>
          </a:graphicData>
        </a:graphic>
      </p:graphicFrame>
      <p:sp>
        <p:nvSpPr>
          <p:cNvPr id="4" name="Title 1"/>
          <p:cNvSpPr>
            <a:spLocks noGrp="1"/>
          </p:cNvSpPr>
          <p:nvPr>
            <p:ph type="title"/>
          </p:nvPr>
        </p:nvSpPr>
        <p:spPr>
          <a:xfrm>
            <a:off x="1717828" y="216744"/>
            <a:ext cx="9404723" cy="854972"/>
          </a:xfrm>
        </p:spPr>
        <p:txBody>
          <a:bodyPr/>
          <a:lstStyle/>
          <a:p>
            <a:r>
              <a:rPr lang="en-US" b="1" dirty="0" smtClean="0"/>
              <a:t>Overdose Deaths by Year</a:t>
            </a:r>
            <a:endParaRPr lang="en-US" b="1" dirty="0"/>
          </a:p>
        </p:txBody>
      </p:sp>
      <p:cxnSp>
        <p:nvCxnSpPr>
          <p:cNvPr id="9" name="Straight Connector 8"/>
          <p:cNvCxnSpPr/>
          <p:nvPr/>
        </p:nvCxnSpPr>
        <p:spPr>
          <a:xfrm>
            <a:off x="798509" y="5496232"/>
            <a:ext cx="10400432" cy="19665"/>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06688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459115" y="0"/>
            <a:ext cx="6658252" cy="6828218"/>
          </a:xfrm>
          <a:prstGeom prst="rect">
            <a:avLst/>
          </a:prstGeom>
        </p:spPr>
      </p:pic>
      <p:sp>
        <p:nvSpPr>
          <p:cNvPr id="6" name="Right Arrow 5"/>
          <p:cNvSpPr/>
          <p:nvPr/>
        </p:nvSpPr>
        <p:spPr>
          <a:xfrm>
            <a:off x="2574524" y="3329126"/>
            <a:ext cx="568171" cy="1331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759998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13" y="452718"/>
            <a:ext cx="10019071" cy="1400530"/>
          </a:xfrm>
        </p:spPr>
        <p:txBody>
          <a:bodyPr/>
          <a:lstStyle/>
          <a:p>
            <a:pPr algn="ctr"/>
            <a:r>
              <a:rPr lang="en-US" dirty="0" smtClean="0"/>
              <a:t>Accidental Poisonings – All ED Visits</a:t>
            </a:r>
            <a:endParaRPr lang="en-US" dirty="0"/>
          </a:p>
        </p:txBody>
      </p:sp>
      <p:graphicFrame>
        <p:nvGraphicFramePr>
          <p:cNvPr id="6" name="Content Placeholder 5"/>
          <p:cNvGraphicFramePr>
            <a:graphicFrameLocks noGrp="1"/>
          </p:cNvGraphicFramePr>
          <p:nvPr>
            <p:ph idx="1"/>
            <p:extLst/>
          </p:nvPr>
        </p:nvGraphicFramePr>
        <p:xfrm>
          <a:off x="1103684" y="1747838"/>
          <a:ext cx="8947150" cy="419576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402660" y="6858000"/>
            <a:ext cx="6096001" cy="646331"/>
          </a:xfrm>
          <a:prstGeom prst="rect">
            <a:avLst/>
          </a:prstGeom>
        </p:spPr>
        <p:txBody>
          <a:bodyPr>
            <a:spAutoFit/>
          </a:bodyPr>
          <a:lstStyle/>
          <a:p>
            <a:r>
              <a:rPr lang="en-US" dirty="0">
                <a:solidFill>
                  <a:srgbClr val="FF0000"/>
                </a:solidFill>
              </a:rPr>
              <a:t>Source:  Maryland Opioid-related Overdose Surveillance Enhancement Report (MDH)</a:t>
            </a:r>
          </a:p>
        </p:txBody>
      </p:sp>
      <p:sp>
        <p:nvSpPr>
          <p:cNvPr id="4" name="TextBox 3"/>
          <p:cNvSpPr txBox="1"/>
          <p:nvPr/>
        </p:nvSpPr>
        <p:spPr>
          <a:xfrm>
            <a:off x="2467992" y="6143348"/>
            <a:ext cx="4758431" cy="646331"/>
          </a:xfrm>
          <a:prstGeom prst="rect">
            <a:avLst/>
          </a:prstGeom>
          <a:noFill/>
        </p:spPr>
        <p:txBody>
          <a:bodyPr wrap="square" rtlCol="0">
            <a:spAutoFit/>
          </a:bodyPr>
          <a:lstStyle/>
          <a:p>
            <a:r>
              <a:rPr lang="en-US" dirty="0" smtClean="0">
                <a:solidFill>
                  <a:prstClr val="black"/>
                </a:solidFill>
              </a:rPr>
              <a:t>2020 Data through April 2020</a:t>
            </a:r>
          </a:p>
          <a:p>
            <a:endParaRPr lang="en-US" dirty="0">
              <a:solidFill>
                <a:prstClr val="black"/>
              </a:solidFill>
            </a:endParaRPr>
          </a:p>
        </p:txBody>
      </p:sp>
    </p:spTree>
    <p:extLst>
      <p:ext uri="{BB962C8B-B14F-4D97-AF65-F5344CB8AC3E}">
        <p14:creationId xmlns:p14="http://schemas.microsoft.com/office/powerpoint/2010/main" val="11111722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0" y="365125"/>
            <a:ext cx="6096000" cy="1325563"/>
          </a:xfrm>
        </p:spPr>
        <p:txBody>
          <a:bodyPr>
            <a:noAutofit/>
          </a:bodyPr>
          <a:lstStyle/>
          <a:p>
            <a:r>
              <a:rPr lang="en-US" sz="5400" b="1" dirty="0">
                <a:solidFill>
                  <a:schemeClr val="accent1">
                    <a:lumMod val="75000"/>
                  </a:schemeClr>
                </a:solidFill>
                <a:effectLst>
                  <a:outerShdw blurRad="38100" dist="38100" dir="2700000" algn="tl">
                    <a:srgbClr val="000000">
                      <a:alpha val="43137"/>
                    </a:srgbClr>
                  </a:outerShdw>
                </a:effectLst>
              </a:rPr>
              <a:t>Healthy Communities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44360677"/>
              </p:ext>
            </p:extLst>
          </p:nvPr>
        </p:nvGraphicFramePr>
        <p:xfrm>
          <a:off x="1476375" y="1676404"/>
          <a:ext cx="9086849" cy="4076696"/>
        </p:xfrm>
        <a:graphic>
          <a:graphicData uri="http://schemas.openxmlformats.org/drawingml/2006/table">
            <a:tbl>
              <a:tblPr firstRow="1" bandCol="1">
                <a:tableStyleId>{793D81CF-94F2-401A-BA57-92F5A7B2D0C5}</a:tableStyleId>
              </a:tblPr>
              <a:tblGrid>
                <a:gridCol w="1093787">
                  <a:extLst>
                    <a:ext uri="{9D8B030D-6E8A-4147-A177-3AD203B41FA5}">
                      <a16:colId xmlns:a16="http://schemas.microsoft.com/office/drawing/2014/main" val="20000"/>
                    </a:ext>
                  </a:extLst>
                </a:gridCol>
                <a:gridCol w="3870325">
                  <a:extLst>
                    <a:ext uri="{9D8B030D-6E8A-4147-A177-3AD203B41FA5}">
                      <a16:colId xmlns:a16="http://schemas.microsoft.com/office/drawing/2014/main" val="20001"/>
                    </a:ext>
                  </a:extLst>
                </a:gridCol>
                <a:gridCol w="4122737">
                  <a:extLst>
                    <a:ext uri="{9D8B030D-6E8A-4147-A177-3AD203B41FA5}">
                      <a16:colId xmlns:a16="http://schemas.microsoft.com/office/drawing/2014/main" val="20002"/>
                    </a:ext>
                  </a:extLst>
                </a:gridCol>
              </a:tblGrid>
              <a:tr h="1128371">
                <a:tc>
                  <a:txBody>
                    <a:bodyPr/>
                    <a:lstStyle/>
                    <a:p>
                      <a:endParaRPr lang="en-US" dirty="0"/>
                    </a:p>
                  </a:txBody>
                  <a:tcPr>
                    <a:lnR w="12700" cap="flat" cmpd="sng" algn="ctr">
                      <a:solidFill>
                        <a:schemeClr val="tx1"/>
                      </a:solidFill>
                      <a:prstDash val="solid"/>
                      <a:round/>
                      <a:headEnd type="none" w="med" len="med"/>
                      <a:tailEnd type="none" w="med" len="med"/>
                    </a:lnR>
                    <a:solidFill>
                      <a:schemeClr val="accent1"/>
                    </a:solidFill>
                  </a:tcPr>
                </a:tc>
                <a:tc>
                  <a:txBody>
                    <a:bodyPr/>
                    <a:lstStyle/>
                    <a:p>
                      <a:pPr algn="ctr"/>
                      <a:r>
                        <a:rPr lang="en-US" sz="2800" dirty="0" smtClean="0"/>
                        <a:t>Meets or Exceeds</a:t>
                      </a:r>
                      <a:r>
                        <a:rPr lang="en-US" sz="2800" baseline="0" dirty="0" smtClean="0"/>
                        <a:t> </a:t>
                      </a:r>
                      <a:br>
                        <a:rPr lang="en-US" sz="2800" baseline="0" dirty="0" smtClean="0"/>
                      </a:br>
                      <a:r>
                        <a:rPr lang="en-US" sz="2800" baseline="0" dirty="0" smtClean="0"/>
                        <a:t>State Goal</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a:txBody>
                    <a:bodyPr/>
                    <a:lstStyle/>
                    <a:p>
                      <a:pPr algn="ctr"/>
                      <a:r>
                        <a:rPr lang="en-US" sz="2800" dirty="0" smtClean="0"/>
                        <a:t>Needs Improvement</a:t>
                      </a:r>
                      <a:endParaRPr lang="en-US" sz="2800" dirty="0"/>
                    </a:p>
                  </a:txBody>
                  <a:tcPr anchor="ctr">
                    <a:lnL w="12700" cap="flat" cmpd="sng" algn="ctr">
                      <a:solidFill>
                        <a:schemeClr val="tx1"/>
                      </a:solidFill>
                      <a:prstDash val="solid"/>
                      <a:round/>
                      <a:headEnd type="none" w="med" len="med"/>
                      <a:tailEnd type="none" w="med" len="med"/>
                    </a:lnL>
                    <a:solidFill>
                      <a:schemeClr val="accent1"/>
                    </a:solidFill>
                  </a:tcPr>
                </a:tc>
                <a:extLst>
                  <a:ext uri="{0D108BD9-81ED-4DB2-BD59-A6C34878D82A}">
                    <a16:rowId xmlns:a16="http://schemas.microsoft.com/office/drawing/2014/main" val="10000"/>
                  </a:ext>
                </a:extLst>
              </a:tr>
              <a:tr h="982775">
                <a:tc rowSpan="3">
                  <a:txBody>
                    <a:bodyPr/>
                    <a:lstStyle/>
                    <a:p>
                      <a:pPr algn="ctr"/>
                      <a:r>
                        <a:rPr lang="en-US" sz="2800" dirty="0" smtClean="0"/>
                        <a:t>4 Measures</a:t>
                      </a:r>
                      <a:endParaRPr lang="en-US" sz="2800" dirty="0">
                        <a:solidFill>
                          <a:schemeClr val="tx1"/>
                        </a:solidFill>
                      </a:endParaRPr>
                    </a:p>
                  </a:txBody>
                  <a:tcPr vert="vert270"/>
                </a:tc>
                <a:tc>
                  <a:txBody>
                    <a:bodyPr/>
                    <a:lstStyle/>
                    <a:p>
                      <a:r>
                        <a:rPr lang="en-US" sz="2400" dirty="0" smtClean="0"/>
                        <a:t>Pedestrian Injury Rate On</a:t>
                      </a:r>
                      <a:r>
                        <a:rPr lang="en-US" sz="2400" baseline="0" dirty="0" smtClean="0"/>
                        <a:t> Public Roads</a:t>
                      </a:r>
                      <a:endParaRPr lang="en-US" sz="2400" dirty="0"/>
                    </a:p>
                  </a:txBody>
                  <a:tcPr/>
                </a:tc>
                <a:tc>
                  <a:txBody>
                    <a:bodyPr/>
                    <a:lstStyle/>
                    <a:p>
                      <a:r>
                        <a:rPr lang="en-US" sz="2400" dirty="0" smtClean="0"/>
                        <a:t>Children</a:t>
                      </a:r>
                      <a:r>
                        <a:rPr lang="en-US" sz="2400" baseline="0" dirty="0" smtClean="0"/>
                        <a:t> Maltreatment Rate</a:t>
                      </a:r>
                      <a:endParaRPr lang="en-US" sz="2400" dirty="0"/>
                    </a:p>
                  </a:txBody>
                  <a:tcPr/>
                </a:tc>
                <a:extLst>
                  <a:ext uri="{0D108BD9-81ED-4DB2-BD59-A6C34878D82A}">
                    <a16:rowId xmlns:a16="http://schemas.microsoft.com/office/drawing/2014/main" val="10001"/>
                  </a:ext>
                </a:extLst>
              </a:tr>
              <a:tr h="982775">
                <a:tc vMerge="1">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Affordable</a:t>
                      </a:r>
                      <a:r>
                        <a:rPr lang="en-US" sz="2400" baseline="0" dirty="0" smtClean="0"/>
                        <a:t> Housing</a:t>
                      </a:r>
                      <a:endParaRPr lang="en-US" sz="2400" dirty="0" smtClean="0"/>
                    </a:p>
                    <a:p>
                      <a:endParaRPr lang="en-US" sz="2400" dirty="0"/>
                    </a:p>
                  </a:txBody>
                  <a:tcPr/>
                </a:tc>
                <a:tc>
                  <a:txBody>
                    <a:bodyPr/>
                    <a:lstStyle/>
                    <a:p>
                      <a:endParaRPr lang="en-US" sz="2400" dirty="0"/>
                    </a:p>
                  </a:txBody>
                  <a:tcPr/>
                </a:tc>
                <a:extLst>
                  <a:ext uri="{0D108BD9-81ED-4DB2-BD59-A6C34878D82A}">
                    <a16:rowId xmlns:a16="http://schemas.microsoft.com/office/drawing/2014/main" val="10002"/>
                  </a:ext>
                </a:extLst>
              </a:tr>
              <a:tr h="982775">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Domestic</a:t>
                      </a:r>
                      <a:r>
                        <a:rPr lang="en-US" sz="2400" baseline="0" dirty="0" smtClean="0"/>
                        <a:t> Violence</a:t>
                      </a:r>
                      <a:endParaRPr lang="en-US" sz="2400" dirty="0" smtClean="0"/>
                    </a:p>
                    <a:p>
                      <a:endParaRPr lang="en-US" sz="2400" dirty="0"/>
                    </a:p>
                  </a:txBody>
                  <a:tcPr/>
                </a:tc>
                <a:tc>
                  <a:txBody>
                    <a:bodyPr/>
                    <a:lstStyle/>
                    <a:p>
                      <a:endParaRPr lang="en-US" sz="2400" dirty="0" smtClean="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895990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55854" y="685800"/>
            <a:ext cx="7637534" cy="5791200"/>
          </a:xfrm>
          <a:prstGeom prst="rect">
            <a:avLst/>
          </a:prstGeom>
        </p:spPr>
      </p:pic>
      <p:sp>
        <p:nvSpPr>
          <p:cNvPr id="3" name="TextBox 2"/>
          <p:cNvSpPr txBox="1"/>
          <p:nvPr/>
        </p:nvSpPr>
        <p:spPr>
          <a:xfrm>
            <a:off x="334423" y="920442"/>
            <a:ext cx="3810195" cy="4247317"/>
          </a:xfrm>
          <a:prstGeom prst="rect">
            <a:avLst/>
          </a:prstGeom>
          <a:noFill/>
        </p:spPr>
        <p:txBody>
          <a:bodyPr wrap="square" rtlCol="0">
            <a:spAutoFit/>
          </a:bodyPr>
          <a:lstStyle/>
          <a:p>
            <a:pPr algn="ctr"/>
            <a:r>
              <a:rPr lang="en-US" sz="3600" b="1" dirty="0">
                <a:solidFill>
                  <a:schemeClr val="accent1">
                    <a:lumMod val="75000"/>
                  </a:schemeClr>
                </a:solidFill>
              </a:rPr>
              <a:t>CHILD </a:t>
            </a:r>
          </a:p>
          <a:p>
            <a:pPr algn="ctr"/>
            <a:r>
              <a:rPr lang="en-US" sz="3600" b="1" dirty="0">
                <a:solidFill>
                  <a:schemeClr val="accent1">
                    <a:lumMod val="75000"/>
                  </a:schemeClr>
                </a:solidFill>
              </a:rPr>
              <a:t>MALTREATMENT</a:t>
            </a:r>
          </a:p>
          <a:p>
            <a:pPr algn="ctr"/>
            <a:endParaRPr lang="en-US" b="1" dirty="0">
              <a:solidFill>
                <a:schemeClr val="accent1">
                  <a:lumMod val="75000"/>
                </a:schemeClr>
              </a:solidFill>
            </a:endParaRPr>
          </a:p>
          <a:p>
            <a:pPr algn="just"/>
            <a:r>
              <a:rPr lang="en-US" b="1" dirty="0"/>
              <a:t>This indicator shows the rate of children who are maltreated per 1,000 population under the age of 18. Child abuse or neglect can result in physical harm, developmental delays, behavioral problems, or death. </a:t>
            </a:r>
            <a:r>
              <a:rPr lang="en-US" b="1" u="sng" dirty="0"/>
              <a:t>Abused and neglected children are at greater risk than other children for delinquency and mistreatment of their own children</a:t>
            </a:r>
          </a:p>
        </p:txBody>
      </p:sp>
      <p:sp>
        <p:nvSpPr>
          <p:cNvPr id="4" name="TextBox 3"/>
          <p:cNvSpPr txBox="1"/>
          <p:nvPr/>
        </p:nvSpPr>
        <p:spPr>
          <a:xfrm>
            <a:off x="334423" y="6280030"/>
            <a:ext cx="802256" cy="261610"/>
          </a:xfrm>
          <a:prstGeom prst="rect">
            <a:avLst/>
          </a:prstGeom>
          <a:noFill/>
        </p:spPr>
        <p:txBody>
          <a:bodyPr wrap="square" rtlCol="0">
            <a:spAutoFit/>
          </a:bodyPr>
          <a:lstStyle/>
          <a:p>
            <a:r>
              <a:rPr lang="en-US" sz="1100" dirty="0" smtClean="0"/>
              <a:t>MD SHIP</a:t>
            </a:r>
            <a:endParaRPr lang="en-US" sz="1100" dirty="0"/>
          </a:p>
        </p:txBody>
      </p:sp>
      <p:sp>
        <p:nvSpPr>
          <p:cNvPr id="5" name="Right Arrow 4"/>
          <p:cNvSpPr/>
          <p:nvPr/>
        </p:nvSpPr>
        <p:spPr>
          <a:xfrm>
            <a:off x="4275246" y="5453742"/>
            <a:ext cx="906353" cy="2503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4548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57676" y="167640"/>
            <a:ext cx="4243251" cy="1356360"/>
          </a:xfrm>
        </p:spPr>
        <p:txBody>
          <a:bodyPr>
            <a:normAutofit/>
          </a:bodyPr>
          <a:lstStyle/>
          <a:p>
            <a:r>
              <a:rPr lang="en-US" sz="5400" b="1" dirty="0">
                <a:solidFill>
                  <a:schemeClr val="accent1">
                    <a:lumMod val="75000"/>
                  </a:schemeClr>
                </a:solidFill>
                <a:effectLst>
                  <a:outerShdw blurRad="38100" dist="38100" dir="2700000" algn="tl">
                    <a:srgbClr val="000000">
                      <a:alpha val="43137"/>
                    </a:srgbClr>
                  </a:outerShdw>
                </a:effectLst>
              </a:rPr>
              <a:t>Access To Care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5202168"/>
              </p:ext>
            </p:extLst>
          </p:nvPr>
        </p:nvGraphicFramePr>
        <p:xfrm>
          <a:off x="1905000" y="1524000"/>
          <a:ext cx="8305800" cy="4833257"/>
        </p:xfrm>
        <a:graphic>
          <a:graphicData uri="http://schemas.openxmlformats.org/drawingml/2006/table">
            <a:tbl>
              <a:tblPr firstRow="1" firstCol="1" bandCol="1">
                <a:tableStyleId>{793D81CF-94F2-401A-BA57-92F5A7B2D0C5}</a:tableStyleId>
              </a:tblPr>
              <a:tblGrid>
                <a:gridCol w="999772">
                  <a:extLst>
                    <a:ext uri="{9D8B030D-6E8A-4147-A177-3AD203B41FA5}">
                      <a16:colId xmlns:a16="http://schemas.microsoft.com/office/drawing/2014/main" val="20000"/>
                    </a:ext>
                  </a:extLst>
                </a:gridCol>
                <a:gridCol w="3537656">
                  <a:extLst>
                    <a:ext uri="{9D8B030D-6E8A-4147-A177-3AD203B41FA5}">
                      <a16:colId xmlns:a16="http://schemas.microsoft.com/office/drawing/2014/main" val="20001"/>
                    </a:ext>
                  </a:extLst>
                </a:gridCol>
                <a:gridCol w="3768372">
                  <a:extLst>
                    <a:ext uri="{9D8B030D-6E8A-4147-A177-3AD203B41FA5}">
                      <a16:colId xmlns:a16="http://schemas.microsoft.com/office/drawing/2014/main" val="20002"/>
                    </a:ext>
                  </a:extLst>
                </a:gridCol>
              </a:tblGrid>
              <a:tr h="1125188">
                <a:tc>
                  <a:txBody>
                    <a:bodyPr/>
                    <a:lstStyle/>
                    <a:p>
                      <a:endParaRPr lang="en-US" dirty="0"/>
                    </a:p>
                  </a:txBody>
                  <a:tcPr>
                    <a:lnR w="12700" cap="flat" cmpd="sng" algn="ctr">
                      <a:solidFill>
                        <a:schemeClr val="tx1"/>
                      </a:solidFill>
                      <a:prstDash val="solid"/>
                      <a:round/>
                      <a:headEnd type="none" w="med" len="med"/>
                      <a:tailEnd type="none" w="med" len="med"/>
                    </a:lnR>
                  </a:tcPr>
                </a:tc>
                <a:tc>
                  <a:txBody>
                    <a:bodyPr/>
                    <a:lstStyle/>
                    <a:p>
                      <a:pPr algn="ctr"/>
                      <a:r>
                        <a:rPr lang="en-US" sz="2800" dirty="0" smtClean="0"/>
                        <a:t>Meets or Exceeds</a:t>
                      </a:r>
                      <a:r>
                        <a:rPr lang="en-US" sz="2800" baseline="0" dirty="0" smtClean="0"/>
                        <a:t> State Goal</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800" dirty="0" smtClean="0"/>
                        <a:t>Needs Improvement</a:t>
                      </a:r>
                      <a:endParaRPr lang="en-US" sz="2800" dirty="0"/>
                    </a:p>
                  </a:txBody>
                  <a:tcPr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872873">
                <a:tc rowSpan="3">
                  <a:txBody>
                    <a:bodyPr/>
                    <a:lstStyle/>
                    <a:p>
                      <a:pPr algn="ctr"/>
                      <a:r>
                        <a:rPr lang="en-US" sz="2800" dirty="0" smtClean="0"/>
                        <a:t>4 Measures</a:t>
                      </a:r>
                      <a:endParaRPr lang="en-US" sz="2800" dirty="0">
                        <a:solidFill>
                          <a:schemeClr val="tx1"/>
                        </a:solidFill>
                      </a:endParaRPr>
                    </a:p>
                  </a:txBody>
                  <a:tcPr vert="vert27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0070C0"/>
                          </a:solidFill>
                        </a:rPr>
                        <a:t>Uninsured ED Visits</a:t>
                      </a:r>
                    </a:p>
                    <a:p>
                      <a:endParaRPr lang="en-US" sz="2400" dirty="0">
                        <a:solidFill>
                          <a:schemeClr val="accent6">
                            <a:lumMod val="75000"/>
                          </a:schemeClr>
                        </a:solidFill>
                      </a:endParaRPr>
                    </a:p>
                  </a:txBody>
                  <a:tcPr>
                    <a:solidFill>
                      <a:schemeClr val="bg1"/>
                    </a:solidFill>
                  </a:tcPr>
                </a:tc>
                <a:tc>
                  <a:txBody>
                    <a:bodyPr/>
                    <a:lstStyle/>
                    <a:p>
                      <a:endParaRPr lang="en-US" sz="2400" dirty="0"/>
                    </a:p>
                  </a:txBody>
                  <a:tcPr/>
                </a:tc>
                <a:extLst>
                  <a:ext uri="{0D108BD9-81ED-4DB2-BD59-A6C34878D82A}">
                    <a16:rowId xmlns:a16="http://schemas.microsoft.com/office/drawing/2014/main" val="10001"/>
                  </a:ext>
                </a:extLst>
              </a:tr>
              <a:tr h="1606611">
                <a:tc vMerge="1">
                  <a:txBody>
                    <a:bodyPr/>
                    <a:lstStyle/>
                    <a:p>
                      <a:endParaRPr lang="en-US" dirty="0"/>
                    </a:p>
                  </a:txBody>
                  <a:tcPr/>
                </a:tc>
                <a:tc>
                  <a:txBody>
                    <a:bodyPr/>
                    <a:lstStyle/>
                    <a:p>
                      <a:r>
                        <a:rPr lang="en-US" sz="2400" b="1" kern="1200" dirty="0" smtClean="0">
                          <a:solidFill>
                            <a:srgbClr val="0070C0"/>
                          </a:solidFill>
                          <a:latin typeface="+mn-lt"/>
                          <a:ea typeface="+mn-ea"/>
                          <a:cs typeface="+mn-cs"/>
                        </a:rPr>
                        <a:t>Children Receiving Dental Care in The Last Year</a:t>
                      </a:r>
                    </a:p>
                    <a:p>
                      <a:endParaRPr lang="en-US" sz="2400" b="1" baseline="0" dirty="0" smtClean="0">
                        <a:solidFill>
                          <a:schemeClr val="accent6">
                            <a:lumMod val="75000"/>
                          </a:schemeClr>
                        </a:solidFill>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baseline="0" dirty="0" smtClean="0">
                          <a:solidFill>
                            <a:srgbClr val="C00000"/>
                          </a:solidFill>
                        </a:rPr>
                        <a:t>*WORST IN THE STATE*</a:t>
                      </a:r>
                      <a:endParaRPr lang="en-US" sz="2400" b="1" dirty="0" smtClean="0">
                        <a:solidFill>
                          <a:srgbClr val="C00000"/>
                        </a:solidFill>
                      </a:endParaRPr>
                    </a:p>
                    <a:p>
                      <a:pPr algn="l"/>
                      <a:r>
                        <a:rPr lang="en-US" sz="2400" b="1" dirty="0" smtClean="0">
                          <a:solidFill>
                            <a:srgbClr val="C00000"/>
                          </a:solidFill>
                        </a:rPr>
                        <a:t>Adolescents Who Received A</a:t>
                      </a:r>
                      <a:r>
                        <a:rPr lang="en-US" sz="2400" b="1" baseline="0" dirty="0" smtClean="0">
                          <a:solidFill>
                            <a:srgbClr val="C00000"/>
                          </a:solidFill>
                        </a:rPr>
                        <a:t> Wellness Checkup In The Last Year </a:t>
                      </a:r>
                    </a:p>
                  </a:txBody>
                  <a:tcPr>
                    <a:solidFill>
                      <a:schemeClr val="bg1"/>
                    </a:solidFill>
                  </a:tcPr>
                </a:tc>
                <a:extLst>
                  <a:ext uri="{0D108BD9-81ED-4DB2-BD59-A6C34878D82A}">
                    <a16:rowId xmlns:a16="http://schemas.microsoft.com/office/drawing/2014/main" val="10002"/>
                  </a:ext>
                </a:extLst>
              </a:tr>
              <a:tr h="1228585">
                <a:tc vMerge="1">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0070C0"/>
                          </a:solidFill>
                        </a:rPr>
                        <a:t>Persons With A Usual</a:t>
                      </a:r>
                      <a:r>
                        <a:rPr lang="en-US" sz="2400" b="1" baseline="0" dirty="0" smtClean="0">
                          <a:solidFill>
                            <a:srgbClr val="0070C0"/>
                          </a:solidFill>
                        </a:rPr>
                        <a:t> Care Provider</a:t>
                      </a:r>
                      <a:endParaRPr lang="en-US" sz="2400" b="1" dirty="0" smtClean="0">
                        <a:solidFill>
                          <a:srgbClr val="0070C0"/>
                        </a:solidFill>
                      </a:endParaRPr>
                    </a:p>
                    <a:p>
                      <a:endParaRPr lang="en-US" sz="2400" dirty="0">
                        <a:solidFill>
                          <a:srgbClr val="0070C0"/>
                        </a:solidFill>
                      </a:endParaRPr>
                    </a:p>
                  </a:txBody>
                  <a:tcPr>
                    <a:solidFill>
                      <a:schemeClr val="bg1"/>
                    </a:solidFill>
                  </a:tcPr>
                </a:tc>
                <a:tc>
                  <a:txBody>
                    <a:bodyPr/>
                    <a:lstStyle/>
                    <a:p>
                      <a:endParaRPr lang="en-US" sz="2400" dirty="0"/>
                    </a:p>
                  </a:txBody>
                  <a:tcPr/>
                </a:tc>
                <a:extLst>
                  <a:ext uri="{0D108BD9-81ED-4DB2-BD59-A6C34878D82A}">
                    <a16:rowId xmlns:a16="http://schemas.microsoft.com/office/drawing/2014/main" val="10003"/>
                  </a:ext>
                </a:extLst>
              </a:tr>
            </a:tbl>
          </a:graphicData>
        </a:graphic>
      </p:graphicFrame>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034" y="4487733"/>
            <a:ext cx="810819" cy="47482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7034" y="5727726"/>
            <a:ext cx="810819" cy="47482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1297" y="4619363"/>
            <a:ext cx="810819" cy="474829"/>
          </a:xfrm>
          <a:prstGeom prst="rect">
            <a:avLst/>
          </a:prstGeom>
        </p:spPr>
      </p:pic>
    </p:spTree>
    <p:extLst>
      <p:ext uri="{BB962C8B-B14F-4D97-AF65-F5344CB8AC3E}">
        <p14:creationId xmlns:p14="http://schemas.microsoft.com/office/powerpoint/2010/main" val="27501366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04919" y="401"/>
            <a:ext cx="4648196" cy="954107"/>
          </a:xfrm>
          <a:prstGeom prst="rect">
            <a:avLst/>
          </a:prstGeom>
          <a:noFill/>
        </p:spPr>
        <p:txBody>
          <a:bodyPr wrap="none" rtlCol="0">
            <a:spAutoFit/>
          </a:bodyPr>
          <a:lstStyle/>
          <a:p>
            <a:r>
              <a:rPr lang="en-US" sz="2800" b="1" dirty="0">
                <a:solidFill>
                  <a:schemeClr val="accent4">
                    <a:lumMod val="75000"/>
                  </a:schemeClr>
                </a:solidFill>
              </a:rPr>
              <a:t>Adolescents who </a:t>
            </a:r>
            <a:r>
              <a:rPr lang="en-US" sz="2800" b="1" dirty="0" smtClean="0">
                <a:solidFill>
                  <a:schemeClr val="accent4">
                    <a:lumMod val="75000"/>
                  </a:schemeClr>
                </a:solidFill>
              </a:rPr>
              <a:t>received</a:t>
            </a:r>
          </a:p>
          <a:p>
            <a:r>
              <a:rPr lang="en-US" sz="2800" b="1" dirty="0" smtClean="0">
                <a:solidFill>
                  <a:schemeClr val="accent4">
                    <a:lumMod val="75000"/>
                  </a:schemeClr>
                </a:solidFill>
              </a:rPr>
              <a:t> </a:t>
            </a:r>
            <a:r>
              <a:rPr lang="en-US" sz="2800" b="1" dirty="0">
                <a:solidFill>
                  <a:schemeClr val="accent4">
                    <a:lumMod val="75000"/>
                  </a:schemeClr>
                </a:solidFill>
              </a:rPr>
              <a:t>wellness checkup in last year </a:t>
            </a:r>
          </a:p>
        </p:txBody>
      </p:sp>
      <p:sp>
        <p:nvSpPr>
          <p:cNvPr id="9" name="TextBox 8"/>
          <p:cNvSpPr txBox="1"/>
          <p:nvPr/>
        </p:nvSpPr>
        <p:spPr>
          <a:xfrm>
            <a:off x="651584" y="6550223"/>
            <a:ext cx="1483098" cy="307777"/>
          </a:xfrm>
          <a:prstGeom prst="rect">
            <a:avLst/>
          </a:prstGeom>
          <a:noFill/>
        </p:spPr>
        <p:txBody>
          <a:bodyPr wrap="none" rtlCol="0">
            <a:spAutoFit/>
          </a:bodyPr>
          <a:lstStyle/>
          <a:p>
            <a:r>
              <a:rPr lang="en-US" sz="1400" dirty="0"/>
              <a:t>Source:  MD </a:t>
            </a:r>
            <a:r>
              <a:rPr lang="en-US" sz="1200" dirty="0">
                <a:latin typeface="Arial" panose="020B0604020202020204" pitchFamily="34" charset="0"/>
                <a:cs typeface="Arial" panose="020B0604020202020204" pitchFamily="34" charset="0"/>
              </a:rPr>
              <a:t>SHIP</a:t>
            </a:r>
          </a:p>
        </p:txBody>
      </p:sp>
      <p:sp>
        <p:nvSpPr>
          <p:cNvPr id="14" name="TextBox 13"/>
          <p:cNvSpPr txBox="1"/>
          <p:nvPr/>
        </p:nvSpPr>
        <p:spPr>
          <a:xfrm>
            <a:off x="2183698" y="859327"/>
            <a:ext cx="2330635" cy="307777"/>
          </a:xfrm>
          <a:prstGeom prst="rect">
            <a:avLst/>
          </a:prstGeom>
          <a:noFill/>
        </p:spPr>
        <p:txBody>
          <a:bodyPr wrap="square" rtlCol="0">
            <a:spAutoFit/>
          </a:bodyPr>
          <a:lstStyle/>
          <a:p>
            <a:r>
              <a:rPr lang="en-US" sz="1400" dirty="0" smtClean="0"/>
              <a:t>Measurement Period 2016</a:t>
            </a:r>
            <a:endParaRPr lang="en-US" sz="1400" dirty="0"/>
          </a:p>
        </p:txBody>
      </p:sp>
      <p:pic>
        <p:nvPicPr>
          <p:cNvPr id="17" name="Picture 16"/>
          <p:cNvPicPr>
            <a:picLocks noChangeAspect="1"/>
          </p:cNvPicPr>
          <p:nvPr/>
        </p:nvPicPr>
        <p:blipFill>
          <a:blip r:embed="rId3"/>
          <a:stretch>
            <a:fillRect/>
          </a:stretch>
        </p:blipFill>
        <p:spPr>
          <a:xfrm>
            <a:off x="7520" y="1167104"/>
            <a:ext cx="6115050" cy="5332799"/>
          </a:xfrm>
          <a:prstGeom prst="rect">
            <a:avLst/>
          </a:prstGeom>
        </p:spPr>
      </p:pic>
      <p:sp>
        <p:nvSpPr>
          <p:cNvPr id="15" name="TextBox 14"/>
          <p:cNvSpPr txBox="1"/>
          <p:nvPr/>
        </p:nvSpPr>
        <p:spPr>
          <a:xfrm>
            <a:off x="2989831" y="5724768"/>
            <a:ext cx="439186" cy="246221"/>
          </a:xfrm>
          <a:prstGeom prst="rect">
            <a:avLst/>
          </a:prstGeom>
          <a:solidFill>
            <a:schemeClr val="bg1"/>
          </a:solidFill>
          <a:ln>
            <a:solidFill>
              <a:schemeClr val="accent5">
                <a:lumMod val="50000"/>
              </a:schemeClr>
            </a:solidFill>
          </a:ln>
        </p:spPr>
        <p:txBody>
          <a:bodyPr wrap="square" rtlCol="0">
            <a:spAutoFit/>
          </a:bodyPr>
          <a:lstStyle/>
          <a:p>
            <a:r>
              <a:rPr lang="en-US" sz="1000" b="1" dirty="0" smtClean="0">
                <a:solidFill>
                  <a:srgbClr val="FF0000"/>
                </a:solidFill>
              </a:rPr>
              <a:t>41.4</a:t>
            </a:r>
          </a:p>
        </p:txBody>
      </p:sp>
      <p:sp>
        <p:nvSpPr>
          <p:cNvPr id="20" name="TextBox 19"/>
          <p:cNvSpPr txBox="1"/>
          <p:nvPr/>
        </p:nvSpPr>
        <p:spPr>
          <a:xfrm>
            <a:off x="265856" y="5724768"/>
            <a:ext cx="628650" cy="246221"/>
          </a:xfrm>
          <a:prstGeom prst="rect">
            <a:avLst/>
          </a:prstGeom>
          <a:solidFill>
            <a:schemeClr val="bg1"/>
          </a:solidFill>
          <a:ln>
            <a:solidFill>
              <a:schemeClr val="accent5">
                <a:lumMod val="75000"/>
              </a:schemeClr>
            </a:solidFill>
          </a:ln>
        </p:spPr>
        <p:txBody>
          <a:bodyPr wrap="square" rtlCol="0">
            <a:spAutoFit/>
          </a:bodyPr>
          <a:lstStyle/>
          <a:p>
            <a:r>
              <a:rPr lang="en-US" sz="1000" b="1" dirty="0" smtClean="0">
                <a:solidFill>
                  <a:schemeClr val="accent1">
                    <a:lumMod val="50000"/>
                  </a:schemeClr>
                </a:solidFill>
              </a:rPr>
              <a:t>Garrett</a:t>
            </a:r>
            <a:endParaRPr lang="en-US" sz="1000" b="1" dirty="0">
              <a:solidFill>
                <a:schemeClr val="accent1">
                  <a:lumMod val="50000"/>
                </a:schemeClr>
              </a:solidFill>
            </a:endParaRPr>
          </a:p>
        </p:txBody>
      </p:sp>
      <p:graphicFrame>
        <p:nvGraphicFramePr>
          <p:cNvPr id="6" name="Chart 5"/>
          <p:cNvGraphicFramePr/>
          <p:nvPr>
            <p:extLst>
              <p:ext uri="{D42A27DB-BD31-4B8C-83A1-F6EECF244321}">
                <p14:modId xmlns:p14="http://schemas.microsoft.com/office/powerpoint/2010/main" val="4033395053"/>
              </p:ext>
            </p:extLst>
          </p:nvPr>
        </p:nvGraphicFramePr>
        <p:xfrm>
          <a:off x="6035038" y="664143"/>
          <a:ext cx="5861787" cy="588608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7892714" y="477454"/>
            <a:ext cx="2146434" cy="307777"/>
          </a:xfrm>
          <a:prstGeom prst="rect">
            <a:avLst/>
          </a:prstGeom>
          <a:noFill/>
        </p:spPr>
        <p:txBody>
          <a:bodyPr wrap="square" rtlCol="0">
            <a:spAutoFit/>
          </a:bodyPr>
          <a:lstStyle/>
          <a:p>
            <a:r>
              <a:rPr lang="en-US" sz="1400" dirty="0" smtClean="0"/>
              <a:t>Measurement Period 2017</a:t>
            </a:r>
            <a:endParaRPr lang="en-US" sz="1400" dirty="0"/>
          </a:p>
        </p:txBody>
      </p:sp>
    </p:spTree>
    <p:extLst>
      <p:ext uri="{BB962C8B-B14F-4D97-AF65-F5344CB8AC3E}">
        <p14:creationId xmlns:p14="http://schemas.microsoft.com/office/powerpoint/2010/main" val="37799719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0829"/>
          <a:stretch/>
        </p:blipFill>
        <p:spPr>
          <a:xfrm>
            <a:off x="3710152" y="555171"/>
            <a:ext cx="8313681" cy="5875604"/>
          </a:xfrm>
          <a:prstGeom prst="rect">
            <a:avLst/>
          </a:prstGeom>
        </p:spPr>
      </p:pic>
      <p:sp>
        <p:nvSpPr>
          <p:cNvPr id="3" name="TextBox 2"/>
          <p:cNvSpPr txBox="1"/>
          <p:nvPr/>
        </p:nvSpPr>
        <p:spPr>
          <a:xfrm>
            <a:off x="656957" y="1774762"/>
            <a:ext cx="2841617" cy="2308324"/>
          </a:xfrm>
          <a:prstGeom prst="rect">
            <a:avLst/>
          </a:prstGeom>
          <a:noFill/>
        </p:spPr>
        <p:txBody>
          <a:bodyPr wrap="square" rtlCol="0">
            <a:spAutoFit/>
          </a:bodyPr>
          <a:lstStyle/>
          <a:p>
            <a:r>
              <a:rPr lang="en-US" sz="2400" b="1" dirty="0" smtClean="0"/>
              <a:t>UNINSURED EMERGENCY DEPARTMENT VISITS</a:t>
            </a:r>
          </a:p>
          <a:p>
            <a:r>
              <a:rPr lang="en-US" sz="1600" b="1" dirty="0" smtClean="0"/>
              <a:t>This indicator shows the percentage of persons without health (medical) insurance.</a:t>
            </a:r>
          </a:p>
          <a:p>
            <a:endParaRPr lang="en-US" sz="2400" b="1" dirty="0"/>
          </a:p>
        </p:txBody>
      </p:sp>
      <p:sp>
        <p:nvSpPr>
          <p:cNvPr id="4" name="TextBox 3"/>
          <p:cNvSpPr txBox="1"/>
          <p:nvPr/>
        </p:nvSpPr>
        <p:spPr>
          <a:xfrm>
            <a:off x="5064615" y="2918705"/>
            <a:ext cx="690281" cy="261610"/>
          </a:xfrm>
          <a:prstGeom prst="rect">
            <a:avLst/>
          </a:prstGeom>
          <a:solidFill>
            <a:schemeClr val="bg1"/>
          </a:solidFill>
        </p:spPr>
        <p:txBody>
          <a:bodyPr wrap="square" rtlCol="0">
            <a:spAutoFit/>
          </a:bodyPr>
          <a:lstStyle/>
          <a:p>
            <a:r>
              <a:rPr lang="en-US" sz="1100" b="1" dirty="0" smtClean="0">
                <a:solidFill>
                  <a:srgbClr val="FF0000"/>
                </a:solidFill>
              </a:rPr>
              <a:t>Garrett</a:t>
            </a:r>
            <a:endParaRPr lang="en-US" sz="1100" b="1" dirty="0">
              <a:solidFill>
                <a:srgbClr val="FF0000"/>
              </a:solidFill>
            </a:endParaRPr>
          </a:p>
        </p:txBody>
      </p:sp>
      <p:sp>
        <p:nvSpPr>
          <p:cNvPr id="5" name="TextBox 4"/>
          <p:cNvSpPr txBox="1"/>
          <p:nvPr/>
        </p:nvSpPr>
        <p:spPr>
          <a:xfrm>
            <a:off x="6339328" y="2918705"/>
            <a:ext cx="385482" cy="261610"/>
          </a:xfrm>
          <a:prstGeom prst="rect">
            <a:avLst/>
          </a:prstGeom>
          <a:solidFill>
            <a:schemeClr val="bg1"/>
          </a:solidFill>
        </p:spPr>
        <p:txBody>
          <a:bodyPr wrap="square" rtlCol="0">
            <a:spAutoFit/>
          </a:bodyPr>
          <a:lstStyle/>
          <a:p>
            <a:r>
              <a:rPr lang="en-US" sz="1100" b="1" dirty="0" smtClean="0">
                <a:solidFill>
                  <a:srgbClr val="FF0000"/>
                </a:solidFill>
              </a:rPr>
              <a:t>5.4</a:t>
            </a:r>
            <a:endParaRPr lang="en-US" sz="1100" b="1" dirty="0">
              <a:solidFill>
                <a:srgbClr val="FF0000"/>
              </a:solidFill>
            </a:endParaRPr>
          </a:p>
        </p:txBody>
      </p:sp>
      <p:sp>
        <p:nvSpPr>
          <p:cNvPr id="6" name="TextBox 5"/>
          <p:cNvSpPr txBox="1"/>
          <p:nvPr/>
        </p:nvSpPr>
        <p:spPr>
          <a:xfrm>
            <a:off x="6256586" y="6169165"/>
            <a:ext cx="1488141" cy="261610"/>
          </a:xfrm>
          <a:prstGeom prst="rect">
            <a:avLst/>
          </a:prstGeom>
          <a:noFill/>
        </p:spPr>
        <p:txBody>
          <a:bodyPr wrap="square" rtlCol="0">
            <a:spAutoFit/>
          </a:bodyPr>
          <a:lstStyle/>
          <a:p>
            <a:r>
              <a:rPr lang="en-US" sz="1100" dirty="0" smtClean="0"/>
              <a:t>Measurement Period</a:t>
            </a:r>
            <a:endParaRPr lang="en-US" sz="1100" dirty="0"/>
          </a:p>
        </p:txBody>
      </p:sp>
      <p:sp>
        <p:nvSpPr>
          <p:cNvPr id="7" name="TextBox 6"/>
          <p:cNvSpPr txBox="1"/>
          <p:nvPr/>
        </p:nvSpPr>
        <p:spPr>
          <a:xfrm>
            <a:off x="168009" y="6517685"/>
            <a:ext cx="724619" cy="261610"/>
          </a:xfrm>
          <a:prstGeom prst="rect">
            <a:avLst/>
          </a:prstGeom>
          <a:noFill/>
        </p:spPr>
        <p:txBody>
          <a:bodyPr wrap="square" rtlCol="0">
            <a:spAutoFit/>
          </a:bodyPr>
          <a:lstStyle/>
          <a:p>
            <a:r>
              <a:rPr lang="en-US" sz="1100" dirty="0" smtClean="0"/>
              <a:t>MD SHIP</a:t>
            </a:r>
            <a:endParaRPr lang="en-US" sz="1100" dirty="0"/>
          </a:p>
        </p:txBody>
      </p:sp>
    </p:spTree>
    <p:extLst>
      <p:ext uri="{BB962C8B-B14F-4D97-AF65-F5344CB8AC3E}">
        <p14:creationId xmlns:p14="http://schemas.microsoft.com/office/powerpoint/2010/main" val="261269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933451" y="2720821"/>
            <a:ext cx="11258549"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lnSpc>
                <a:spcPct val="75000"/>
              </a:lnSpc>
            </a:pPr>
            <a:endParaRPr lang="en-US" altLang="en-US" sz="2000" dirty="0">
              <a:latin typeface="Arial" panose="020B0604020202020204" pitchFamily="34" charset="0"/>
            </a:endParaRPr>
          </a:p>
          <a:p>
            <a:pPr eaLnBrk="0" hangingPunct="0"/>
            <a:r>
              <a:rPr lang="en-US" altLang="en-US" sz="2000" b="1" dirty="0">
                <a:latin typeface="Arial" panose="020B0604020202020204" pitchFamily="34" charset="0"/>
              </a:rPr>
              <a:t>Persons under 18 years of age:	</a:t>
            </a:r>
            <a:r>
              <a:rPr lang="en-US" altLang="en-US" sz="2000" b="1" dirty="0">
                <a:solidFill>
                  <a:srgbClr val="00B0F0"/>
                </a:solidFill>
                <a:latin typeface="Arial" panose="020B0604020202020204" pitchFamily="34" charset="0"/>
              </a:rPr>
              <a:t>Maryland </a:t>
            </a:r>
            <a:r>
              <a:rPr lang="en-US" altLang="en-US" sz="2000" b="1" dirty="0" smtClean="0">
                <a:solidFill>
                  <a:srgbClr val="00B0F0"/>
                </a:solidFill>
                <a:latin typeface="Arial" panose="020B0604020202020204" pitchFamily="34" charset="0"/>
              </a:rPr>
              <a:t>28.2%</a:t>
            </a:r>
            <a:r>
              <a:rPr lang="en-US" altLang="en-US" sz="2000" b="1" dirty="0">
                <a:latin typeface="Arial" panose="020B0604020202020204" pitchFamily="34" charset="0"/>
              </a:rPr>
              <a:t>		Garrett County </a:t>
            </a:r>
            <a:r>
              <a:rPr lang="en-US" altLang="en-US" sz="2000" b="1" dirty="0" smtClean="0">
                <a:latin typeface="Arial" panose="020B0604020202020204" pitchFamily="34" charset="0"/>
              </a:rPr>
              <a:t> 23.6%</a:t>
            </a:r>
            <a:endParaRPr lang="en-US" altLang="en-US" sz="2000" b="1" dirty="0">
              <a:latin typeface="Arial" panose="020B0604020202020204" pitchFamily="34" charset="0"/>
            </a:endParaRPr>
          </a:p>
          <a:p>
            <a:pPr eaLnBrk="0" hangingPunct="0"/>
            <a:endParaRPr lang="en-US" altLang="en-US" sz="2000" b="1" dirty="0">
              <a:latin typeface="Arial" panose="020B0604020202020204" pitchFamily="34" charset="0"/>
            </a:endParaRPr>
          </a:p>
          <a:p>
            <a:pPr eaLnBrk="0" hangingPunct="0"/>
            <a:r>
              <a:rPr lang="en-US" altLang="en-US" sz="2000" b="1" dirty="0">
                <a:latin typeface="Arial" panose="020B0604020202020204" pitchFamily="34" charset="0"/>
              </a:rPr>
              <a:t>Persons 65 years old and over:	</a:t>
            </a:r>
            <a:r>
              <a:rPr lang="en-US" altLang="en-US" sz="2000" b="1" dirty="0">
                <a:solidFill>
                  <a:srgbClr val="00B0F0"/>
                </a:solidFill>
                <a:latin typeface="Arial" panose="020B0604020202020204" pitchFamily="34" charset="0"/>
              </a:rPr>
              <a:t>Maryland </a:t>
            </a:r>
            <a:r>
              <a:rPr lang="en-US" altLang="en-US" sz="2000" b="1" dirty="0" smtClean="0">
                <a:solidFill>
                  <a:srgbClr val="00B0F0"/>
                </a:solidFill>
                <a:latin typeface="Arial" panose="020B0604020202020204" pitchFamily="34" charset="0"/>
              </a:rPr>
              <a:t>15.4%</a:t>
            </a:r>
            <a:r>
              <a:rPr lang="en-US" altLang="en-US" sz="2000" b="1" dirty="0">
                <a:latin typeface="Arial" panose="020B0604020202020204" pitchFamily="34" charset="0"/>
              </a:rPr>
              <a:t>		</a:t>
            </a:r>
            <a:r>
              <a:rPr lang="en-US" altLang="en-US" sz="2000" b="1" dirty="0" smtClean="0">
                <a:latin typeface="Arial" panose="020B0604020202020204" pitchFamily="34" charset="0"/>
              </a:rPr>
              <a:t>Garrett </a:t>
            </a:r>
            <a:r>
              <a:rPr lang="en-US" altLang="en-US" sz="2000" b="1" dirty="0">
                <a:latin typeface="Arial" panose="020B0604020202020204" pitchFamily="34" charset="0"/>
              </a:rPr>
              <a:t>County </a:t>
            </a:r>
            <a:r>
              <a:rPr lang="en-US" altLang="en-US" sz="2000" b="1" dirty="0" smtClean="0">
                <a:latin typeface="Arial" panose="020B0604020202020204" pitchFamily="34" charset="0"/>
              </a:rPr>
              <a:t> 22.4%</a:t>
            </a:r>
            <a:endParaRPr lang="en-US" altLang="en-US" sz="2000" b="1" dirty="0">
              <a:latin typeface="Arial" panose="020B0604020202020204" pitchFamily="34" charset="0"/>
            </a:endParaRPr>
          </a:p>
          <a:p>
            <a:pPr eaLnBrk="0" hangingPunct="0"/>
            <a:endParaRPr lang="en-US" altLang="en-US" sz="2000" b="1" dirty="0">
              <a:latin typeface="Arial" panose="020B0604020202020204" pitchFamily="34" charset="0"/>
            </a:endParaRPr>
          </a:p>
          <a:p>
            <a:pPr eaLnBrk="0" hangingPunct="0"/>
            <a:r>
              <a:rPr lang="en-US" altLang="en-US" sz="2000" b="1" dirty="0">
                <a:latin typeface="Arial" panose="020B0604020202020204" pitchFamily="34" charset="0"/>
              </a:rPr>
              <a:t>Median Household Income:</a:t>
            </a:r>
            <a:r>
              <a:rPr lang="en-US" altLang="en-US" sz="2000" b="1" dirty="0">
                <a:solidFill>
                  <a:srgbClr val="00B0F0"/>
                </a:solidFill>
                <a:latin typeface="Arial" panose="020B0604020202020204" pitchFamily="34" charset="0"/>
              </a:rPr>
              <a:t>	 	Maryland </a:t>
            </a:r>
            <a:r>
              <a:rPr lang="en-US" altLang="en-US" sz="2000" b="1" dirty="0" smtClean="0">
                <a:solidFill>
                  <a:srgbClr val="00B0F0"/>
                </a:solidFill>
                <a:latin typeface="Arial" panose="020B0604020202020204" pitchFamily="34" charset="0"/>
              </a:rPr>
              <a:t>$81,868</a:t>
            </a:r>
            <a:r>
              <a:rPr lang="en-US" altLang="en-US" sz="2000" b="1" dirty="0">
                <a:solidFill>
                  <a:srgbClr val="00B0F0"/>
                </a:solidFill>
                <a:latin typeface="Arial" panose="020B0604020202020204" pitchFamily="34" charset="0"/>
              </a:rPr>
              <a:t>	</a:t>
            </a:r>
            <a:r>
              <a:rPr lang="en-US" altLang="en-US" sz="2000" b="1" dirty="0" smtClean="0">
                <a:solidFill>
                  <a:srgbClr val="00B0F0"/>
                </a:solidFill>
                <a:latin typeface="Arial" panose="020B0604020202020204" pitchFamily="34" charset="0"/>
              </a:rPr>
              <a:t>	</a:t>
            </a:r>
            <a:r>
              <a:rPr lang="en-US" altLang="en-US" sz="2000" b="1" dirty="0" smtClean="0">
                <a:latin typeface="Arial" panose="020B0604020202020204" pitchFamily="34" charset="0"/>
              </a:rPr>
              <a:t>Garrett </a:t>
            </a:r>
            <a:r>
              <a:rPr lang="en-US" altLang="en-US" sz="2000" b="1" dirty="0">
                <a:latin typeface="Arial" panose="020B0604020202020204" pitchFamily="34" charset="0"/>
              </a:rPr>
              <a:t>County </a:t>
            </a:r>
            <a:r>
              <a:rPr lang="en-US" altLang="en-US" sz="2000" b="1" dirty="0" smtClean="0">
                <a:latin typeface="Arial" panose="020B0604020202020204" pitchFamily="34" charset="0"/>
              </a:rPr>
              <a:t> $49,619</a:t>
            </a:r>
          </a:p>
          <a:p>
            <a:pPr eaLnBrk="0" hangingPunct="0"/>
            <a:endParaRPr lang="en-US" altLang="en-US" sz="2000" b="1" dirty="0" smtClean="0">
              <a:latin typeface="Arial" panose="020B0604020202020204" pitchFamily="34" charset="0"/>
            </a:endParaRPr>
          </a:p>
          <a:p>
            <a:pPr eaLnBrk="0" hangingPunct="0"/>
            <a:r>
              <a:rPr lang="en-US" altLang="en-US" sz="2000" b="1" dirty="0" smtClean="0">
                <a:latin typeface="Arial" panose="020B0604020202020204" pitchFamily="34" charset="0"/>
                <a:cs typeface="Arial" panose="020B0604020202020204" pitchFamily="34" charset="0"/>
              </a:rPr>
              <a:t>Persons </a:t>
            </a:r>
            <a:r>
              <a:rPr lang="en-US" altLang="en-US" sz="2000" b="1" dirty="0">
                <a:latin typeface="Arial" panose="020B0604020202020204" pitchFamily="34" charset="0"/>
                <a:cs typeface="Arial" panose="020B0604020202020204" pitchFamily="34" charset="0"/>
              </a:rPr>
              <a:t>in Poverty:				</a:t>
            </a:r>
            <a:r>
              <a:rPr lang="en-US" altLang="en-US" sz="2000" b="1" dirty="0" smtClean="0">
                <a:solidFill>
                  <a:srgbClr val="00B0F0"/>
                </a:solidFill>
                <a:latin typeface="Arial" panose="020B0604020202020204" pitchFamily="34" charset="0"/>
                <a:cs typeface="Arial" panose="020B0604020202020204" pitchFamily="34" charset="0"/>
              </a:rPr>
              <a:t>Maryland  9%	</a:t>
            </a:r>
            <a:r>
              <a:rPr lang="en-US" altLang="en-US" sz="2000" b="1" dirty="0">
                <a:latin typeface="Arial" panose="020B0604020202020204" pitchFamily="34" charset="0"/>
                <a:cs typeface="Arial" panose="020B0604020202020204" pitchFamily="34" charset="0"/>
              </a:rPr>
              <a:t>		</a:t>
            </a:r>
            <a:r>
              <a:rPr lang="en-US" altLang="en-US" sz="2000" b="1" dirty="0" smtClean="0">
                <a:latin typeface="Arial" panose="020B0604020202020204" pitchFamily="34" charset="0"/>
                <a:cs typeface="Arial" panose="020B0604020202020204" pitchFamily="34" charset="0"/>
              </a:rPr>
              <a:t>Garrett </a:t>
            </a:r>
            <a:r>
              <a:rPr lang="en-US" altLang="en-US" sz="2000" b="1" dirty="0">
                <a:latin typeface="Arial" panose="020B0604020202020204" pitchFamily="34" charset="0"/>
                <a:cs typeface="Arial" panose="020B0604020202020204" pitchFamily="34" charset="0"/>
              </a:rPr>
              <a:t>County </a:t>
            </a:r>
            <a:r>
              <a:rPr lang="en-US" altLang="en-US" sz="2000" b="1" dirty="0" smtClean="0">
                <a:latin typeface="Arial" panose="020B0604020202020204" pitchFamily="34" charset="0"/>
                <a:cs typeface="Arial" panose="020B0604020202020204" pitchFamily="34" charset="0"/>
              </a:rPr>
              <a:t> 12.2%</a:t>
            </a:r>
          </a:p>
          <a:p>
            <a:pPr eaLnBrk="0" hangingPunct="0"/>
            <a:endParaRPr lang="en-US" altLang="en-US" sz="2000" b="1" dirty="0" smtClean="0">
              <a:latin typeface="Arial" panose="020B0604020202020204" pitchFamily="34" charset="0"/>
              <a:cs typeface="Arial" panose="020B0604020202020204" pitchFamily="34" charset="0"/>
            </a:endParaRPr>
          </a:p>
          <a:p>
            <a:pPr eaLnBrk="0" hangingPunct="0"/>
            <a:r>
              <a:rPr lang="en-US" altLang="en-US" sz="2000" b="1" dirty="0" smtClean="0">
                <a:latin typeface="Arial" panose="020B0604020202020204" pitchFamily="34" charset="0"/>
                <a:cs typeface="Arial" panose="020B0604020202020204" pitchFamily="34" charset="0"/>
              </a:rPr>
              <a:t>Population </a:t>
            </a:r>
            <a:r>
              <a:rPr lang="en-US" altLang="en-US" sz="2000" b="1" dirty="0">
                <a:latin typeface="Arial" panose="020B0604020202020204" pitchFamily="34" charset="0"/>
                <a:cs typeface="Arial" panose="020B0604020202020204" pitchFamily="34" charset="0"/>
              </a:rPr>
              <a:t>Per Square Mile:		</a:t>
            </a:r>
            <a:r>
              <a:rPr lang="en-US" altLang="en-US" sz="2000" b="1" dirty="0">
                <a:solidFill>
                  <a:srgbClr val="00B0F0"/>
                </a:solidFill>
                <a:latin typeface="Arial" panose="020B0604020202020204" pitchFamily="34" charset="0"/>
                <a:cs typeface="Arial" panose="020B0604020202020204" pitchFamily="34" charset="0"/>
              </a:rPr>
              <a:t>Maryland </a:t>
            </a:r>
            <a:r>
              <a:rPr lang="en-US" altLang="en-US" sz="2000" b="1" dirty="0" smtClean="0">
                <a:solidFill>
                  <a:srgbClr val="00B0F0"/>
                </a:solidFill>
                <a:latin typeface="Arial" panose="020B0604020202020204" pitchFamily="34" charset="0"/>
                <a:cs typeface="Arial" panose="020B0604020202020204" pitchFamily="34" charset="0"/>
              </a:rPr>
              <a:t>594.8</a:t>
            </a:r>
            <a:r>
              <a:rPr lang="en-US" altLang="en-US" sz="2000" b="1" dirty="0">
                <a:latin typeface="Arial" panose="020B0604020202020204" pitchFamily="34" charset="0"/>
                <a:cs typeface="Arial" panose="020B0604020202020204" pitchFamily="34" charset="0"/>
              </a:rPr>
              <a:t>		</a:t>
            </a:r>
            <a:r>
              <a:rPr lang="en-US" altLang="en-US" sz="2000" b="1" dirty="0" smtClean="0">
                <a:latin typeface="Arial" panose="020B0604020202020204" pitchFamily="34" charset="0"/>
                <a:cs typeface="Arial" panose="020B0604020202020204" pitchFamily="34" charset="0"/>
              </a:rPr>
              <a:t> 	Garrett </a:t>
            </a:r>
            <a:r>
              <a:rPr lang="en-US" altLang="en-US" sz="2000" b="1" dirty="0">
                <a:latin typeface="Arial" panose="020B0604020202020204" pitchFamily="34" charset="0"/>
                <a:cs typeface="Arial" panose="020B0604020202020204" pitchFamily="34" charset="0"/>
              </a:rPr>
              <a:t>County </a:t>
            </a:r>
            <a:r>
              <a:rPr lang="en-US" altLang="en-US" sz="2000" b="1" dirty="0" smtClean="0">
                <a:latin typeface="Arial" panose="020B0604020202020204" pitchFamily="34" charset="0"/>
                <a:cs typeface="Arial" panose="020B0604020202020204" pitchFamily="34" charset="0"/>
              </a:rPr>
              <a:t> 46.5</a:t>
            </a:r>
            <a:r>
              <a:rPr lang="en-US" altLang="en-US" sz="2800" b="1" i="1" dirty="0">
                <a:latin typeface="Arial" panose="020B0604020202020204" pitchFamily="34" charset="0"/>
                <a:cs typeface="Arial" panose="020B0604020202020204" pitchFamily="34" charset="0"/>
              </a:rPr>
              <a:t>	</a:t>
            </a:r>
            <a:endParaRPr lang="en-US" altLang="en-US" sz="2800" b="1" dirty="0">
              <a:latin typeface="Arial" panose="020B0604020202020204" pitchFamily="34" charset="0"/>
              <a:cs typeface="Arial" panose="020B0604020202020204" pitchFamily="34" charset="0"/>
            </a:endParaRPr>
          </a:p>
          <a:p>
            <a:pPr eaLnBrk="0" hangingPunct="0">
              <a:lnSpc>
                <a:spcPct val="50000"/>
              </a:lnSpc>
            </a:pPr>
            <a:endParaRPr lang="en-US" altLang="en-US" sz="2400" b="1" i="1" dirty="0"/>
          </a:p>
        </p:txBody>
      </p:sp>
      <p:sp>
        <p:nvSpPr>
          <p:cNvPr id="5126" name="Text Box 6"/>
          <p:cNvSpPr txBox="1">
            <a:spLocks noChangeArrowheads="1"/>
          </p:cNvSpPr>
          <p:nvPr/>
        </p:nvSpPr>
        <p:spPr bwMode="auto">
          <a:xfrm>
            <a:off x="1210403" y="6478046"/>
            <a:ext cx="26499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200" i="1" dirty="0"/>
              <a:t>Source:  </a:t>
            </a:r>
            <a:r>
              <a:rPr lang="en-US" altLang="en-US" sz="1200" i="1" dirty="0" smtClean="0"/>
              <a:t>U.S</a:t>
            </a:r>
            <a:r>
              <a:rPr lang="en-US" altLang="en-US" sz="1200" i="1" dirty="0"/>
              <a:t>. Census </a:t>
            </a:r>
            <a:r>
              <a:rPr lang="en-US" altLang="en-US" sz="1200" i="1" dirty="0" smtClean="0"/>
              <a:t>Bureau - Quickfacts</a:t>
            </a:r>
            <a:endParaRPr lang="en-US" altLang="en-US" sz="1200" i="1" dirty="0"/>
          </a:p>
        </p:txBody>
      </p:sp>
      <p:pic>
        <p:nvPicPr>
          <p:cNvPr id="2" name="Picture 1"/>
          <p:cNvPicPr>
            <a:picLocks noChangeAspect="1"/>
          </p:cNvPicPr>
          <p:nvPr/>
        </p:nvPicPr>
        <p:blipFill>
          <a:blip r:embed="rId3"/>
          <a:stretch>
            <a:fillRect/>
          </a:stretch>
        </p:blipFill>
        <p:spPr>
          <a:xfrm>
            <a:off x="1977989" y="-315"/>
            <a:ext cx="7642261" cy="2721136"/>
          </a:xfrm>
          <a:prstGeom prst="rect">
            <a:avLst/>
          </a:prstGeom>
        </p:spPr>
      </p:pic>
      <p:sp>
        <p:nvSpPr>
          <p:cNvPr id="3" name="Rectangle 2"/>
          <p:cNvSpPr/>
          <p:nvPr/>
        </p:nvSpPr>
        <p:spPr>
          <a:xfrm>
            <a:off x="3714864" y="1384314"/>
            <a:ext cx="3390672" cy="646331"/>
          </a:xfrm>
          <a:prstGeom prst="rect">
            <a:avLst/>
          </a:prstGeom>
        </p:spPr>
        <p:txBody>
          <a:bodyPr wrap="none">
            <a:spAutoFit/>
          </a:bodyPr>
          <a:lstStyle/>
          <a:p>
            <a:pPr algn="ctr" eaLnBrk="0" hangingPunct="0"/>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rPr>
              <a:t>Demographics</a:t>
            </a:r>
          </a:p>
        </p:txBody>
      </p:sp>
    </p:spTree>
    <p:extLst>
      <p:ext uri="{BB962C8B-B14F-4D97-AF65-F5344CB8AC3E}">
        <p14:creationId xmlns:p14="http://schemas.microsoft.com/office/powerpoint/2010/main" val="20245741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5">
                                            <p:txEl>
                                              <p:pRg st="1" end="1"/>
                                            </p:txEl>
                                          </p:spTgt>
                                        </p:tgtEl>
                                        <p:attrNameLst>
                                          <p:attrName>style.visibility</p:attrName>
                                        </p:attrNameLst>
                                      </p:cBhvr>
                                      <p:to>
                                        <p:strVal val="visible"/>
                                      </p:to>
                                    </p:set>
                                    <p:anim calcmode="lin" valueType="num">
                                      <p:cBhvr additive="base">
                                        <p:cTn id="7" dur="500" fill="hold"/>
                                        <p:tgtEl>
                                          <p:spTgt spid="512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xEl>
                                              <p:pRg st="3" end="3"/>
                                            </p:txEl>
                                          </p:spTgt>
                                        </p:tgtEl>
                                        <p:attrNameLst>
                                          <p:attrName>style.visibility</p:attrName>
                                        </p:attrNameLst>
                                      </p:cBhvr>
                                      <p:to>
                                        <p:strVal val="visible"/>
                                      </p:to>
                                    </p:set>
                                    <p:anim calcmode="lin" valueType="num">
                                      <p:cBhvr additive="base">
                                        <p:cTn id="13" dur="500" fill="hold"/>
                                        <p:tgtEl>
                                          <p:spTgt spid="512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5125">
                                            <p:txEl>
                                              <p:pRg st="5" end="5"/>
                                            </p:txEl>
                                          </p:spTgt>
                                        </p:tgtEl>
                                        <p:attrNameLst>
                                          <p:attrName>style.visibility</p:attrName>
                                        </p:attrNameLst>
                                      </p:cBhvr>
                                      <p:to>
                                        <p:strVal val="visible"/>
                                      </p:to>
                                    </p:set>
                                    <p:animEffect transition="in" filter="box(in)">
                                      <p:cBhvr>
                                        <p:cTn id="19" dur="500"/>
                                        <p:tgtEl>
                                          <p:spTgt spid="512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5125">
                                            <p:txEl>
                                              <p:pRg st="7" end="7"/>
                                            </p:txEl>
                                          </p:spTgt>
                                        </p:tgtEl>
                                        <p:attrNameLst>
                                          <p:attrName>style.visibility</p:attrName>
                                        </p:attrNameLst>
                                      </p:cBhvr>
                                      <p:to>
                                        <p:strVal val="visible"/>
                                      </p:to>
                                    </p:set>
                                    <p:animEffect transition="in" filter="box(in)">
                                      <p:cBhvr>
                                        <p:cTn id="24" dur="500"/>
                                        <p:tgtEl>
                                          <p:spTgt spid="5125">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5125">
                                            <p:txEl>
                                              <p:pRg st="9" end="9"/>
                                            </p:txEl>
                                          </p:spTgt>
                                        </p:tgtEl>
                                        <p:attrNameLst>
                                          <p:attrName>style.visibility</p:attrName>
                                        </p:attrNameLst>
                                      </p:cBhvr>
                                      <p:to>
                                        <p:strVal val="visible"/>
                                      </p:to>
                                    </p:set>
                                    <p:animEffect transition="in" filter="box(in)">
                                      <p:cBhvr>
                                        <p:cTn id="29" dur="500"/>
                                        <p:tgtEl>
                                          <p:spTgt spid="512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33472" y="328642"/>
            <a:ext cx="6815328" cy="1356360"/>
          </a:xfrm>
        </p:spPr>
        <p:txBody>
          <a:bodyPr>
            <a:noAutofit/>
          </a:bodyPr>
          <a:lstStyle/>
          <a:p>
            <a:r>
              <a:rPr lang="en-US" sz="5400" b="1" dirty="0" smtClean="0">
                <a:solidFill>
                  <a:srgbClr val="0070C0"/>
                </a:solidFill>
                <a:effectLst>
                  <a:outerShdw blurRad="38100" dist="38100" dir="2700000" algn="tl">
                    <a:srgbClr val="000000">
                      <a:alpha val="43137"/>
                    </a:srgbClr>
                  </a:outerShdw>
                </a:effectLst>
              </a:rPr>
              <a:t>Quality Preventive Care</a:t>
            </a:r>
            <a:endParaRPr lang="en-US" sz="5400" b="1" dirty="0">
              <a:solidFill>
                <a:srgbClr val="0070C0"/>
              </a:solidFill>
              <a:effectLst>
                <a:outerShdw blurRad="38100" dist="38100" dir="2700000" algn="tl">
                  <a:srgbClr val="000000">
                    <a:alpha val="43137"/>
                  </a:srgbClr>
                </a:outerShdw>
              </a:effectLs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788520071"/>
              </p:ext>
            </p:extLst>
          </p:nvPr>
        </p:nvGraphicFramePr>
        <p:xfrm>
          <a:off x="1905000" y="1761202"/>
          <a:ext cx="8305800" cy="4715798"/>
        </p:xfrm>
        <a:graphic>
          <a:graphicData uri="http://schemas.openxmlformats.org/drawingml/2006/table">
            <a:tbl>
              <a:tblPr firstRow="1" firstCol="1" bandCol="1">
                <a:tableStyleId>{793D81CF-94F2-401A-BA57-92F5A7B2D0C5}</a:tableStyleId>
              </a:tblPr>
              <a:tblGrid>
                <a:gridCol w="990600">
                  <a:extLst>
                    <a:ext uri="{9D8B030D-6E8A-4147-A177-3AD203B41FA5}">
                      <a16:colId xmlns:a16="http://schemas.microsoft.com/office/drawing/2014/main" val="20000"/>
                    </a:ext>
                  </a:extLst>
                </a:gridCol>
                <a:gridCol w="3546828">
                  <a:extLst>
                    <a:ext uri="{9D8B030D-6E8A-4147-A177-3AD203B41FA5}">
                      <a16:colId xmlns:a16="http://schemas.microsoft.com/office/drawing/2014/main" val="20001"/>
                    </a:ext>
                  </a:extLst>
                </a:gridCol>
                <a:gridCol w="3768372">
                  <a:extLst>
                    <a:ext uri="{9D8B030D-6E8A-4147-A177-3AD203B41FA5}">
                      <a16:colId xmlns:a16="http://schemas.microsoft.com/office/drawing/2014/main" val="20002"/>
                    </a:ext>
                  </a:extLst>
                </a:gridCol>
              </a:tblGrid>
              <a:tr h="1088678">
                <a:tc>
                  <a:txBody>
                    <a:bodyPr/>
                    <a:lstStyle/>
                    <a:p>
                      <a:endParaRPr lang="en-US" dirty="0"/>
                    </a:p>
                  </a:txBody>
                  <a:tcPr>
                    <a:lnR w="12700" cap="flat" cmpd="sng" algn="ctr">
                      <a:solidFill>
                        <a:schemeClr val="tx1"/>
                      </a:solidFill>
                      <a:prstDash val="solid"/>
                      <a:round/>
                      <a:headEnd type="none" w="med" len="med"/>
                      <a:tailEnd type="none" w="med" len="med"/>
                    </a:lnR>
                    <a:solidFill>
                      <a:schemeClr val="accent1"/>
                    </a:solidFill>
                  </a:tcPr>
                </a:tc>
                <a:tc>
                  <a:txBody>
                    <a:bodyPr/>
                    <a:lstStyle/>
                    <a:p>
                      <a:pPr algn="ctr"/>
                      <a:r>
                        <a:rPr lang="en-US" sz="2800" dirty="0" smtClean="0"/>
                        <a:t>Meets or Exceeds</a:t>
                      </a:r>
                      <a:r>
                        <a:rPr lang="en-US" sz="2800" baseline="0" dirty="0" smtClean="0"/>
                        <a:t> State Goal</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solidFill>
                  </a:tcPr>
                </a:tc>
                <a:tc>
                  <a:txBody>
                    <a:bodyPr/>
                    <a:lstStyle/>
                    <a:p>
                      <a:pPr algn="ctr"/>
                      <a:r>
                        <a:rPr lang="en-US" sz="2800" dirty="0" smtClean="0"/>
                        <a:t>Needs Improvement</a:t>
                      </a:r>
                      <a:endParaRPr lang="en-US" sz="2800" dirty="0"/>
                    </a:p>
                  </a:txBody>
                  <a:tcPr anchor="ctr">
                    <a:lnL w="12700" cap="flat" cmpd="sng" algn="ctr">
                      <a:solidFill>
                        <a:schemeClr val="tx1"/>
                      </a:solidFill>
                      <a:prstDash val="solid"/>
                      <a:round/>
                      <a:headEnd type="none" w="med" len="med"/>
                      <a:tailEnd type="none" w="med" len="med"/>
                    </a:lnL>
                    <a:solidFill>
                      <a:schemeClr val="accent1"/>
                    </a:solidFill>
                  </a:tcPr>
                </a:tc>
                <a:extLst>
                  <a:ext uri="{0D108BD9-81ED-4DB2-BD59-A6C34878D82A}">
                    <a16:rowId xmlns:a16="http://schemas.microsoft.com/office/drawing/2014/main" val="10000"/>
                  </a:ext>
                </a:extLst>
              </a:tr>
              <a:tr h="892522">
                <a:tc rowSpan="3">
                  <a:txBody>
                    <a:bodyPr/>
                    <a:lstStyle/>
                    <a:p>
                      <a:pPr algn="ctr"/>
                      <a:r>
                        <a:rPr lang="en-US" sz="2800" dirty="0" smtClean="0"/>
                        <a:t>10 Measures</a:t>
                      </a:r>
                      <a:endParaRPr lang="en-US" sz="2800" dirty="0">
                        <a:solidFill>
                          <a:schemeClr val="tx1"/>
                        </a:solidFill>
                      </a:endParaRPr>
                    </a:p>
                  </a:txBody>
                  <a:tcPr vert="vert2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aseline="0" dirty="0" smtClean="0">
                          <a:solidFill>
                            <a:schemeClr val="accent6">
                              <a:lumMod val="75000"/>
                            </a:schemeClr>
                          </a:solidFill>
                        </a:rPr>
                        <a:t>*4th Best In The State*</a:t>
                      </a:r>
                      <a:endParaRPr lang="en-US" sz="2000" dirty="0" smtClean="0">
                        <a:solidFill>
                          <a:schemeClr val="accent6">
                            <a:lumMod val="75000"/>
                          </a:schemeClr>
                        </a:solidFill>
                      </a:endParaRPr>
                    </a:p>
                    <a:p>
                      <a:r>
                        <a:rPr lang="en-US" sz="2000" dirty="0" smtClean="0">
                          <a:solidFill>
                            <a:schemeClr val="accent6">
                              <a:lumMod val="75000"/>
                            </a:schemeClr>
                          </a:solidFill>
                        </a:rPr>
                        <a:t>Age-Adjusted Mortality Rate</a:t>
                      </a:r>
                      <a:r>
                        <a:rPr lang="en-US" sz="2000" baseline="0" dirty="0" smtClean="0">
                          <a:solidFill>
                            <a:schemeClr val="accent6">
                              <a:lumMod val="75000"/>
                            </a:schemeClr>
                          </a:solidFill>
                        </a:rPr>
                        <a:t> From Cancer</a:t>
                      </a:r>
                    </a:p>
                  </a:txBody>
                  <a:tcPr>
                    <a:lnB w="19050"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lang="en-US" sz="2000" b="1" dirty="0" smtClean="0"/>
                        <a:t>Hospitalization</a:t>
                      </a:r>
                      <a:r>
                        <a:rPr lang="en-US" sz="2000" b="1" baseline="0" dirty="0" smtClean="0"/>
                        <a:t> Rate Related to Alzheimer’s or other dementias</a:t>
                      </a:r>
                      <a:endParaRPr lang="en-US" sz="2000" b="1" dirty="0"/>
                    </a:p>
                  </a:txBody>
                  <a:tcP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844550">
                <a:tc vMerge="1">
                  <a:txBody>
                    <a:bodyPr/>
                    <a:lstStyle/>
                    <a:p>
                      <a:endParaRPr lang="en-US" dirty="0"/>
                    </a:p>
                  </a:txBody>
                  <a:tcPr/>
                </a:tc>
                <a:tc>
                  <a:txBody>
                    <a:bodyPr/>
                    <a:lstStyle/>
                    <a:p>
                      <a:r>
                        <a:rPr lang="en-US" sz="2000" b="1" dirty="0" smtClean="0"/>
                        <a:t>ED</a:t>
                      </a:r>
                      <a:r>
                        <a:rPr lang="en-US" sz="2000" b="1" baseline="0" dirty="0" smtClean="0"/>
                        <a:t> Visit Rates Due to:</a:t>
                      </a:r>
                    </a:p>
                    <a:p>
                      <a:pPr marL="342900" indent="-342900">
                        <a:buFont typeface="+mj-lt"/>
                        <a:buAutoNum type="romanUcPeriod"/>
                      </a:pPr>
                      <a:r>
                        <a:rPr lang="en-US" sz="2000" b="1" baseline="0" dirty="0" smtClean="0"/>
                        <a:t>Hypertension (3</a:t>
                      </a:r>
                      <a:r>
                        <a:rPr lang="en-US" sz="2000" b="1" baseline="30000" dirty="0" smtClean="0"/>
                        <a:t>rd</a:t>
                      </a:r>
                      <a:r>
                        <a:rPr lang="en-US" sz="2000" b="1" baseline="0" dirty="0" smtClean="0"/>
                        <a:t> Best in State)</a:t>
                      </a:r>
                    </a:p>
                    <a:p>
                      <a:pPr marL="400050" indent="-400050">
                        <a:buFont typeface="+mj-lt"/>
                        <a:buAutoNum type="romanUcPeriod"/>
                      </a:pPr>
                      <a:r>
                        <a:rPr lang="en-US" sz="2000" b="1" baseline="0" dirty="0" smtClean="0"/>
                        <a:t>Addiction Related Condition</a:t>
                      </a:r>
                      <a:endParaRPr lang="en-US" sz="2000" b="1" dirty="0"/>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r>
                        <a:rPr lang="en-US" sz="2000" b="1" dirty="0" smtClean="0"/>
                        <a:t>ED Visit Rates Due to:</a:t>
                      </a:r>
                    </a:p>
                    <a:p>
                      <a:pPr marL="400050" indent="-400050">
                        <a:buFont typeface="+mj-lt"/>
                        <a:buAutoNum type="romanUcPeriod"/>
                      </a:pPr>
                      <a:r>
                        <a:rPr lang="en-US" sz="2000" b="1" dirty="0" smtClean="0"/>
                        <a:t>Mental Health Conditions</a:t>
                      </a:r>
                    </a:p>
                    <a:p>
                      <a:pPr marL="400050" indent="-400050">
                        <a:buFont typeface="+mj-lt"/>
                        <a:buAutoNum type="romanUcPeriod"/>
                      </a:pPr>
                      <a:r>
                        <a:rPr lang="en-US" sz="2000" b="1" dirty="0" smtClean="0"/>
                        <a:t>Asthma</a:t>
                      </a:r>
                    </a:p>
                    <a:p>
                      <a:pPr marL="400050" indent="-400050">
                        <a:buFont typeface="+mj-lt"/>
                        <a:buAutoNum type="romanUcPeriod"/>
                      </a:pPr>
                      <a:r>
                        <a:rPr lang="en-US" sz="2000" b="1" dirty="0" smtClean="0"/>
                        <a:t>Heart</a:t>
                      </a:r>
                      <a:r>
                        <a:rPr lang="en-US" sz="2000" b="1" baseline="0" dirty="0" smtClean="0"/>
                        <a:t> Disease</a:t>
                      </a:r>
                    </a:p>
                    <a:p>
                      <a:pPr marL="400050" indent="-400050">
                        <a:buFont typeface="+mj-lt"/>
                        <a:buAutoNum type="romanUcPeriod"/>
                      </a:pPr>
                      <a:r>
                        <a:rPr lang="en-US" sz="2000" b="1" baseline="0" dirty="0" smtClean="0"/>
                        <a:t>Diabetes</a:t>
                      </a:r>
                    </a:p>
                  </a:txBody>
                  <a:tcP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846513">
                <a:tc vMerge="1">
                  <a:txBody>
                    <a:bodyPr/>
                    <a:lstStyle/>
                    <a:p>
                      <a:endParaRPr lang="en-US" dirty="0"/>
                    </a:p>
                  </a:txBody>
                  <a:tcPr/>
                </a:tc>
                <a:tc>
                  <a:txBody>
                    <a:bodyPr/>
                    <a:lstStyle/>
                    <a:p>
                      <a:r>
                        <a:rPr lang="en-US" sz="2000" b="1" dirty="0" smtClean="0"/>
                        <a:t>ED</a:t>
                      </a:r>
                      <a:r>
                        <a:rPr lang="en-US" sz="2000" b="1" baseline="0" dirty="0" smtClean="0"/>
                        <a:t> Visit Rate Due to </a:t>
                      </a:r>
                    </a:p>
                    <a:p>
                      <a:r>
                        <a:rPr lang="en-US" sz="2000" b="1" baseline="0" dirty="0" smtClean="0"/>
                        <a:t>Dental Care</a:t>
                      </a:r>
                    </a:p>
                    <a:p>
                      <a:endParaRPr lang="en-US" sz="2000" b="1" dirty="0"/>
                    </a:p>
                  </a:txBody>
                  <a:tcPr>
                    <a:lnT w="19050" cap="flat" cmpd="sng" algn="ctr">
                      <a:solidFill>
                        <a:schemeClr val="bg1"/>
                      </a:solidFill>
                      <a:prstDash val="solid"/>
                      <a:round/>
                      <a:headEnd type="none" w="med" len="med"/>
                      <a:tailEnd type="none" w="med" len="med"/>
                    </a:lnT>
                  </a:tcPr>
                </a:tc>
                <a:tc>
                  <a:txBody>
                    <a:bodyPr/>
                    <a:lstStyle/>
                    <a:p>
                      <a:r>
                        <a:rPr lang="en-US" sz="2000" b="1" dirty="0" smtClean="0"/>
                        <a:t>Annual Seasonal Flu</a:t>
                      </a:r>
                      <a:r>
                        <a:rPr lang="en-US" sz="2000" b="1" baseline="0" dirty="0" smtClean="0"/>
                        <a:t> Vaccinations</a:t>
                      </a:r>
                    </a:p>
                    <a:p>
                      <a:endParaRPr lang="en-US" sz="2000" b="1" dirty="0"/>
                    </a:p>
                  </a:txBody>
                  <a:tcP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3"/>
                  </a:ext>
                </a:extLst>
              </a:tr>
            </a:tbl>
          </a:graphicData>
        </a:graphic>
      </p:graphicFrame>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5726" y="5842844"/>
            <a:ext cx="810819" cy="47482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454" y="5842844"/>
            <a:ext cx="810819" cy="47482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453" y="4841035"/>
            <a:ext cx="810819" cy="47482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452" y="3481478"/>
            <a:ext cx="810819" cy="474829"/>
          </a:xfrm>
          <a:prstGeom prst="rect">
            <a:avLst/>
          </a:prstGeom>
        </p:spPr>
      </p:pic>
    </p:spTree>
    <p:extLst>
      <p:ext uri="{BB962C8B-B14F-4D97-AF65-F5344CB8AC3E}">
        <p14:creationId xmlns:p14="http://schemas.microsoft.com/office/powerpoint/2010/main" val="33722703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effectLst>
                  <a:outerShdw blurRad="38100" dist="38100" dir="2700000" algn="tl">
                    <a:srgbClr val="000000">
                      <a:alpha val="43137"/>
                    </a:srgbClr>
                  </a:outerShdw>
                </a:effectLst>
              </a:rPr>
              <a:t>COVID 19 Current Data	</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3" name="Text Placeholder 2"/>
          <p:cNvSpPr>
            <a:spLocks noGrp="1"/>
          </p:cNvSpPr>
          <p:nvPr>
            <p:ph type="body" sz="half" idx="1"/>
          </p:nvPr>
        </p:nvSpPr>
        <p:spPr/>
        <p:txBody>
          <a:bodyPr/>
          <a:lstStyle/>
          <a:p>
            <a:pPr marL="0" indent="0">
              <a:buNone/>
            </a:pPr>
            <a:r>
              <a:rPr lang="en-US" b="1" dirty="0" smtClean="0">
                <a:effectLst>
                  <a:outerShdw blurRad="38100" dist="38100" dir="2700000" algn="tl">
                    <a:srgbClr val="000000">
                      <a:alpha val="43137"/>
                    </a:srgbClr>
                  </a:outerShdw>
                </a:effectLst>
              </a:rPr>
              <a:t>MARYLAND</a:t>
            </a:r>
          </a:p>
          <a:p>
            <a:r>
              <a:rPr lang="en-US" dirty="0" smtClean="0"/>
              <a:t>TESTED:    	300,444</a:t>
            </a:r>
          </a:p>
          <a:p>
            <a:r>
              <a:rPr lang="en-US" dirty="0" smtClean="0"/>
              <a:t>Negative:	213,632</a:t>
            </a:r>
          </a:p>
          <a:p>
            <a:r>
              <a:rPr lang="en-US" dirty="0" smtClean="0"/>
              <a:t>Positive:	  48,423</a:t>
            </a:r>
          </a:p>
          <a:p>
            <a:r>
              <a:rPr lang="en-US" dirty="0" smtClean="0"/>
              <a:t>Deaths:	    2,270</a:t>
            </a:r>
          </a:p>
          <a:p>
            <a:r>
              <a:rPr lang="en-US" dirty="0" smtClean="0"/>
              <a:t>Hospitalized: 1,338		</a:t>
            </a:r>
            <a:endParaRPr lang="en-US" dirty="0"/>
          </a:p>
        </p:txBody>
      </p:sp>
      <p:sp>
        <p:nvSpPr>
          <p:cNvPr id="6" name="Rectangle 5"/>
          <p:cNvSpPr/>
          <p:nvPr/>
        </p:nvSpPr>
        <p:spPr>
          <a:xfrm>
            <a:off x="5875283" y="1600203"/>
            <a:ext cx="6096000" cy="3060325"/>
          </a:xfrm>
          <a:prstGeom prst="rect">
            <a:avLst/>
          </a:prstGeom>
        </p:spPr>
        <p:txBody>
          <a:bodyPr>
            <a:spAutoFit/>
          </a:bodyPr>
          <a:lstStyle/>
          <a:p>
            <a:pPr lvl="0" defTabSz="914400">
              <a:lnSpc>
                <a:spcPct val="90000"/>
              </a:lnSpc>
              <a:spcBef>
                <a:spcPts val="1000"/>
              </a:spcBef>
            </a:pPr>
            <a:r>
              <a:rPr lang="en-US" sz="2800" b="1" dirty="0" smtClean="0">
                <a:solidFill>
                  <a:prstClr val="black"/>
                </a:solidFill>
                <a:effectLst>
                  <a:outerShdw blurRad="38100" dist="38100" dir="2700000" algn="tl">
                    <a:srgbClr val="000000">
                      <a:alpha val="43137"/>
                    </a:srgbClr>
                  </a:outerShdw>
                </a:effectLst>
              </a:rPr>
              <a:t>GARRETT</a:t>
            </a:r>
            <a:endParaRPr lang="en-US" sz="2800" b="1" dirty="0">
              <a:solidFill>
                <a:prstClr val="black"/>
              </a:solidFill>
              <a:effectLst>
                <a:outerShdw blurRad="38100" dist="38100" dir="2700000" algn="tl">
                  <a:srgbClr val="000000">
                    <a:alpha val="43137"/>
                  </a:srgbClr>
                </a:outerShdw>
              </a:effectLst>
            </a:endParaRPr>
          </a:p>
          <a:p>
            <a:pPr marL="228600" lvl="0" indent="-228600" defTabSz="914400">
              <a:lnSpc>
                <a:spcPct val="90000"/>
              </a:lnSpc>
              <a:spcBef>
                <a:spcPts val="1000"/>
              </a:spcBef>
              <a:buFont typeface="Arial" panose="020B0604020202020204" pitchFamily="34" charset="0"/>
              <a:buChar char="•"/>
            </a:pPr>
            <a:r>
              <a:rPr lang="en-US" sz="2800" dirty="0">
                <a:solidFill>
                  <a:prstClr val="black"/>
                </a:solidFill>
              </a:rPr>
              <a:t>TESTED:    	</a:t>
            </a:r>
            <a:r>
              <a:rPr lang="en-US" sz="2800" dirty="0" smtClean="0">
                <a:solidFill>
                  <a:prstClr val="black"/>
                </a:solidFill>
              </a:rPr>
              <a:t>       702</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dirty="0">
                <a:solidFill>
                  <a:prstClr val="black"/>
                </a:solidFill>
              </a:rPr>
              <a:t>Negative:	</a:t>
            </a:r>
            <a:r>
              <a:rPr lang="en-US" sz="2800" dirty="0" smtClean="0">
                <a:solidFill>
                  <a:prstClr val="black"/>
                </a:solidFill>
              </a:rPr>
              <a:t>       652</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dirty="0">
                <a:solidFill>
                  <a:prstClr val="black"/>
                </a:solidFill>
              </a:rPr>
              <a:t>Positive:	  </a:t>
            </a:r>
            <a:r>
              <a:rPr lang="en-US" sz="2800" dirty="0" smtClean="0">
                <a:solidFill>
                  <a:prstClr val="black"/>
                </a:solidFill>
              </a:rPr>
              <a:t>       10</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dirty="0">
                <a:solidFill>
                  <a:prstClr val="black"/>
                </a:solidFill>
              </a:rPr>
              <a:t>Deaths:	    </a:t>
            </a:r>
            <a:r>
              <a:rPr lang="en-US" sz="2800" dirty="0" smtClean="0">
                <a:solidFill>
                  <a:prstClr val="black"/>
                </a:solidFill>
              </a:rPr>
              <a:t>       0</a:t>
            </a:r>
            <a:endParaRPr lang="en-US" sz="2800" dirty="0">
              <a:solidFill>
                <a:prstClr val="black"/>
              </a:solidFill>
            </a:endParaRPr>
          </a:p>
          <a:p>
            <a:pPr marL="228600" lvl="0" indent="-228600" defTabSz="914400">
              <a:lnSpc>
                <a:spcPct val="90000"/>
              </a:lnSpc>
              <a:spcBef>
                <a:spcPts val="1000"/>
              </a:spcBef>
              <a:buFont typeface="Arial" panose="020B0604020202020204" pitchFamily="34" charset="0"/>
              <a:buChar char="•"/>
            </a:pPr>
            <a:r>
              <a:rPr lang="en-US" sz="2800" dirty="0">
                <a:solidFill>
                  <a:prstClr val="black"/>
                </a:solidFill>
              </a:rPr>
              <a:t>Hospitalized: </a:t>
            </a:r>
            <a:r>
              <a:rPr lang="en-US" sz="2800" dirty="0" smtClean="0">
                <a:solidFill>
                  <a:prstClr val="black"/>
                </a:solidFill>
              </a:rPr>
              <a:t>       0 </a:t>
            </a:r>
            <a:r>
              <a:rPr lang="en-US" sz="2800" dirty="0">
                <a:solidFill>
                  <a:prstClr val="black"/>
                </a:solidFill>
              </a:rPr>
              <a:t>	</a:t>
            </a:r>
            <a:endParaRPr lang="en-US" dirty="0"/>
          </a:p>
        </p:txBody>
      </p:sp>
    </p:spTree>
    <p:extLst>
      <p:ext uri="{BB962C8B-B14F-4D97-AF65-F5344CB8AC3E}">
        <p14:creationId xmlns:p14="http://schemas.microsoft.com/office/powerpoint/2010/main" val="426806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solidFill>
                  <a:schemeClr val="accent1">
                    <a:lumMod val="75000"/>
                  </a:schemeClr>
                </a:solidFill>
                <a:effectLst>
                  <a:outerShdw blurRad="38100" dist="38100" dir="2700000" algn="tl">
                    <a:srgbClr val="000000">
                      <a:alpha val="43137"/>
                    </a:srgbClr>
                  </a:outerShdw>
                </a:effectLst>
              </a:rPr>
              <a:t>COVID-19   Current Interventions</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838200" y="1825624"/>
            <a:ext cx="10515600" cy="4512113"/>
          </a:xfrm>
        </p:spPr>
        <p:txBody>
          <a:bodyPr>
            <a:normAutofit lnSpcReduction="10000"/>
          </a:bodyPr>
          <a:lstStyle/>
          <a:p>
            <a:r>
              <a:rPr lang="en-US" dirty="0"/>
              <a:t>Coordinated Operations</a:t>
            </a:r>
          </a:p>
          <a:p>
            <a:r>
              <a:rPr lang="en-US" dirty="0" smtClean="0"/>
              <a:t>Testing</a:t>
            </a:r>
          </a:p>
          <a:p>
            <a:r>
              <a:rPr lang="en-US" dirty="0"/>
              <a:t>Surge Planning</a:t>
            </a:r>
          </a:p>
          <a:p>
            <a:r>
              <a:rPr lang="en-US" dirty="0" smtClean="0"/>
              <a:t>Contact Tracing</a:t>
            </a:r>
          </a:p>
          <a:p>
            <a:r>
              <a:rPr lang="en-US" dirty="0" smtClean="0"/>
              <a:t>Executive Orders</a:t>
            </a:r>
          </a:p>
          <a:p>
            <a:r>
              <a:rPr lang="en-US" dirty="0" smtClean="0"/>
              <a:t>Surveillance</a:t>
            </a:r>
          </a:p>
          <a:p>
            <a:r>
              <a:rPr lang="en-US" dirty="0" smtClean="0"/>
              <a:t>Social Distancing</a:t>
            </a:r>
          </a:p>
          <a:p>
            <a:r>
              <a:rPr lang="en-US" dirty="0" smtClean="0"/>
              <a:t>Protective Measures</a:t>
            </a:r>
          </a:p>
          <a:p>
            <a:r>
              <a:rPr lang="en-US" dirty="0" smtClean="0"/>
              <a:t>Vulnerable Populations</a:t>
            </a:r>
          </a:p>
          <a:p>
            <a:endParaRPr lang="en-US" dirty="0" smtClean="0"/>
          </a:p>
          <a:p>
            <a:endParaRPr lang="en-US" dirty="0" smtClean="0"/>
          </a:p>
          <a:p>
            <a:endParaRPr lang="en-US" dirty="0"/>
          </a:p>
        </p:txBody>
      </p:sp>
    </p:spTree>
    <p:extLst>
      <p:ext uri="{BB962C8B-B14F-4D97-AF65-F5344CB8AC3E}">
        <p14:creationId xmlns:p14="http://schemas.microsoft.com/office/powerpoint/2010/main" val="2967166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5316" y="2225870"/>
            <a:ext cx="10876499" cy="3501161"/>
          </a:xfrm>
          <a:prstGeom prst="rect">
            <a:avLst/>
          </a:prstGeom>
        </p:spPr>
      </p:pic>
      <p:sp>
        <p:nvSpPr>
          <p:cNvPr id="3" name="TextBox 2"/>
          <p:cNvSpPr txBox="1"/>
          <p:nvPr/>
        </p:nvSpPr>
        <p:spPr>
          <a:xfrm>
            <a:off x="952901" y="644892"/>
            <a:ext cx="6593305" cy="954107"/>
          </a:xfrm>
          <a:prstGeom prst="rect">
            <a:avLst/>
          </a:prstGeom>
          <a:noFill/>
        </p:spPr>
        <p:txBody>
          <a:bodyPr wrap="square" rtlCol="0">
            <a:spAutoFit/>
          </a:bodyPr>
          <a:lstStyle/>
          <a:p>
            <a:r>
              <a:rPr lang="en-US" sz="2800" b="1" dirty="0" smtClean="0">
                <a:solidFill>
                  <a:prstClr val="black"/>
                </a:solidFill>
              </a:rPr>
              <a:t>Rapid Response Survey</a:t>
            </a:r>
          </a:p>
          <a:p>
            <a:r>
              <a:rPr lang="en-US" sz="2800" b="1" dirty="0" smtClean="0">
                <a:solidFill>
                  <a:prstClr val="black"/>
                </a:solidFill>
              </a:rPr>
              <a:t>COVID ASSISTANCE</a:t>
            </a:r>
            <a:endParaRPr lang="en-US" sz="2800" b="1" dirty="0">
              <a:solidFill>
                <a:prstClr val="black"/>
              </a:solidFill>
            </a:endParaRPr>
          </a:p>
        </p:txBody>
      </p:sp>
    </p:spTree>
    <p:extLst>
      <p:ext uri="{BB962C8B-B14F-4D97-AF65-F5344CB8AC3E}">
        <p14:creationId xmlns:p14="http://schemas.microsoft.com/office/powerpoint/2010/main" val="41363553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p:cNvGraphicFramePr>
            <a:graphicFrameLocks noChangeAspect="1"/>
          </p:cNvGraphicFramePr>
          <p:nvPr>
            <p:extLst/>
          </p:nvPr>
        </p:nvGraphicFramePr>
        <p:xfrm>
          <a:off x="0" y="589190"/>
          <a:ext cx="12192000" cy="5903119"/>
        </p:xfrm>
        <a:graphic>
          <a:graphicData uri="http://schemas.openxmlformats.org/presentationml/2006/ole">
            <mc:AlternateContent xmlns:mc="http://schemas.openxmlformats.org/markup-compatibility/2006">
              <mc:Choice xmlns:v="urn:schemas-microsoft-com:vml" Requires="v">
                <p:oleObj spid="_x0000_s3078" name="Image" r:id="rId3" imgW="16253640" imgH="7847280" progId="Photoshop.Image.18">
                  <p:embed/>
                </p:oleObj>
              </mc:Choice>
              <mc:Fallback>
                <p:oleObj name="Image" r:id="rId3" imgW="16253640" imgH="7847280" progId="Photoshop.Image.18">
                  <p:embed/>
                  <p:pic>
                    <p:nvPicPr>
                      <p:cNvPr id="7" name="Object 6"/>
                      <p:cNvPicPr/>
                      <p:nvPr/>
                    </p:nvPicPr>
                    <p:blipFill>
                      <a:blip r:embed="rId4"/>
                      <a:stretch>
                        <a:fillRect/>
                      </a:stretch>
                    </p:blipFill>
                    <p:spPr>
                      <a:xfrm>
                        <a:off x="0" y="589190"/>
                        <a:ext cx="12192000" cy="5903119"/>
                      </a:xfrm>
                      <a:prstGeom prst="rect">
                        <a:avLst/>
                      </a:prstGeom>
                    </p:spPr>
                  </p:pic>
                </p:oleObj>
              </mc:Fallback>
            </mc:AlternateContent>
          </a:graphicData>
        </a:graphic>
      </p:graphicFrame>
      <p:sp>
        <p:nvSpPr>
          <p:cNvPr id="8" name="Rectangle 2"/>
          <p:cNvSpPr txBox="1">
            <a:spLocks noChangeArrowheads="1"/>
          </p:cNvSpPr>
          <p:nvPr/>
        </p:nvSpPr>
        <p:spPr>
          <a:xfrm>
            <a:off x="497658" y="5287631"/>
            <a:ext cx="8469010" cy="1036638"/>
          </a:xfrm>
          <a:prstGeom prst="rect">
            <a:avLst/>
          </a:prstGeom>
        </p:spPr>
        <p:txBody>
          <a:bodyPr anchor="ctr"/>
          <a:lstStyle>
            <a:lvl1pPr algn="l" rtl="0" eaLnBrk="0" fontAlgn="base" hangingPunct="0">
              <a:spcBef>
                <a:spcPct val="0"/>
              </a:spcBef>
              <a:spcAft>
                <a:spcPct val="0"/>
              </a:spcAft>
              <a:defRPr sz="2400">
                <a:solidFill>
                  <a:srgbClr val="008000"/>
                </a:solidFill>
                <a:latin typeface="Verdana"/>
                <a:ea typeface="ヒラギノ角ゴ Pro W3" charset="-128"/>
                <a:cs typeface="Verdana"/>
              </a:defRPr>
            </a:lvl1pPr>
            <a:lvl2pPr algn="l" rtl="0" eaLnBrk="0" fontAlgn="base" hangingPunct="0">
              <a:spcBef>
                <a:spcPct val="0"/>
              </a:spcBef>
              <a:spcAft>
                <a:spcPct val="0"/>
              </a:spcAft>
              <a:defRPr sz="2400">
                <a:solidFill>
                  <a:srgbClr val="FF6600"/>
                </a:solidFill>
                <a:latin typeface="Verdana" charset="0"/>
                <a:ea typeface="ヒラギノ角ゴ Pro W3" charset="-128"/>
                <a:cs typeface="ヒラギノ角ゴ Pro W3" charset="-128"/>
              </a:defRPr>
            </a:lvl2pPr>
            <a:lvl3pPr algn="l" rtl="0" eaLnBrk="0" fontAlgn="base" hangingPunct="0">
              <a:spcBef>
                <a:spcPct val="0"/>
              </a:spcBef>
              <a:spcAft>
                <a:spcPct val="0"/>
              </a:spcAft>
              <a:defRPr sz="2400">
                <a:solidFill>
                  <a:srgbClr val="FF6600"/>
                </a:solidFill>
                <a:latin typeface="Verdana" charset="0"/>
                <a:ea typeface="ヒラギノ角ゴ Pro W3" charset="-128"/>
                <a:cs typeface="ヒラギノ角ゴ Pro W3" charset="-128"/>
              </a:defRPr>
            </a:lvl3pPr>
            <a:lvl4pPr algn="l" rtl="0" eaLnBrk="0" fontAlgn="base" hangingPunct="0">
              <a:spcBef>
                <a:spcPct val="0"/>
              </a:spcBef>
              <a:spcAft>
                <a:spcPct val="0"/>
              </a:spcAft>
              <a:defRPr sz="2400">
                <a:solidFill>
                  <a:srgbClr val="FF6600"/>
                </a:solidFill>
                <a:latin typeface="Verdana" charset="0"/>
                <a:ea typeface="ヒラギノ角ゴ Pro W3" charset="-128"/>
                <a:cs typeface="ヒラギノ角ゴ Pro W3" charset="-128"/>
              </a:defRPr>
            </a:lvl4pPr>
            <a:lvl5pPr algn="l" rtl="0" eaLnBrk="0" fontAlgn="base" hangingPunct="0">
              <a:spcBef>
                <a:spcPct val="0"/>
              </a:spcBef>
              <a:spcAft>
                <a:spcPct val="0"/>
              </a:spcAft>
              <a:defRPr sz="2400">
                <a:solidFill>
                  <a:srgbClr val="FF6600"/>
                </a:solidFill>
                <a:latin typeface="Verdana" charset="0"/>
                <a:ea typeface="ヒラギノ角ゴ Pro W3" charset="-128"/>
                <a:cs typeface="ヒラギノ角ゴ Pro W3" charset="-128"/>
              </a:defRPr>
            </a:lvl5pPr>
            <a:lvl6pPr marL="457200" algn="l" rtl="0" fontAlgn="base">
              <a:spcBef>
                <a:spcPct val="0"/>
              </a:spcBef>
              <a:spcAft>
                <a:spcPct val="0"/>
              </a:spcAft>
              <a:defRPr sz="3000">
                <a:solidFill>
                  <a:schemeClr val="tx1"/>
                </a:solidFill>
                <a:latin typeface="AGaramond" charset="0"/>
              </a:defRPr>
            </a:lvl6pPr>
            <a:lvl7pPr marL="914400" algn="l" rtl="0" fontAlgn="base">
              <a:spcBef>
                <a:spcPct val="0"/>
              </a:spcBef>
              <a:spcAft>
                <a:spcPct val="0"/>
              </a:spcAft>
              <a:defRPr sz="3000">
                <a:solidFill>
                  <a:schemeClr val="tx1"/>
                </a:solidFill>
                <a:latin typeface="AGaramond" charset="0"/>
              </a:defRPr>
            </a:lvl7pPr>
            <a:lvl8pPr marL="1371600" algn="l" rtl="0" fontAlgn="base">
              <a:spcBef>
                <a:spcPct val="0"/>
              </a:spcBef>
              <a:spcAft>
                <a:spcPct val="0"/>
              </a:spcAft>
              <a:defRPr sz="3000">
                <a:solidFill>
                  <a:schemeClr val="tx1"/>
                </a:solidFill>
                <a:latin typeface="AGaramond" charset="0"/>
              </a:defRPr>
            </a:lvl8pPr>
            <a:lvl9pPr marL="1828800" algn="l" rtl="0" fontAlgn="base">
              <a:spcBef>
                <a:spcPct val="0"/>
              </a:spcBef>
              <a:spcAft>
                <a:spcPct val="0"/>
              </a:spcAft>
              <a:defRPr sz="3000">
                <a:solidFill>
                  <a:schemeClr val="tx1"/>
                </a:solidFill>
                <a:latin typeface="AGaramond"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5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Nunito" charset="0"/>
                <a:ea typeface="Nunito" charset="0"/>
                <a:cs typeface="Nunito" charset="0"/>
              </a:rPr>
              <a:t>GC2020</a:t>
            </a:r>
            <a:endParaRPr kumimoji="0" lang="en-US" sz="2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0" cap="small" spc="0" normalizeH="0" baseline="0" noProof="0" dirty="0" smtClean="0">
                <a:ln>
                  <a:noFill/>
                </a:ln>
                <a:solidFill>
                  <a:prstClr val="white"/>
                </a:solidFill>
                <a:effectLst>
                  <a:outerShdw blurRad="38100" dist="38100" dir="2700000" algn="tl">
                    <a:srgbClr val="000000">
                      <a:alpha val="43137"/>
                    </a:srgbClr>
                  </a:outerShdw>
                </a:effectLst>
                <a:uLnTx/>
                <a:uFillTx/>
                <a:latin typeface="Nunito" charset="0"/>
                <a:ea typeface="Nunito" charset="0"/>
                <a:cs typeface="Nunito" charset="0"/>
              </a:rPr>
              <a:t>Garrett County Community Health Improvement Plan</a:t>
            </a:r>
            <a:endParaRPr kumimoji="0" lang="en-US" sz="1600" b="1"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latin typeface="Nunito" charset="0"/>
              <a:ea typeface="Nunito" charset="0"/>
              <a:cs typeface="Nunito" charset="0"/>
            </a:endParaRPr>
          </a:p>
        </p:txBody>
      </p:sp>
      <p:sp>
        <p:nvSpPr>
          <p:cNvPr id="14" name="Rectangle 93"/>
          <p:cNvSpPr txBox="1">
            <a:spLocks noChangeArrowheads="1"/>
          </p:cNvSpPr>
          <p:nvPr/>
        </p:nvSpPr>
        <p:spPr>
          <a:xfrm>
            <a:off x="497658" y="908800"/>
            <a:ext cx="2651095" cy="3962400"/>
          </a:xfrm>
          <a:prstGeom prst="rect">
            <a:avLst/>
          </a:prstGeom>
          <a:noFill/>
        </p:spPr>
        <p:txBody>
          <a:bodyPr/>
          <a:lstStyle>
            <a:lvl1pPr marL="342900" indent="-342900" algn="l" rtl="0" eaLnBrk="0" fontAlgn="base" hangingPunct="0">
              <a:lnSpc>
                <a:spcPct val="110000"/>
              </a:lnSpc>
              <a:spcBef>
                <a:spcPct val="80000"/>
              </a:spcBef>
              <a:spcAft>
                <a:spcPct val="0"/>
              </a:spcAft>
              <a:buClr>
                <a:srgbClr val="CCDDEE"/>
              </a:buClr>
              <a:defRPr sz="2000">
                <a:solidFill>
                  <a:srgbClr val="000000"/>
                </a:solidFill>
                <a:latin typeface="+mn-lt"/>
                <a:ea typeface="ヒラギノ角ゴ Pro W3" charset="-128"/>
                <a:cs typeface="ヒラギノ角ゴ Pro W3" charset="-128"/>
              </a:defRPr>
            </a:lvl1pPr>
            <a:lvl2pPr marL="684213" indent="-168275"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2pPr>
            <a:lvl3pPr marL="973138" indent="-114300"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3pPr>
            <a:lvl4pPr marL="1489075" indent="-117475"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4pPr>
            <a:lvl5pPr marL="1944688" indent="-115888"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5pPr>
            <a:lvl6pPr marL="24018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6pPr>
            <a:lvl7pPr marL="28590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7pPr>
            <a:lvl8pPr marL="33162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8pPr>
            <a:lvl9pPr marL="37734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9pPr>
          </a:lstStyle>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5500" b="1" i="0" u="none" strike="noStrike" kern="1200" cap="none" spc="0" normalizeH="0" baseline="0" noProof="0" dirty="0" smtClean="0">
                <a:ln>
                  <a:noFill/>
                </a:ln>
                <a:solidFill>
                  <a:prstClr val="white"/>
                </a:solidFill>
                <a:effectLst/>
                <a:uLnTx/>
                <a:uFillTx/>
                <a:latin typeface="Nunito" charset="0"/>
                <a:ea typeface="Nunito" charset="0"/>
                <a:cs typeface="Nunito" charset="0"/>
              </a:rPr>
              <a:t>1,720</a:t>
            </a:r>
            <a:endParaRPr kumimoji="0" lang="en-US" sz="5500" b="1" i="0" u="none" strike="noStrike" kern="1200" cap="none" spc="0" normalizeH="0" baseline="0" noProof="0" dirty="0">
              <a:ln>
                <a:noFill/>
              </a:ln>
              <a:solidFill>
                <a:prstClr val="white"/>
              </a:solidFill>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1600" b="1" i="0" u="none" strike="noStrike" kern="1200" cap="small" spc="0" normalizeH="0" baseline="0" noProof="0" dirty="0" smtClean="0">
                <a:ln>
                  <a:noFill/>
                </a:ln>
                <a:solidFill>
                  <a:prstClr val="white"/>
                </a:solidFill>
                <a:effectLst/>
                <a:uLnTx/>
                <a:uFillTx/>
                <a:latin typeface="Nunito" charset="0"/>
                <a:ea typeface="Nunito" charset="0"/>
                <a:cs typeface="Nunito" charset="0"/>
              </a:rPr>
              <a:t>Pageviews</a:t>
            </a:r>
            <a:endParaRPr kumimoji="0" lang="en-US" sz="1600" b="1" i="0" u="none" strike="noStrike" kern="1200" cap="small" spc="0" normalizeH="0" baseline="0" noProof="0" dirty="0">
              <a:ln>
                <a:noFill/>
              </a:ln>
              <a:solidFill>
                <a:prstClr val="white"/>
              </a:solidFill>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endParaRPr kumimoji="0" lang="en-US" sz="1600" b="1" i="0" u="none" strike="noStrike" kern="1200" cap="none" spc="0" normalizeH="0" baseline="0" noProof="0" dirty="0">
              <a:ln>
                <a:noFill/>
              </a:ln>
              <a:solidFill>
                <a:prstClr val="white"/>
              </a:solidFill>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5500" b="1" i="0" u="none" strike="noStrike" kern="1200" cap="none" spc="0" normalizeH="0" baseline="0" noProof="0" dirty="0" smtClean="0">
                <a:ln>
                  <a:noFill/>
                </a:ln>
                <a:solidFill>
                  <a:prstClr val="white"/>
                </a:solidFill>
                <a:effectLst/>
                <a:uLnTx/>
                <a:uFillTx/>
                <a:latin typeface="Nunito" charset="0"/>
                <a:ea typeface="Nunito" charset="0"/>
                <a:cs typeface="Nunito" charset="0"/>
              </a:rPr>
              <a:t>913</a:t>
            </a:r>
            <a:endParaRPr kumimoji="0" lang="en-US" sz="5500" b="1" i="0" u="none" strike="noStrike" kern="1200" cap="none" spc="0" normalizeH="0" baseline="0" noProof="0" dirty="0">
              <a:ln>
                <a:noFill/>
              </a:ln>
              <a:solidFill>
                <a:prstClr val="white"/>
              </a:solidFill>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1600" b="1" i="0" u="none" strike="noStrike" kern="1200" cap="small" spc="0" normalizeH="0" baseline="0" noProof="0" dirty="0" smtClean="0">
                <a:ln>
                  <a:noFill/>
                </a:ln>
                <a:solidFill>
                  <a:prstClr val="white"/>
                </a:solidFill>
                <a:effectLst/>
                <a:uLnTx/>
                <a:uFillTx/>
                <a:latin typeface="Nunito" charset="0"/>
                <a:ea typeface="Nunito" charset="0"/>
                <a:cs typeface="Nunito" charset="0"/>
              </a:rPr>
              <a:t>Unique Visitors</a:t>
            </a:r>
            <a:endParaRPr kumimoji="0" lang="en-US" sz="1600" b="1" i="0" u="none" strike="noStrike" kern="1200" cap="small" spc="0" normalizeH="0" baseline="0" noProof="0" dirty="0">
              <a:ln>
                <a:noFill/>
              </a:ln>
              <a:solidFill>
                <a:prstClr val="white"/>
              </a:solidFill>
              <a:effectLst/>
              <a:uLnTx/>
              <a:uFillTx/>
              <a:latin typeface="Nunito" charset="0"/>
              <a:ea typeface="Nunito" charset="0"/>
              <a:cs typeface="Nunito" charset="0"/>
            </a:endParaRPr>
          </a:p>
        </p:txBody>
      </p:sp>
      <p:sp>
        <p:nvSpPr>
          <p:cNvPr id="12" name="Rectangle 93"/>
          <p:cNvSpPr txBox="1">
            <a:spLocks noChangeArrowheads="1"/>
          </p:cNvSpPr>
          <p:nvPr/>
        </p:nvSpPr>
        <p:spPr>
          <a:xfrm>
            <a:off x="5087889" y="1484784"/>
            <a:ext cx="5591949" cy="4552032"/>
          </a:xfrm>
          <a:prstGeom prst="rect">
            <a:avLst/>
          </a:prstGeom>
        </p:spPr>
        <p:txBody>
          <a:bodyPr/>
          <a:lstStyle>
            <a:lvl1pPr marL="342900" indent="-342900" algn="l" rtl="0" eaLnBrk="0" fontAlgn="base" hangingPunct="0">
              <a:lnSpc>
                <a:spcPct val="110000"/>
              </a:lnSpc>
              <a:spcBef>
                <a:spcPct val="80000"/>
              </a:spcBef>
              <a:spcAft>
                <a:spcPct val="0"/>
              </a:spcAft>
              <a:buClr>
                <a:srgbClr val="CCDDEE"/>
              </a:buClr>
              <a:defRPr sz="2000">
                <a:solidFill>
                  <a:srgbClr val="000000"/>
                </a:solidFill>
                <a:latin typeface="+mn-lt"/>
                <a:ea typeface="ヒラギノ角ゴ Pro W3" charset="-128"/>
                <a:cs typeface="ヒラギノ角ゴ Pro W3" charset="-128"/>
              </a:defRPr>
            </a:lvl1pPr>
            <a:lvl2pPr marL="684213" indent="-168275"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2pPr>
            <a:lvl3pPr marL="973138" indent="-114300"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3pPr>
            <a:lvl4pPr marL="1489075" indent="-117475"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4pPr>
            <a:lvl5pPr marL="1944688" indent="-115888"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5pPr>
            <a:lvl6pPr marL="24018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6pPr>
            <a:lvl7pPr marL="28590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7pPr>
            <a:lvl8pPr marL="33162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8pPr>
            <a:lvl9pPr marL="37734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9pPr>
          </a:lstStyle>
          <a:p>
            <a:pPr marL="0" marR="0" lvl="0" indent="0" algn="l" defTabSz="457200" rtl="0" eaLnBrk="1" fontAlgn="base" latinLnBrk="0" hangingPunct="1">
              <a:lnSpc>
                <a:spcPct val="110000"/>
              </a:lnSpc>
              <a:spcBef>
                <a:spcPct val="80000"/>
              </a:spcBef>
              <a:spcAft>
                <a:spcPct val="0"/>
              </a:spcAft>
              <a:buClr>
                <a:srgbClr val="E7E6E6"/>
              </a:buClr>
              <a:buSzTx/>
              <a:buFontTx/>
              <a:buNone/>
              <a:tabLst/>
              <a:defRPr/>
            </a:pPr>
            <a:endParaRPr kumimoji="0" lang="en-US" sz="1800" b="0" i="0" u="none" strike="noStrike" kern="0" cap="none" spc="0" normalizeH="0" baseline="0" noProof="0" dirty="0">
              <a:ln>
                <a:noFill/>
              </a:ln>
              <a:solidFill>
                <a:srgbClr val="E7E6E6"/>
              </a:solidFill>
              <a:effectLst/>
              <a:uLnTx/>
              <a:uFillTx/>
              <a:latin typeface="Nunito" charset="0"/>
              <a:ea typeface="Nunito" charset="0"/>
              <a:cs typeface="Nunito" charset="0"/>
            </a:endParaRPr>
          </a:p>
        </p:txBody>
      </p:sp>
    </p:spTree>
    <p:extLst>
      <p:ext uri="{BB962C8B-B14F-4D97-AF65-F5344CB8AC3E}">
        <p14:creationId xmlns:p14="http://schemas.microsoft.com/office/powerpoint/2010/main" val="3031267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0" y="589191"/>
          <a:ext cx="12192000" cy="5903119"/>
        </p:xfrm>
        <a:graphic>
          <a:graphicData uri="http://schemas.openxmlformats.org/presentationml/2006/ole">
            <mc:AlternateContent xmlns:mc="http://schemas.openxmlformats.org/markup-compatibility/2006">
              <mc:Choice xmlns:v="urn:schemas-microsoft-com:vml" Requires="v">
                <p:oleObj spid="_x0000_s4102" name="Image" r:id="rId3" imgW="16253640" imgH="7847280" progId="Photoshop.Image.18">
                  <p:embed/>
                </p:oleObj>
              </mc:Choice>
              <mc:Fallback>
                <p:oleObj name="Image" r:id="rId3" imgW="16253640" imgH="7847280" progId="Photoshop.Image.18">
                  <p:embed/>
                  <p:pic>
                    <p:nvPicPr>
                      <p:cNvPr id="9" name="Object 8"/>
                      <p:cNvPicPr/>
                      <p:nvPr/>
                    </p:nvPicPr>
                    <p:blipFill>
                      <a:blip r:embed="rId4"/>
                      <a:stretch>
                        <a:fillRect/>
                      </a:stretch>
                    </p:blipFill>
                    <p:spPr>
                      <a:xfrm>
                        <a:off x="0" y="589191"/>
                        <a:ext cx="12192000" cy="5903119"/>
                      </a:xfrm>
                      <a:prstGeom prst="rect">
                        <a:avLst/>
                      </a:prstGeom>
                    </p:spPr>
                  </p:pic>
                </p:oleObj>
              </mc:Fallback>
            </mc:AlternateContent>
          </a:graphicData>
        </a:graphic>
      </p:graphicFrame>
      <p:sp>
        <p:nvSpPr>
          <p:cNvPr id="8" name="Rectangle 2"/>
          <p:cNvSpPr txBox="1">
            <a:spLocks noChangeArrowheads="1"/>
          </p:cNvSpPr>
          <p:nvPr/>
        </p:nvSpPr>
        <p:spPr>
          <a:xfrm>
            <a:off x="497658" y="5287631"/>
            <a:ext cx="8469010" cy="1036638"/>
          </a:xfrm>
          <a:prstGeom prst="rect">
            <a:avLst/>
          </a:prstGeom>
        </p:spPr>
        <p:txBody>
          <a:bodyPr anchor="ctr"/>
          <a:lstStyle>
            <a:lvl1pPr algn="l" rtl="0" eaLnBrk="0" fontAlgn="base" hangingPunct="0">
              <a:spcBef>
                <a:spcPct val="0"/>
              </a:spcBef>
              <a:spcAft>
                <a:spcPct val="0"/>
              </a:spcAft>
              <a:defRPr sz="2400">
                <a:solidFill>
                  <a:srgbClr val="008000"/>
                </a:solidFill>
                <a:latin typeface="Verdana"/>
                <a:ea typeface="ヒラギノ角ゴ Pro W3" charset="-128"/>
                <a:cs typeface="Verdana"/>
              </a:defRPr>
            </a:lvl1pPr>
            <a:lvl2pPr algn="l" rtl="0" eaLnBrk="0" fontAlgn="base" hangingPunct="0">
              <a:spcBef>
                <a:spcPct val="0"/>
              </a:spcBef>
              <a:spcAft>
                <a:spcPct val="0"/>
              </a:spcAft>
              <a:defRPr sz="2400">
                <a:solidFill>
                  <a:srgbClr val="FF6600"/>
                </a:solidFill>
                <a:latin typeface="Verdana" charset="0"/>
                <a:ea typeface="ヒラギノ角ゴ Pro W3" charset="-128"/>
                <a:cs typeface="ヒラギノ角ゴ Pro W3" charset="-128"/>
              </a:defRPr>
            </a:lvl2pPr>
            <a:lvl3pPr algn="l" rtl="0" eaLnBrk="0" fontAlgn="base" hangingPunct="0">
              <a:spcBef>
                <a:spcPct val="0"/>
              </a:spcBef>
              <a:spcAft>
                <a:spcPct val="0"/>
              </a:spcAft>
              <a:defRPr sz="2400">
                <a:solidFill>
                  <a:srgbClr val="FF6600"/>
                </a:solidFill>
                <a:latin typeface="Verdana" charset="0"/>
                <a:ea typeface="ヒラギノ角ゴ Pro W3" charset="-128"/>
                <a:cs typeface="ヒラギノ角ゴ Pro W3" charset="-128"/>
              </a:defRPr>
            </a:lvl3pPr>
            <a:lvl4pPr algn="l" rtl="0" eaLnBrk="0" fontAlgn="base" hangingPunct="0">
              <a:spcBef>
                <a:spcPct val="0"/>
              </a:spcBef>
              <a:spcAft>
                <a:spcPct val="0"/>
              </a:spcAft>
              <a:defRPr sz="2400">
                <a:solidFill>
                  <a:srgbClr val="FF6600"/>
                </a:solidFill>
                <a:latin typeface="Verdana" charset="0"/>
                <a:ea typeface="ヒラギノ角ゴ Pro W3" charset="-128"/>
                <a:cs typeface="ヒラギノ角ゴ Pro W3" charset="-128"/>
              </a:defRPr>
            </a:lvl4pPr>
            <a:lvl5pPr algn="l" rtl="0" eaLnBrk="0" fontAlgn="base" hangingPunct="0">
              <a:spcBef>
                <a:spcPct val="0"/>
              </a:spcBef>
              <a:spcAft>
                <a:spcPct val="0"/>
              </a:spcAft>
              <a:defRPr sz="2400">
                <a:solidFill>
                  <a:srgbClr val="FF6600"/>
                </a:solidFill>
                <a:latin typeface="Verdana" charset="0"/>
                <a:ea typeface="ヒラギノ角ゴ Pro W3" charset="-128"/>
                <a:cs typeface="ヒラギノ角ゴ Pro W3" charset="-128"/>
              </a:defRPr>
            </a:lvl5pPr>
            <a:lvl6pPr marL="457200" algn="l" rtl="0" fontAlgn="base">
              <a:spcBef>
                <a:spcPct val="0"/>
              </a:spcBef>
              <a:spcAft>
                <a:spcPct val="0"/>
              </a:spcAft>
              <a:defRPr sz="3000">
                <a:solidFill>
                  <a:schemeClr val="tx1"/>
                </a:solidFill>
                <a:latin typeface="AGaramond" charset="0"/>
              </a:defRPr>
            </a:lvl6pPr>
            <a:lvl7pPr marL="914400" algn="l" rtl="0" fontAlgn="base">
              <a:spcBef>
                <a:spcPct val="0"/>
              </a:spcBef>
              <a:spcAft>
                <a:spcPct val="0"/>
              </a:spcAft>
              <a:defRPr sz="3000">
                <a:solidFill>
                  <a:schemeClr val="tx1"/>
                </a:solidFill>
                <a:latin typeface="AGaramond" charset="0"/>
              </a:defRPr>
            </a:lvl7pPr>
            <a:lvl8pPr marL="1371600" algn="l" rtl="0" fontAlgn="base">
              <a:spcBef>
                <a:spcPct val="0"/>
              </a:spcBef>
              <a:spcAft>
                <a:spcPct val="0"/>
              </a:spcAft>
              <a:defRPr sz="3000">
                <a:solidFill>
                  <a:schemeClr val="tx1"/>
                </a:solidFill>
                <a:latin typeface="AGaramond" charset="0"/>
              </a:defRPr>
            </a:lvl8pPr>
            <a:lvl9pPr marL="1828800" algn="l" rtl="0" fontAlgn="base">
              <a:spcBef>
                <a:spcPct val="0"/>
              </a:spcBef>
              <a:spcAft>
                <a:spcPct val="0"/>
              </a:spcAft>
              <a:defRPr sz="3000">
                <a:solidFill>
                  <a:schemeClr val="tx1"/>
                </a:solidFill>
                <a:latin typeface="AGaramond"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5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Nunito" charset="0"/>
                <a:ea typeface="Nunito" charset="0"/>
                <a:cs typeface="Nunito" charset="0"/>
              </a:rPr>
              <a:t>MyGarrettCounty.com</a:t>
            </a:r>
            <a:endParaRPr kumimoji="0" lang="en-US" sz="2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0" cap="small" spc="0" normalizeH="0" baseline="0" noProof="0" dirty="0" smtClean="0">
                <a:ln>
                  <a:noFill/>
                </a:ln>
                <a:solidFill>
                  <a:prstClr val="white"/>
                </a:solidFill>
                <a:effectLst>
                  <a:outerShdw blurRad="38100" dist="38100" dir="2700000" algn="tl">
                    <a:srgbClr val="000000">
                      <a:alpha val="43137"/>
                    </a:srgbClr>
                  </a:outerShdw>
                </a:effectLst>
                <a:uLnTx/>
                <a:uFillTx/>
                <a:latin typeface="Nunito" charset="0"/>
                <a:ea typeface="Nunito" charset="0"/>
                <a:cs typeface="Nunito" charset="0"/>
              </a:rPr>
              <a:t>Community Engagement &amp; Health Planning Website</a:t>
            </a:r>
            <a:endParaRPr kumimoji="0" lang="en-US" sz="1600" b="1" i="0" u="none" strike="noStrike" kern="0" cap="small" spc="0" normalizeH="0" baseline="0" noProof="0" dirty="0">
              <a:ln>
                <a:noFill/>
              </a:ln>
              <a:solidFill>
                <a:prstClr val="white"/>
              </a:solidFill>
              <a:effectLst>
                <a:outerShdw blurRad="38100" dist="38100" dir="2700000" algn="tl">
                  <a:srgbClr val="000000">
                    <a:alpha val="43137"/>
                  </a:srgbClr>
                </a:outerShdw>
              </a:effectLst>
              <a:uLnTx/>
              <a:uFillTx/>
              <a:latin typeface="Nunito" charset="0"/>
              <a:ea typeface="Nunito" charset="0"/>
              <a:cs typeface="Nunito" charset="0"/>
            </a:endParaRPr>
          </a:p>
        </p:txBody>
      </p:sp>
      <p:sp>
        <p:nvSpPr>
          <p:cNvPr id="14" name="Rectangle 93"/>
          <p:cNvSpPr txBox="1">
            <a:spLocks noChangeArrowheads="1"/>
          </p:cNvSpPr>
          <p:nvPr/>
        </p:nvSpPr>
        <p:spPr>
          <a:xfrm>
            <a:off x="497658" y="908800"/>
            <a:ext cx="3680447" cy="3962400"/>
          </a:xfrm>
          <a:prstGeom prst="rect">
            <a:avLst/>
          </a:prstGeom>
          <a:noFill/>
        </p:spPr>
        <p:txBody>
          <a:bodyPr/>
          <a:lstStyle>
            <a:lvl1pPr marL="342900" indent="-342900" algn="l" rtl="0" eaLnBrk="0" fontAlgn="base" hangingPunct="0">
              <a:lnSpc>
                <a:spcPct val="110000"/>
              </a:lnSpc>
              <a:spcBef>
                <a:spcPct val="80000"/>
              </a:spcBef>
              <a:spcAft>
                <a:spcPct val="0"/>
              </a:spcAft>
              <a:buClr>
                <a:srgbClr val="CCDDEE"/>
              </a:buClr>
              <a:defRPr sz="2000">
                <a:solidFill>
                  <a:srgbClr val="000000"/>
                </a:solidFill>
                <a:latin typeface="+mn-lt"/>
                <a:ea typeface="ヒラギノ角ゴ Pro W3" charset="-128"/>
                <a:cs typeface="ヒラギノ角ゴ Pro W3" charset="-128"/>
              </a:defRPr>
            </a:lvl1pPr>
            <a:lvl2pPr marL="684213" indent="-168275"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2pPr>
            <a:lvl3pPr marL="973138" indent="-114300"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3pPr>
            <a:lvl4pPr marL="1489075" indent="-117475"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4pPr>
            <a:lvl5pPr marL="1944688" indent="-115888"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5pPr>
            <a:lvl6pPr marL="24018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6pPr>
            <a:lvl7pPr marL="28590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7pPr>
            <a:lvl8pPr marL="33162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8pPr>
            <a:lvl9pPr marL="37734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9pPr>
          </a:lstStyle>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5500" b="1" i="0" u="none" strike="noStrike" kern="1200" cap="none" spc="0" normalizeH="0" baseline="0" noProof="0" dirty="0" smtClean="0">
                <a:ln>
                  <a:noFill/>
                </a:ln>
                <a:solidFill>
                  <a:prstClr val="white"/>
                </a:solidFill>
                <a:effectLst/>
                <a:uLnTx/>
                <a:uFillTx/>
                <a:latin typeface="Nunito" charset="0"/>
                <a:ea typeface="Nunito" charset="0"/>
                <a:cs typeface="Nunito" charset="0"/>
              </a:rPr>
              <a:t>30,011+</a:t>
            </a:r>
            <a:endParaRPr kumimoji="0" lang="en-US" sz="5500" b="1" i="0" u="none" strike="noStrike" kern="1200" cap="none" spc="0" normalizeH="0" baseline="0" noProof="0" dirty="0">
              <a:ln>
                <a:noFill/>
              </a:ln>
              <a:solidFill>
                <a:prstClr val="white"/>
              </a:solidFill>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1600" b="1" i="0" u="none" strike="noStrike" kern="1200" cap="small" spc="0" normalizeH="0" baseline="0" noProof="0" dirty="0" smtClean="0">
                <a:ln>
                  <a:noFill/>
                </a:ln>
                <a:solidFill>
                  <a:prstClr val="white"/>
                </a:solidFill>
                <a:effectLst/>
                <a:uLnTx/>
                <a:uFillTx/>
                <a:latin typeface="Nunito" charset="0"/>
                <a:ea typeface="Nunito" charset="0"/>
                <a:cs typeface="Nunito" charset="0"/>
              </a:rPr>
              <a:t>People </a:t>
            </a:r>
            <a:r>
              <a:rPr kumimoji="0" lang="en-US" sz="1600" b="1" i="0" u="none" strike="noStrike" kern="1200" cap="small" spc="0" normalizeH="0" baseline="0" noProof="0" smtClean="0">
                <a:ln>
                  <a:noFill/>
                </a:ln>
                <a:solidFill>
                  <a:prstClr val="white"/>
                </a:solidFill>
                <a:effectLst/>
                <a:uLnTx/>
                <a:uFillTx/>
                <a:latin typeface="Nunito" charset="0"/>
                <a:ea typeface="Nunito" charset="0"/>
                <a:cs typeface="Nunito" charset="0"/>
              </a:rPr>
              <a:t>monthly </a:t>
            </a: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1600" b="1" i="0" u="none" strike="noStrike" kern="1200" cap="small" spc="0" normalizeH="0" baseline="0" noProof="0" smtClean="0">
                <a:ln>
                  <a:noFill/>
                </a:ln>
                <a:solidFill>
                  <a:prstClr val="white"/>
                </a:solidFill>
                <a:effectLst/>
                <a:uLnTx/>
                <a:uFillTx/>
                <a:latin typeface="Nunito" charset="0"/>
                <a:ea typeface="Nunito" charset="0"/>
                <a:cs typeface="Nunito" charset="0"/>
              </a:rPr>
              <a:t>(Reported by </a:t>
            </a:r>
            <a:r>
              <a:rPr kumimoji="0" lang="en-US" sz="1600" b="1" i="0" u="none" strike="noStrike" kern="1200" cap="small" spc="0" normalizeH="0" baseline="0" noProof="0" dirty="0" err="1" smtClean="0">
                <a:ln>
                  <a:noFill/>
                </a:ln>
                <a:solidFill>
                  <a:prstClr val="white"/>
                </a:solidFill>
                <a:effectLst/>
                <a:uLnTx/>
                <a:uFillTx/>
                <a:latin typeface="Nunito" charset="0"/>
                <a:ea typeface="Nunito" charset="0"/>
                <a:cs typeface="Nunito" charset="0"/>
              </a:rPr>
              <a:t>Cloudflare</a:t>
            </a:r>
            <a:r>
              <a:rPr kumimoji="0" lang="en-US" sz="1600" b="1" i="0" u="none" strike="noStrike" kern="1200" cap="small" spc="0" normalizeH="0" baseline="0" noProof="0" dirty="0" smtClean="0">
                <a:ln>
                  <a:noFill/>
                </a:ln>
                <a:solidFill>
                  <a:prstClr val="white"/>
                </a:solidFill>
                <a:effectLst/>
                <a:uLnTx/>
                <a:uFillTx/>
                <a:latin typeface="Nunito" charset="0"/>
                <a:ea typeface="Nunito" charset="0"/>
                <a:cs typeface="Nunito" charset="0"/>
              </a:rPr>
              <a:t>)</a:t>
            </a: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endParaRPr kumimoji="0" lang="en-US" sz="1600" b="1" i="0" u="none" strike="noStrike" kern="1200" cap="small" spc="0" normalizeH="0" baseline="0" noProof="0" dirty="0">
              <a:ln>
                <a:noFill/>
              </a:ln>
              <a:solidFill>
                <a:prstClr val="white"/>
              </a:solidFill>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5500" b="1" i="0" u="none" strike="noStrike" kern="1200" cap="none" spc="0" normalizeH="0" baseline="0" noProof="0" dirty="0" smtClean="0">
                <a:ln>
                  <a:noFill/>
                </a:ln>
                <a:solidFill>
                  <a:prstClr val="white"/>
                </a:solidFill>
                <a:effectLst/>
                <a:uLnTx/>
                <a:uFillTx/>
                <a:latin typeface="Nunito" charset="0"/>
                <a:ea typeface="Nunito" charset="0"/>
                <a:cs typeface="Nunito" charset="0"/>
              </a:rPr>
              <a:t>86,961+</a:t>
            </a:r>
            <a:endParaRPr kumimoji="0" lang="en-US" sz="5500" b="1" i="0" u="none" strike="noStrike" kern="1200" cap="none" spc="0" normalizeH="0" baseline="0" noProof="0" dirty="0">
              <a:ln>
                <a:noFill/>
              </a:ln>
              <a:solidFill>
                <a:prstClr val="white"/>
              </a:solidFill>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1600" b="1" i="0" u="none" strike="noStrike" kern="1200" cap="small" spc="0" normalizeH="0" baseline="0" noProof="0" dirty="0" smtClean="0">
                <a:ln>
                  <a:noFill/>
                </a:ln>
                <a:solidFill>
                  <a:prstClr val="white"/>
                </a:solidFill>
                <a:effectLst/>
                <a:uLnTx/>
                <a:uFillTx/>
                <a:latin typeface="Nunito" charset="0"/>
                <a:ea typeface="Nunito" charset="0"/>
                <a:cs typeface="Nunito" charset="0"/>
              </a:rPr>
              <a:t>Actively Engaged (lifetime)</a:t>
            </a: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endParaRPr kumimoji="0" lang="en-US" sz="1600" b="1" i="0" u="none" strike="noStrike" kern="1200" cap="small" spc="0" normalizeH="0" baseline="0" noProof="0" dirty="0" smtClean="0">
              <a:ln>
                <a:noFill/>
              </a:ln>
              <a:solidFill>
                <a:prstClr val="white"/>
              </a:solidFill>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5500" b="1" i="0" u="none" strike="noStrike" kern="1200" cap="none" spc="0" normalizeH="0" baseline="0" noProof="0" dirty="0" smtClean="0">
                <a:ln>
                  <a:noFill/>
                </a:ln>
                <a:solidFill>
                  <a:prstClr val="white"/>
                </a:solidFill>
                <a:effectLst/>
                <a:uLnTx/>
                <a:uFillTx/>
                <a:latin typeface="Nunito" charset="0"/>
                <a:ea typeface="Nunito" charset="0"/>
                <a:cs typeface="Nunito" charset="0"/>
              </a:rPr>
              <a:t>$270,000</a:t>
            </a:r>
            <a:endParaRPr kumimoji="0" lang="en-US" sz="5500" b="1" i="0" u="none" strike="noStrike" kern="1200" cap="none" spc="0" normalizeH="0" baseline="0" noProof="0" dirty="0">
              <a:ln>
                <a:noFill/>
              </a:ln>
              <a:solidFill>
                <a:prstClr val="white"/>
              </a:solidFill>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r>
              <a:rPr kumimoji="0" lang="en-US" sz="1600" b="1" i="0" u="none" strike="noStrike" kern="1200" cap="small" spc="0" normalizeH="0" baseline="0" noProof="0" dirty="0" smtClean="0">
                <a:ln>
                  <a:noFill/>
                </a:ln>
                <a:solidFill>
                  <a:prstClr val="white"/>
                </a:solidFill>
                <a:effectLst/>
                <a:uLnTx/>
                <a:uFillTx/>
                <a:latin typeface="Nunito" charset="0"/>
                <a:ea typeface="Nunito" charset="0"/>
                <a:cs typeface="Nunito" charset="0"/>
              </a:rPr>
              <a:t>External Community Investment</a:t>
            </a:r>
            <a:endParaRPr kumimoji="0" lang="en-US" sz="1600" b="1" i="0" u="none" strike="noStrike" kern="1200" cap="small" spc="0" normalizeH="0" baseline="0" noProof="0" dirty="0">
              <a:ln>
                <a:noFill/>
              </a:ln>
              <a:solidFill>
                <a:prstClr val="white"/>
              </a:solidFill>
              <a:effectLst/>
              <a:uLnTx/>
              <a:uFillTx/>
              <a:latin typeface="Nunito" charset="0"/>
              <a:ea typeface="Nunito" charset="0"/>
              <a:cs typeface="Nunito" charset="0"/>
            </a:endParaRPr>
          </a:p>
          <a:p>
            <a:pPr marL="0" marR="0" lvl="0" indent="0" algn="l" defTabSz="457200" rtl="0" eaLnBrk="1" fontAlgn="base" latinLnBrk="0" hangingPunct="1">
              <a:lnSpc>
                <a:spcPct val="100000"/>
              </a:lnSpc>
              <a:spcBef>
                <a:spcPts val="0"/>
              </a:spcBef>
              <a:spcAft>
                <a:spcPct val="0"/>
              </a:spcAft>
              <a:buClr>
                <a:srgbClr val="A5A5A5"/>
              </a:buClr>
              <a:buSzTx/>
              <a:buFontTx/>
              <a:buNone/>
              <a:tabLst/>
              <a:defRPr/>
            </a:pPr>
            <a:endParaRPr kumimoji="0" lang="en-US" sz="1600" b="1" i="0" u="none" strike="noStrike" kern="1200" cap="small" spc="0" normalizeH="0" baseline="0" noProof="0" dirty="0">
              <a:ln>
                <a:noFill/>
              </a:ln>
              <a:solidFill>
                <a:prstClr val="white"/>
              </a:solidFill>
              <a:effectLst/>
              <a:uLnTx/>
              <a:uFillTx/>
              <a:latin typeface="Nunito" charset="0"/>
              <a:ea typeface="Nunito" charset="0"/>
              <a:cs typeface="Nunito" charset="0"/>
            </a:endParaRPr>
          </a:p>
        </p:txBody>
      </p:sp>
      <p:sp>
        <p:nvSpPr>
          <p:cNvPr id="12" name="Rectangle 93"/>
          <p:cNvSpPr txBox="1">
            <a:spLocks noChangeArrowheads="1"/>
          </p:cNvSpPr>
          <p:nvPr/>
        </p:nvSpPr>
        <p:spPr>
          <a:xfrm>
            <a:off x="5087889" y="1484784"/>
            <a:ext cx="5591949" cy="4552032"/>
          </a:xfrm>
          <a:prstGeom prst="rect">
            <a:avLst/>
          </a:prstGeom>
        </p:spPr>
        <p:txBody>
          <a:bodyPr/>
          <a:lstStyle>
            <a:lvl1pPr marL="342900" indent="-342900" algn="l" rtl="0" eaLnBrk="0" fontAlgn="base" hangingPunct="0">
              <a:lnSpc>
                <a:spcPct val="110000"/>
              </a:lnSpc>
              <a:spcBef>
                <a:spcPct val="80000"/>
              </a:spcBef>
              <a:spcAft>
                <a:spcPct val="0"/>
              </a:spcAft>
              <a:buClr>
                <a:srgbClr val="CCDDEE"/>
              </a:buClr>
              <a:defRPr sz="2000">
                <a:solidFill>
                  <a:srgbClr val="000000"/>
                </a:solidFill>
                <a:latin typeface="+mn-lt"/>
                <a:ea typeface="ヒラギノ角ゴ Pro W3" charset="-128"/>
                <a:cs typeface="ヒラギノ角ゴ Pro W3" charset="-128"/>
              </a:defRPr>
            </a:lvl1pPr>
            <a:lvl2pPr marL="684213" indent="-168275"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2pPr>
            <a:lvl3pPr marL="973138" indent="-114300"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3pPr>
            <a:lvl4pPr marL="1489075" indent="-117475"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4pPr>
            <a:lvl5pPr marL="1944688" indent="-115888" algn="l" rtl="0" eaLnBrk="0" fontAlgn="base" hangingPunct="0">
              <a:lnSpc>
                <a:spcPct val="110000"/>
              </a:lnSpc>
              <a:spcBef>
                <a:spcPct val="80000"/>
              </a:spcBef>
              <a:spcAft>
                <a:spcPct val="0"/>
              </a:spcAft>
              <a:buClr>
                <a:srgbClr val="660221"/>
              </a:buClr>
              <a:buFont typeface="Times" charset="0"/>
              <a:buChar char="•"/>
              <a:defRPr>
                <a:solidFill>
                  <a:srgbClr val="000000"/>
                </a:solidFill>
                <a:latin typeface="+mn-lt"/>
                <a:ea typeface="ヒラギノ角ゴ Pro W3" charset="-128"/>
                <a:cs typeface="ヒラギノ角ゴ Pro W3" charset="0"/>
              </a:defRPr>
            </a:lvl5pPr>
            <a:lvl6pPr marL="24018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6pPr>
            <a:lvl7pPr marL="28590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7pPr>
            <a:lvl8pPr marL="33162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8pPr>
            <a:lvl9pPr marL="3773488" indent="-115888" algn="l" rtl="0" fontAlgn="base">
              <a:lnSpc>
                <a:spcPct val="110000"/>
              </a:lnSpc>
              <a:spcBef>
                <a:spcPct val="80000"/>
              </a:spcBef>
              <a:spcAft>
                <a:spcPct val="0"/>
              </a:spcAft>
              <a:buClr>
                <a:srgbClr val="FF6600"/>
              </a:buClr>
              <a:buFont typeface="Times" charset="0"/>
              <a:buChar char="•"/>
              <a:defRPr>
                <a:solidFill>
                  <a:srgbClr val="000000"/>
                </a:solidFill>
                <a:latin typeface="+mn-lt"/>
                <a:ea typeface="ヒラギノ角ゴ Pro W3" charset="-128"/>
              </a:defRPr>
            </a:lvl9pPr>
          </a:lstStyle>
          <a:p>
            <a:pPr marL="0" marR="0" lvl="0" indent="0" algn="l" defTabSz="457200" rtl="0" eaLnBrk="1" fontAlgn="base" latinLnBrk="0" hangingPunct="1">
              <a:lnSpc>
                <a:spcPct val="110000"/>
              </a:lnSpc>
              <a:spcBef>
                <a:spcPct val="80000"/>
              </a:spcBef>
              <a:spcAft>
                <a:spcPct val="0"/>
              </a:spcAft>
              <a:buClr>
                <a:srgbClr val="E7E6E6"/>
              </a:buClr>
              <a:buSzTx/>
              <a:buFontTx/>
              <a:buNone/>
              <a:tabLst/>
              <a:defRPr/>
            </a:pPr>
            <a:endParaRPr kumimoji="0" lang="en-US" sz="1800" b="0" i="0" u="none" strike="noStrike" kern="0" cap="none" spc="0" normalizeH="0" baseline="0" noProof="0" dirty="0">
              <a:ln>
                <a:noFill/>
              </a:ln>
              <a:solidFill>
                <a:srgbClr val="E7E6E6"/>
              </a:solidFill>
              <a:effectLst/>
              <a:uLnTx/>
              <a:uFillTx/>
              <a:latin typeface="Nunito" charset="0"/>
              <a:ea typeface="Nunito" charset="0"/>
              <a:cs typeface="Nunito" charset="0"/>
            </a:endParaRPr>
          </a:p>
        </p:txBody>
      </p:sp>
    </p:spTree>
    <p:extLst>
      <p:ext uri="{BB962C8B-B14F-4D97-AF65-F5344CB8AC3E}">
        <p14:creationId xmlns:p14="http://schemas.microsoft.com/office/powerpoint/2010/main" val="32649149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192" y="79358"/>
            <a:ext cx="5791200" cy="6391275"/>
          </a:xfrm>
          <a:prstGeom prst="rect">
            <a:avLst/>
          </a:prstGeom>
        </p:spPr>
      </p:pic>
      <p:pic>
        <p:nvPicPr>
          <p:cNvPr id="3075" name="Picture 3" descr="Group logo of Garrett Gu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6991" y="665045"/>
            <a:ext cx="2655670" cy="26556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75083" y="3821230"/>
            <a:ext cx="408111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top 20 searches as of May 2020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be found on mygarrettcounty.com</a:t>
            </a:r>
          </a:p>
        </p:txBody>
      </p:sp>
    </p:spTree>
    <p:extLst>
      <p:ext uri="{BB962C8B-B14F-4D97-AF65-F5344CB8AC3E}">
        <p14:creationId xmlns:p14="http://schemas.microsoft.com/office/powerpoint/2010/main" val="3430234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3" y="338329"/>
            <a:ext cx="6554867" cy="914401"/>
          </a:xfrm>
        </p:spPr>
        <p:style>
          <a:lnRef idx="2">
            <a:schemeClr val="accent1"/>
          </a:lnRef>
          <a:fillRef idx="1">
            <a:schemeClr val="lt1"/>
          </a:fillRef>
          <a:effectRef idx="0">
            <a:schemeClr val="accent1"/>
          </a:effectRef>
          <a:fontRef idx="minor">
            <a:schemeClr val="dk1"/>
          </a:fontRef>
        </p:style>
        <p:txBody>
          <a:bodyPr>
            <a:normAutofit/>
          </a:bodyPr>
          <a:lstStyle/>
          <a:p>
            <a:pPr algn="ctr"/>
            <a:r>
              <a:rPr lang="en-US" dirty="0" smtClean="0">
                <a:solidFill>
                  <a:srgbClr val="0070C0"/>
                </a:solidFill>
                <a:effectLst>
                  <a:outerShdw blurRad="38100" dist="38100" dir="2700000" algn="tl">
                    <a:srgbClr val="000000">
                      <a:alpha val="43137"/>
                    </a:srgbClr>
                  </a:outerShdw>
                </a:effectLst>
              </a:rPr>
              <a:t> </a:t>
            </a:r>
            <a:r>
              <a:rPr lang="en-US" sz="5400" dirty="0">
                <a:solidFill>
                  <a:srgbClr val="0070C0"/>
                </a:solidFill>
                <a:effectLst>
                  <a:outerShdw blurRad="38100" dist="38100" dir="2700000" algn="tl">
                    <a:srgbClr val="000000">
                      <a:alpha val="43137"/>
                    </a:srgbClr>
                  </a:outerShdw>
                </a:effectLst>
              </a:rPr>
              <a:t>Priorities for </a:t>
            </a:r>
            <a:r>
              <a:rPr lang="en-US" sz="5400" dirty="0" smtClean="0">
                <a:solidFill>
                  <a:srgbClr val="0070C0"/>
                </a:solidFill>
                <a:effectLst>
                  <a:outerShdw blurRad="38100" dist="38100" dir="2700000" algn="tl">
                    <a:srgbClr val="000000">
                      <a:alpha val="43137"/>
                    </a:srgbClr>
                  </a:outerShdw>
                </a:effectLst>
              </a:rPr>
              <a:t>2021</a:t>
            </a:r>
            <a:endParaRPr lang="en-US" sz="5400" dirty="0">
              <a:solidFill>
                <a:srgbClr val="0070C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24634" y="1435611"/>
            <a:ext cx="7886700" cy="5358383"/>
          </a:xfrm>
        </p:spPr>
        <p:txBody>
          <a:bodyPr>
            <a:noAutofit/>
          </a:bodyPr>
          <a:lstStyle/>
          <a:p>
            <a:pPr>
              <a:lnSpc>
                <a:spcPct val="100000"/>
              </a:lnSpc>
              <a:buFont typeface="Courier New" panose="02070309020205020404" pitchFamily="49" charset="0"/>
              <a:buChar char="o"/>
            </a:pPr>
            <a:r>
              <a:rPr lang="en-US" sz="2400" b="1" dirty="0" smtClean="0">
                <a:ln w="0"/>
                <a:solidFill>
                  <a:srgbClr val="00B050"/>
                </a:solidFill>
                <a:effectLst>
                  <a:outerShdw blurRad="38100" dist="19050" dir="2700000" algn="tl" rotWithShape="0">
                    <a:schemeClr val="dk1">
                      <a:alpha val="40000"/>
                    </a:schemeClr>
                  </a:outerShdw>
                </a:effectLst>
              </a:rPr>
              <a:t>Prevent local outbreaks of SAR CoV-2 (COVID-19)</a:t>
            </a:r>
          </a:p>
          <a:p>
            <a:pPr>
              <a:lnSpc>
                <a:spcPct val="100000"/>
              </a:lnSpc>
              <a:buFont typeface="Courier New" panose="02070309020205020404" pitchFamily="49" charset="0"/>
              <a:buChar char="o"/>
            </a:pPr>
            <a:r>
              <a:rPr lang="en-US" sz="2400" b="1" dirty="0" smtClean="0">
                <a:ln w="0"/>
                <a:solidFill>
                  <a:srgbClr val="00B050"/>
                </a:solidFill>
                <a:effectLst>
                  <a:outerShdw blurRad="38100" dist="19050" dir="2700000" algn="tl" rotWithShape="0">
                    <a:schemeClr val="dk1">
                      <a:alpha val="40000"/>
                    </a:schemeClr>
                  </a:outerShdw>
                </a:effectLst>
              </a:rPr>
              <a:t>Chronic </a:t>
            </a:r>
            <a:r>
              <a:rPr lang="en-US" sz="2400" b="1" dirty="0">
                <a:ln w="0"/>
                <a:solidFill>
                  <a:srgbClr val="00B050"/>
                </a:solidFill>
                <a:effectLst>
                  <a:outerShdw blurRad="38100" dist="19050" dir="2700000" algn="tl" rotWithShape="0">
                    <a:schemeClr val="dk1">
                      <a:alpha val="40000"/>
                    </a:schemeClr>
                  </a:outerShdw>
                </a:effectLst>
              </a:rPr>
              <a:t>Disease, focusing on risk factors-nutrition, physical  Activity and tobacco</a:t>
            </a:r>
          </a:p>
          <a:p>
            <a:pPr>
              <a:lnSpc>
                <a:spcPct val="150000"/>
              </a:lnSpc>
              <a:buFont typeface="Courier New" panose="02070309020205020404" pitchFamily="49" charset="0"/>
              <a:buChar char="o"/>
            </a:pPr>
            <a:r>
              <a:rPr lang="en-US" sz="2400" b="1" dirty="0">
                <a:ln w="0"/>
                <a:solidFill>
                  <a:srgbClr val="00B050"/>
                </a:solidFill>
                <a:effectLst>
                  <a:outerShdw blurRad="38100" dist="19050" dir="2700000" algn="tl" rotWithShape="0">
                    <a:schemeClr val="dk1">
                      <a:alpha val="40000"/>
                    </a:schemeClr>
                  </a:outerShdw>
                </a:effectLst>
              </a:rPr>
              <a:t> Access to Care &amp; Linkages to Community Resources</a:t>
            </a:r>
          </a:p>
          <a:p>
            <a:pPr>
              <a:lnSpc>
                <a:spcPct val="150000"/>
              </a:lnSpc>
              <a:buFont typeface="Courier New" panose="02070309020205020404" pitchFamily="49" charset="0"/>
              <a:buChar char="o"/>
            </a:pPr>
            <a:r>
              <a:rPr lang="en-US" sz="2400" b="1" dirty="0">
                <a:ln w="0"/>
                <a:solidFill>
                  <a:srgbClr val="00B050"/>
                </a:solidFill>
                <a:effectLst>
                  <a:outerShdw blurRad="38100" dist="19050" dir="2700000" algn="tl" rotWithShape="0">
                    <a:schemeClr val="dk1">
                      <a:alpha val="40000"/>
                    </a:schemeClr>
                  </a:outerShdw>
                </a:effectLst>
              </a:rPr>
              <a:t> Behavioral Health: Mental Health &amp; Substance Use</a:t>
            </a:r>
          </a:p>
          <a:p>
            <a:pPr>
              <a:lnSpc>
                <a:spcPct val="100000"/>
              </a:lnSpc>
              <a:buFont typeface="Courier New" panose="02070309020205020404" pitchFamily="49" charset="0"/>
              <a:buChar char="o"/>
            </a:pPr>
            <a:r>
              <a:rPr lang="en-US" sz="2400" b="1" dirty="0">
                <a:ln w="0"/>
                <a:solidFill>
                  <a:srgbClr val="00B050"/>
                </a:solidFill>
                <a:effectLst>
                  <a:outerShdw blurRad="38100" dist="19050" dir="2700000" algn="tl" rotWithShape="0">
                    <a:schemeClr val="dk1">
                      <a:alpha val="40000"/>
                    </a:schemeClr>
                  </a:outerShdw>
                </a:effectLst>
              </a:rPr>
              <a:t> Family Structure with emphasis on maternal, child and adolescent health</a:t>
            </a:r>
          </a:p>
          <a:p>
            <a:pPr>
              <a:lnSpc>
                <a:spcPct val="100000"/>
              </a:lnSpc>
              <a:buFont typeface="Courier New" panose="02070309020205020404" pitchFamily="49" charset="0"/>
              <a:buChar char="o"/>
            </a:pPr>
            <a:r>
              <a:rPr lang="en-US" sz="2400" b="1" dirty="0">
                <a:ln w="0"/>
                <a:solidFill>
                  <a:srgbClr val="00B050"/>
                </a:solidFill>
                <a:effectLst>
                  <a:outerShdw blurRad="38100" dist="19050" dir="2700000" algn="tl" rotWithShape="0">
                    <a:schemeClr val="dk1">
                      <a:alpha val="40000"/>
                    </a:schemeClr>
                  </a:outerShdw>
                </a:effectLst>
              </a:rPr>
              <a:t> Social Determinants of health, specifically economic inequities and </a:t>
            </a:r>
            <a:r>
              <a:rPr lang="en-US" sz="2400" b="1" dirty="0" smtClean="0">
                <a:ln w="0"/>
                <a:solidFill>
                  <a:srgbClr val="00B050"/>
                </a:solidFill>
                <a:effectLst>
                  <a:outerShdw blurRad="38100" dist="19050" dir="2700000" algn="tl" rotWithShape="0">
                    <a:schemeClr val="dk1">
                      <a:alpha val="40000"/>
                    </a:schemeClr>
                  </a:outerShdw>
                </a:effectLst>
              </a:rPr>
              <a:t>poverty</a:t>
            </a:r>
          </a:p>
          <a:p>
            <a:pPr marL="0" indent="0">
              <a:buNone/>
            </a:pPr>
            <a:endParaRPr lang="en-US" sz="2400" b="1" dirty="0">
              <a:solidFill>
                <a:srgbClr val="00B050"/>
              </a:solidFill>
            </a:endParaRPr>
          </a:p>
        </p:txBody>
      </p:sp>
    </p:spTree>
    <p:extLst>
      <p:ext uri="{BB962C8B-B14F-4D97-AF65-F5344CB8AC3E}">
        <p14:creationId xmlns:p14="http://schemas.microsoft.com/office/powerpoint/2010/main" val="36901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75962" y="0"/>
            <a:ext cx="6554867" cy="914400"/>
          </a:xfrm>
        </p:spPr>
        <p:txBody>
          <a:bodyPr/>
          <a:lstStyle/>
          <a:p>
            <a:r>
              <a:rPr lang="en-US" b="1" dirty="0" smtClean="0">
                <a:effectLst>
                  <a:outerShdw blurRad="38100" dist="38100" dir="2700000" algn="tl">
                    <a:srgbClr val="000000">
                      <a:alpha val="43137"/>
                    </a:srgbClr>
                  </a:outerShdw>
                </a:effectLst>
              </a:rPr>
              <a:t>Population Decline</a:t>
            </a:r>
            <a:endParaRPr lang="en-US" b="1" dirty="0">
              <a:effectLst>
                <a:outerShdw blurRad="38100" dist="38100" dir="2700000" algn="tl">
                  <a:srgbClr val="000000">
                    <a:alpha val="43137"/>
                  </a:srgbClr>
                </a:outerShdw>
              </a:effectLst>
            </a:endParaRPr>
          </a:p>
        </p:txBody>
      </p:sp>
      <p:sp>
        <p:nvSpPr>
          <p:cNvPr id="13" name="TextBox 12"/>
          <p:cNvSpPr txBox="1"/>
          <p:nvPr/>
        </p:nvSpPr>
        <p:spPr>
          <a:xfrm>
            <a:off x="270589" y="6180230"/>
            <a:ext cx="4733347" cy="338554"/>
          </a:xfrm>
          <a:prstGeom prst="rect">
            <a:avLst/>
          </a:prstGeom>
          <a:noFill/>
        </p:spPr>
        <p:txBody>
          <a:bodyPr wrap="none" rtlCol="0">
            <a:spAutoFit/>
          </a:bodyPr>
          <a:lstStyle/>
          <a:p>
            <a:r>
              <a:rPr lang="en-US" sz="1600" dirty="0">
                <a:ln w="0"/>
                <a:effectLst>
                  <a:outerShdw blurRad="38100" dist="19050" dir="2700000" algn="tl" rotWithShape="0">
                    <a:schemeClr val="dk1">
                      <a:alpha val="40000"/>
                    </a:schemeClr>
                  </a:outerShdw>
                </a:effectLst>
              </a:rPr>
              <a:t>Source: U.S. Census, Garrett County Quick Facts, </a:t>
            </a:r>
            <a:r>
              <a:rPr lang="en-US" sz="1600" dirty="0" smtClean="0">
                <a:ln w="0"/>
                <a:effectLst>
                  <a:outerShdw blurRad="38100" dist="19050" dir="2700000" algn="tl" rotWithShape="0">
                    <a:schemeClr val="dk1">
                      <a:alpha val="40000"/>
                    </a:schemeClr>
                  </a:outerShdw>
                </a:effectLst>
              </a:rPr>
              <a:t>2018</a:t>
            </a:r>
            <a:endParaRPr lang="en-US" sz="1600" dirty="0">
              <a:ln w="0"/>
              <a:effectLst>
                <a:outerShdw blurRad="38100" dist="19050" dir="2700000" algn="tl" rotWithShape="0">
                  <a:schemeClr val="dk1">
                    <a:alpha val="40000"/>
                  </a:schemeClr>
                </a:outerShdw>
              </a:effectLst>
            </a:endParaRPr>
          </a:p>
        </p:txBody>
      </p:sp>
      <p:cxnSp>
        <p:nvCxnSpPr>
          <p:cNvPr id="3" name="Straight Connector 2"/>
          <p:cNvCxnSpPr/>
          <p:nvPr/>
        </p:nvCxnSpPr>
        <p:spPr>
          <a:xfrm>
            <a:off x="8039547" y="2497617"/>
            <a:ext cx="136789" cy="147931"/>
          </a:xfrm>
          <a:prstGeom prst="line">
            <a:avLst/>
          </a:prstGeom>
        </p:spPr>
        <p:style>
          <a:lnRef idx="1">
            <a:schemeClr val="dk1"/>
          </a:lnRef>
          <a:fillRef idx="0">
            <a:schemeClr val="dk1"/>
          </a:fillRef>
          <a:effectRef idx="0">
            <a:schemeClr val="dk1"/>
          </a:effectRef>
          <a:fontRef idx="minor">
            <a:schemeClr val="tx1"/>
          </a:fontRef>
        </p:style>
      </p:cxnSp>
      <p:graphicFrame>
        <p:nvGraphicFramePr>
          <p:cNvPr id="8" name="Content Placeholder 13"/>
          <p:cNvGraphicFramePr>
            <a:graphicFrameLocks/>
          </p:cNvGraphicFramePr>
          <p:nvPr>
            <p:extLst>
              <p:ext uri="{D42A27DB-BD31-4B8C-83A1-F6EECF244321}">
                <p14:modId xmlns:p14="http://schemas.microsoft.com/office/powerpoint/2010/main" val="248285266"/>
              </p:ext>
            </p:extLst>
          </p:nvPr>
        </p:nvGraphicFramePr>
        <p:xfrm>
          <a:off x="270589" y="1217344"/>
          <a:ext cx="5687151" cy="48292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ontent Placeholder 18"/>
          <p:cNvGraphicFramePr>
            <a:graphicFrameLocks/>
          </p:cNvGraphicFramePr>
          <p:nvPr>
            <p:extLst>
              <p:ext uri="{D42A27DB-BD31-4B8C-83A1-F6EECF244321}">
                <p14:modId xmlns:p14="http://schemas.microsoft.com/office/powerpoint/2010/main" val="3516863802"/>
              </p:ext>
            </p:extLst>
          </p:nvPr>
        </p:nvGraphicFramePr>
        <p:xfrm>
          <a:off x="6099142" y="1217345"/>
          <a:ext cx="5844619" cy="492293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72486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566739"/>
            <a:ext cx="9162475" cy="5736091"/>
          </a:xfrm>
          <a:prstGeom prst="rect">
            <a:avLst/>
          </a:prstGeom>
        </p:spPr>
      </p:pic>
      <p:pic>
        <p:nvPicPr>
          <p:cNvPr id="3" name="Picture 2"/>
          <p:cNvPicPr>
            <a:picLocks noChangeAspect="1"/>
          </p:cNvPicPr>
          <p:nvPr/>
        </p:nvPicPr>
        <p:blipFill>
          <a:blip r:embed="rId4"/>
          <a:stretch>
            <a:fillRect/>
          </a:stretch>
        </p:blipFill>
        <p:spPr>
          <a:xfrm>
            <a:off x="1509712" y="504825"/>
            <a:ext cx="9172575" cy="5848350"/>
          </a:xfrm>
          <a:prstGeom prst="rect">
            <a:avLst/>
          </a:prstGeom>
        </p:spPr>
      </p:pic>
      <p:sp>
        <p:nvSpPr>
          <p:cNvPr id="4" name="TextBox 3"/>
          <p:cNvSpPr txBox="1"/>
          <p:nvPr/>
        </p:nvSpPr>
        <p:spPr>
          <a:xfrm>
            <a:off x="213064" y="6241633"/>
            <a:ext cx="1908700" cy="246221"/>
          </a:xfrm>
          <a:prstGeom prst="rect">
            <a:avLst/>
          </a:prstGeom>
          <a:noFill/>
        </p:spPr>
        <p:txBody>
          <a:bodyPr wrap="square" rtlCol="0">
            <a:spAutoFit/>
          </a:bodyPr>
          <a:lstStyle/>
          <a:p>
            <a:r>
              <a:rPr lang="en-US" sz="1000" smtClean="0"/>
              <a:t>2018 </a:t>
            </a:r>
            <a:r>
              <a:rPr lang="en-US" sz="1000" dirty="0" smtClean="0"/>
              <a:t>Maryland Vital Statistics</a:t>
            </a:r>
            <a:endParaRPr lang="en-US" sz="1000" dirty="0"/>
          </a:p>
        </p:txBody>
      </p:sp>
      <p:pic>
        <p:nvPicPr>
          <p:cNvPr id="5" name="Picture 4"/>
          <p:cNvPicPr>
            <a:picLocks noChangeAspect="1"/>
          </p:cNvPicPr>
          <p:nvPr/>
        </p:nvPicPr>
        <p:blipFill>
          <a:blip r:embed="rId5"/>
          <a:stretch>
            <a:fillRect/>
          </a:stretch>
        </p:blipFill>
        <p:spPr>
          <a:xfrm>
            <a:off x="1390362" y="432060"/>
            <a:ext cx="9429750" cy="5753100"/>
          </a:xfrm>
          <a:prstGeom prst="rect">
            <a:avLst/>
          </a:prstGeom>
        </p:spPr>
      </p:pic>
    </p:spTree>
    <p:extLst>
      <p:ext uri="{BB962C8B-B14F-4D97-AF65-F5344CB8AC3E}">
        <p14:creationId xmlns:p14="http://schemas.microsoft.com/office/powerpoint/2010/main" val="99968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800860872"/>
              </p:ext>
            </p:extLst>
          </p:nvPr>
        </p:nvGraphicFramePr>
        <p:xfrm>
          <a:off x="1095018" y="442364"/>
          <a:ext cx="8294914" cy="60197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522363" y="6143616"/>
            <a:ext cx="2625094" cy="307777"/>
          </a:xfrm>
          <a:prstGeom prst="rect">
            <a:avLst/>
          </a:prstGeom>
          <a:noFill/>
        </p:spPr>
        <p:txBody>
          <a:bodyPr wrap="square" rtlCol="0">
            <a:spAutoFit/>
          </a:bodyPr>
          <a:lstStyle/>
          <a:p>
            <a:r>
              <a:rPr lang="en-US" sz="1400" dirty="0"/>
              <a:t>Source: MD Vital Statistics, </a:t>
            </a:r>
            <a:r>
              <a:rPr lang="en-US" sz="1400" dirty="0" smtClean="0"/>
              <a:t>2018 </a:t>
            </a:r>
            <a:endParaRPr lang="en-US" sz="1400" dirty="0"/>
          </a:p>
        </p:txBody>
      </p:sp>
      <p:sp>
        <p:nvSpPr>
          <p:cNvPr id="5" name="TextBox 4"/>
          <p:cNvSpPr txBox="1"/>
          <p:nvPr/>
        </p:nvSpPr>
        <p:spPr>
          <a:xfrm>
            <a:off x="8321244" y="1173488"/>
            <a:ext cx="2636668" cy="2062103"/>
          </a:xfrm>
          <a:prstGeom prst="rect">
            <a:avLst/>
          </a:prstGeom>
          <a:noFill/>
        </p:spPr>
        <p:txBody>
          <a:bodyPr wrap="square" rtlCol="0">
            <a:spAutoFit/>
          </a:bodyPr>
          <a:lstStyle/>
          <a:p>
            <a:pPr algn="ctr"/>
            <a:r>
              <a:rPr lang="en-US" sz="3200" b="1" dirty="0" smtClean="0">
                <a:solidFill>
                  <a:srgbClr val="0070C0"/>
                </a:solidFill>
                <a:effectLst>
                  <a:outerShdw blurRad="38100" dist="38100" dir="2700000" algn="tl">
                    <a:srgbClr val="000000">
                      <a:alpha val="43137"/>
                    </a:srgbClr>
                  </a:outerShdw>
                </a:effectLst>
              </a:rPr>
              <a:t>2018 </a:t>
            </a:r>
            <a:r>
              <a:rPr lang="en-US" sz="3200" b="1" dirty="0">
                <a:solidFill>
                  <a:srgbClr val="0070C0"/>
                </a:solidFill>
                <a:effectLst>
                  <a:outerShdw blurRad="38100" dist="38100" dir="2700000" algn="tl">
                    <a:srgbClr val="000000">
                      <a:alpha val="43137"/>
                    </a:srgbClr>
                  </a:outerShdw>
                </a:effectLst>
              </a:rPr>
              <a:t>CAUSES OF DEATH IN GARRETT COUNTY</a:t>
            </a:r>
          </a:p>
        </p:txBody>
      </p:sp>
      <p:sp>
        <p:nvSpPr>
          <p:cNvPr id="2" name="TextBox 1"/>
          <p:cNvSpPr txBox="1"/>
          <p:nvPr/>
        </p:nvSpPr>
        <p:spPr>
          <a:xfrm>
            <a:off x="5098717" y="4637619"/>
            <a:ext cx="1669945" cy="523220"/>
          </a:xfrm>
          <a:prstGeom prst="rect">
            <a:avLst/>
          </a:prstGeom>
          <a:noFill/>
        </p:spPr>
        <p:txBody>
          <a:bodyPr wrap="square" rtlCol="0">
            <a:spAutoFit/>
          </a:bodyPr>
          <a:lstStyle/>
          <a:p>
            <a:pPr algn="ctr"/>
            <a:r>
              <a:rPr lang="en-US" sz="1400" b="1" dirty="0">
                <a:solidFill>
                  <a:schemeClr val="bg1"/>
                </a:solidFill>
                <a:effectLst>
                  <a:outerShdw blurRad="38100" dist="38100" dir="2700000" algn="tl">
                    <a:srgbClr val="000000">
                      <a:alpha val="43137"/>
                    </a:srgbClr>
                  </a:outerShdw>
                </a:effectLst>
              </a:rPr>
              <a:t>Diseases of the </a:t>
            </a:r>
            <a:r>
              <a:rPr lang="en-US" sz="1400" b="1" dirty="0" smtClean="0">
                <a:solidFill>
                  <a:schemeClr val="bg1"/>
                </a:solidFill>
                <a:effectLst>
                  <a:outerShdw blurRad="38100" dist="38100" dir="2700000" algn="tl">
                    <a:srgbClr val="000000">
                      <a:alpha val="43137"/>
                    </a:srgbClr>
                  </a:outerShdw>
                </a:effectLst>
              </a:rPr>
              <a:t>Heart  28%</a:t>
            </a:r>
            <a:endParaRPr lang="en-US" sz="1400" b="1"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5535605" y="2074109"/>
            <a:ext cx="1726709" cy="523220"/>
          </a:xfrm>
          <a:prstGeom prst="rect">
            <a:avLst/>
          </a:prstGeom>
          <a:noFill/>
        </p:spPr>
        <p:txBody>
          <a:bodyPr wrap="square" rtlCol="0">
            <a:spAutoFit/>
          </a:bodyPr>
          <a:lstStyle/>
          <a:p>
            <a:pPr algn="ctr"/>
            <a:r>
              <a:rPr lang="en-US" sz="1400" b="1" dirty="0">
                <a:solidFill>
                  <a:schemeClr val="bg1"/>
                </a:solidFill>
              </a:rPr>
              <a:t>Malignant </a:t>
            </a:r>
            <a:r>
              <a:rPr lang="en-US" sz="1400" b="1" dirty="0" smtClean="0">
                <a:solidFill>
                  <a:schemeClr val="bg1"/>
                </a:solidFill>
              </a:rPr>
              <a:t>Neoplasms 19%</a:t>
            </a:r>
            <a:endParaRPr lang="en-US" sz="1400" b="1" dirty="0">
              <a:solidFill>
                <a:schemeClr val="bg1"/>
              </a:solidFill>
            </a:endParaRPr>
          </a:p>
        </p:txBody>
      </p:sp>
      <p:sp>
        <p:nvSpPr>
          <p:cNvPr id="7" name="TextBox 6"/>
          <p:cNvSpPr txBox="1"/>
          <p:nvPr/>
        </p:nvSpPr>
        <p:spPr>
          <a:xfrm>
            <a:off x="3045102" y="3938496"/>
            <a:ext cx="1388954" cy="523220"/>
          </a:xfrm>
          <a:prstGeom prst="rect">
            <a:avLst/>
          </a:prstGeom>
          <a:noFill/>
        </p:spPr>
        <p:txBody>
          <a:bodyPr wrap="square" rtlCol="0">
            <a:spAutoFit/>
          </a:bodyPr>
          <a:lstStyle/>
          <a:p>
            <a:r>
              <a:rPr lang="en-US" sz="1400" b="1" dirty="0">
                <a:solidFill>
                  <a:schemeClr val="bg1"/>
                </a:solidFill>
              </a:rPr>
              <a:t>Chronic Lower </a:t>
            </a:r>
            <a:r>
              <a:rPr lang="en-US" sz="1400" b="1" dirty="0" smtClean="0">
                <a:solidFill>
                  <a:schemeClr val="bg1"/>
                </a:solidFill>
              </a:rPr>
              <a:t>Respiratory 8%</a:t>
            </a:r>
            <a:endParaRPr lang="en-US" sz="1400" b="1" dirty="0">
              <a:solidFill>
                <a:schemeClr val="bg1"/>
              </a:solidFill>
            </a:endParaRPr>
          </a:p>
        </p:txBody>
      </p:sp>
      <p:sp>
        <p:nvSpPr>
          <p:cNvPr id="8" name="TextBox 7"/>
          <p:cNvSpPr txBox="1"/>
          <p:nvPr/>
        </p:nvSpPr>
        <p:spPr>
          <a:xfrm>
            <a:off x="3335994" y="5203140"/>
            <a:ext cx="1474434" cy="523220"/>
          </a:xfrm>
          <a:prstGeom prst="rect">
            <a:avLst/>
          </a:prstGeom>
          <a:noFill/>
        </p:spPr>
        <p:txBody>
          <a:bodyPr wrap="square" rtlCol="0">
            <a:spAutoFit/>
          </a:bodyPr>
          <a:lstStyle/>
          <a:p>
            <a:pPr algn="ctr"/>
            <a:r>
              <a:rPr lang="en-US" sz="1400" b="1" dirty="0" smtClean="0">
                <a:solidFill>
                  <a:schemeClr val="bg1"/>
                </a:solidFill>
              </a:rPr>
              <a:t>Cerebrovascular 5%</a:t>
            </a:r>
            <a:endParaRPr lang="en-US" sz="1400" b="1" dirty="0">
              <a:solidFill>
                <a:schemeClr val="bg1"/>
              </a:solidFill>
            </a:endParaRPr>
          </a:p>
        </p:txBody>
      </p:sp>
      <p:sp>
        <p:nvSpPr>
          <p:cNvPr id="9" name="TextBox 8"/>
          <p:cNvSpPr txBox="1"/>
          <p:nvPr/>
        </p:nvSpPr>
        <p:spPr>
          <a:xfrm>
            <a:off x="6333667" y="3784608"/>
            <a:ext cx="1462596" cy="307777"/>
          </a:xfrm>
          <a:prstGeom prst="rect">
            <a:avLst/>
          </a:prstGeom>
          <a:noFill/>
        </p:spPr>
        <p:txBody>
          <a:bodyPr wrap="square" rtlCol="0">
            <a:spAutoFit/>
          </a:bodyPr>
          <a:lstStyle/>
          <a:p>
            <a:r>
              <a:rPr lang="en-US" sz="1400" b="1" dirty="0" smtClean="0">
                <a:solidFill>
                  <a:schemeClr val="bg1"/>
                </a:solidFill>
              </a:rPr>
              <a:t>Alzheimer's 6%</a:t>
            </a:r>
            <a:endParaRPr lang="en-US" sz="1400" b="1" dirty="0">
              <a:solidFill>
                <a:schemeClr val="bg1"/>
              </a:solidFill>
            </a:endParaRPr>
          </a:p>
        </p:txBody>
      </p:sp>
      <p:sp>
        <p:nvSpPr>
          <p:cNvPr id="10" name="TextBox 9"/>
          <p:cNvSpPr txBox="1"/>
          <p:nvPr/>
        </p:nvSpPr>
        <p:spPr>
          <a:xfrm>
            <a:off x="6509931" y="3309696"/>
            <a:ext cx="1110069" cy="307777"/>
          </a:xfrm>
          <a:prstGeom prst="rect">
            <a:avLst/>
          </a:prstGeom>
          <a:noFill/>
        </p:spPr>
        <p:txBody>
          <a:bodyPr wrap="square" rtlCol="0">
            <a:spAutoFit/>
          </a:bodyPr>
          <a:lstStyle/>
          <a:p>
            <a:r>
              <a:rPr lang="en-US" sz="1400" b="1" dirty="0" smtClean="0">
                <a:solidFill>
                  <a:schemeClr val="bg1"/>
                </a:solidFill>
              </a:rPr>
              <a:t>Diabetes 3%</a:t>
            </a:r>
            <a:endParaRPr lang="en-US" sz="1400" b="1" dirty="0">
              <a:solidFill>
                <a:schemeClr val="bg1"/>
              </a:solidFill>
            </a:endParaRPr>
          </a:p>
        </p:txBody>
      </p:sp>
      <p:sp>
        <p:nvSpPr>
          <p:cNvPr id="11" name="TextBox 10"/>
          <p:cNvSpPr txBox="1"/>
          <p:nvPr/>
        </p:nvSpPr>
        <p:spPr>
          <a:xfrm>
            <a:off x="3967471" y="2422634"/>
            <a:ext cx="933169" cy="523220"/>
          </a:xfrm>
          <a:prstGeom prst="rect">
            <a:avLst/>
          </a:prstGeom>
          <a:noFill/>
        </p:spPr>
        <p:txBody>
          <a:bodyPr wrap="square" rtlCol="0">
            <a:spAutoFit/>
          </a:bodyPr>
          <a:lstStyle/>
          <a:p>
            <a:r>
              <a:rPr lang="en-US" sz="1400" b="1" dirty="0" smtClean="0">
                <a:solidFill>
                  <a:schemeClr val="bg1"/>
                </a:solidFill>
              </a:rPr>
              <a:t>Other 21%</a:t>
            </a:r>
            <a:endParaRPr lang="en-US" sz="1400" b="1" dirty="0">
              <a:solidFill>
                <a:schemeClr val="bg1"/>
              </a:solidFill>
            </a:endParaRPr>
          </a:p>
        </p:txBody>
      </p:sp>
    </p:spTree>
    <p:extLst>
      <p:ext uri="{BB962C8B-B14F-4D97-AF65-F5344CB8AC3E}">
        <p14:creationId xmlns:p14="http://schemas.microsoft.com/office/powerpoint/2010/main" val="36213956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1095018" y="442364"/>
          <a:ext cx="8294914" cy="601979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522363" y="6143616"/>
            <a:ext cx="2625094" cy="307777"/>
          </a:xfrm>
          <a:prstGeom prst="rect">
            <a:avLst/>
          </a:prstGeom>
          <a:noFill/>
        </p:spPr>
        <p:txBody>
          <a:bodyPr wrap="square" rtlCol="0">
            <a:spAutoFit/>
          </a:bodyPr>
          <a:lstStyle/>
          <a:p>
            <a:r>
              <a:rPr lang="en-US" sz="1400" dirty="0">
                <a:solidFill>
                  <a:prstClr val="black"/>
                </a:solidFill>
              </a:rPr>
              <a:t>Source: MD Vital Statistics, </a:t>
            </a:r>
            <a:r>
              <a:rPr lang="en-US" sz="1400" dirty="0" smtClean="0">
                <a:solidFill>
                  <a:prstClr val="black"/>
                </a:solidFill>
              </a:rPr>
              <a:t>2018 </a:t>
            </a:r>
            <a:endParaRPr lang="en-US" sz="1400" dirty="0">
              <a:solidFill>
                <a:prstClr val="black"/>
              </a:solidFill>
            </a:endParaRPr>
          </a:p>
        </p:txBody>
      </p:sp>
      <p:sp>
        <p:nvSpPr>
          <p:cNvPr id="5" name="TextBox 4"/>
          <p:cNvSpPr txBox="1"/>
          <p:nvPr/>
        </p:nvSpPr>
        <p:spPr>
          <a:xfrm>
            <a:off x="8321244" y="1173488"/>
            <a:ext cx="2636668" cy="2062103"/>
          </a:xfrm>
          <a:prstGeom prst="rect">
            <a:avLst/>
          </a:prstGeom>
          <a:noFill/>
        </p:spPr>
        <p:txBody>
          <a:bodyPr wrap="square" rtlCol="0">
            <a:spAutoFit/>
          </a:bodyPr>
          <a:lstStyle/>
          <a:p>
            <a:pPr algn="ctr"/>
            <a:r>
              <a:rPr lang="en-US" sz="3200" b="1" dirty="0" smtClean="0">
                <a:solidFill>
                  <a:srgbClr val="0070C0"/>
                </a:solidFill>
                <a:effectLst>
                  <a:outerShdw blurRad="38100" dist="38100" dir="2700000" algn="tl">
                    <a:srgbClr val="000000">
                      <a:alpha val="43137"/>
                    </a:srgbClr>
                  </a:outerShdw>
                </a:effectLst>
              </a:rPr>
              <a:t>2018 </a:t>
            </a:r>
            <a:r>
              <a:rPr lang="en-US" sz="3200" b="1" dirty="0">
                <a:solidFill>
                  <a:srgbClr val="0070C0"/>
                </a:solidFill>
                <a:effectLst>
                  <a:outerShdw blurRad="38100" dist="38100" dir="2700000" algn="tl">
                    <a:srgbClr val="000000">
                      <a:alpha val="43137"/>
                    </a:srgbClr>
                  </a:outerShdw>
                </a:effectLst>
              </a:rPr>
              <a:t>CAUSES OF DEATH IN GARRETT COUNTY</a:t>
            </a:r>
          </a:p>
        </p:txBody>
      </p:sp>
      <p:sp>
        <p:nvSpPr>
          <p:cNvPr id="2" name="TextBox 1"/>
          <p:cNvSpPr txBox="1"/>
          <p:nvPr/>
        </p:nvSpPr>
        <p:spPr>
          <a:xfrm>
            <a:off x="5098717" y="4637619"/>
            <a:ext cx="1669945" cy="523220"/>
          </a:xfrm>
          <a:prstGeom prst="rect">
            <a:avLst/>
          </a:prstGeom>
          <a:noFill/>
        </p:spPr>
        <p:txBody>
          <a:bodyPr wrap="square" rtlCol="0">
            <a:spAutoFit/>
          </a:bodyPr>
          <a:lstStyle/>
          <a:p>
            <a:pPr algn="ctr"/>
            <a:r>
              <a:rPr lang="en-US" sz="1400" b="1" dirty="0">
                <a:solidFill>
                  <a:prstClr val="white"/>
                </a:solidFill>
                <a:effectLst>
                  <a:outerShdw blurRad="38100" dist="38100" dir="2700000" algn="tl">
                    <a:srgbClr val="000000">
                      <a:alpha val="43137"/>
                    </a:srgbClr>
                  </a:outerShdw>
                </a:effectLst>
              </a:rPr>
              <a:t>Diseases of the </a:t>
            </a:r>
            <a:r>
              <a:rPr lang="en-US" sz="1400" b="1" dirty="0" smtClean="0">
                <a:solidFill>
                  <a:prstClr val="white"/>
                </a:solidFill>
                <a:effectLst>
                  <a:outerShdw blurRad="38100" dist="38100" dir="2700000" algn="tl">
                    <a:srgbClr val="000000">
                      <a:alpha val="43137"/>
                    </a:srgbClr>
                  </a:outerShdw>
                </a:effectLst>
              </a:rPr>
              <a:t>Heart  28%</a:t>
            </a:r>
            <a:endParaRPr lang="en-US" sz="1400" b="1"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5535605" y="2074109"/>
            <a:ext cx="1726709" cy="523220"/>
          </a:xfrm>
          <a:prstGeom prst="rect">
            <a:avLst/>
          </a:prstGeom>
          <a:noFill/>
        </p:spPr>
        <p:txBody>
          <a:bodyPr wrap="square" rtlCol="0">
            <a:spAutoFit/>
          </a:bodyPr>
          <a:lstStyle/>
          <a:p>
            <a:pPr algn="ctr"/>
            <a:r>
              <a:rPr lang="en-US" sz="1400" b="1" dirty="0">
                <a:solidFill>
                  <a:prstClr val="white"/>
                </a:solidFill>
              </a:rPr>
              <a:t>Malignant </a:t>
            </a:r>
            <a:r>
              <a:rPr lang="en-US" sz="1400" b="1" dirty="0" smtClean="0">
                <a:solidFill>
                  <a:prstClr val="white"/>
                </a:solidFill>
              </a:rPr>
              <a:t>Neoplasms 19%</a:t>
            </a:r>
            <a:endParaRPr lang="en-US" sz="1400" b="1" dirty="0">
              <a:solidFill>
                <a:prstClr val="white"/>
              </a:solidFill>
            </a:endParaRPr>
          </a:p>
        </p:txBody>
      </p:sp>
      <p:sp>
        <p:nvSpPr>
          <p:cNvPr id="7" name="TextBox 6"/>
          <p:cNvSpPr txBox="1"/>
          <p:nvPr/>
        </p:nvSpPr>
        <p:spPr>
          <a:xfrm>
            <a:off x="3045102" y="3938496"/>
            <a:ext cx="1388954" cy="523220"/>
          </a:xfrm>
          <a:prstGeom prst="rect">
            <a:avLst/>
          </a:prstGeom>
          <a:noFill/>
        </p:spPr>
        <p:txBody>
          <a:bodyPr wrap="square" rtlCol="0">
            <a:spAutoFit/>
          </a:bodyPr>
          <a:lstStyle/>
          <a:p>
            <a:r>
              <a:rPr lang="en-US" sz="1400" b="1" dirty="0">
                <a:solidFill>
                  <a:prstClr val="white"/>
                </a:solidFill>
              </a:rPr>
              <a:t>Chronic Lower </a:t>
            </a:r>
            <a:r>
              <a:rPr lang="en-US" sz="1400" b="1" dirty="0" smtClean="0">
                <a:solidFill>
                  <a:prstClr val="white"/>
                </a:solidFill>
              </a:rPr>
              <a:t>Respiratory 8%</a:t>
            </a:r>
            <a:endParaRPr lang="en-US" sz="1400" b="1" dirty="0">
              <a:solidFill>
                <a:prstClr val="white"/>
              </a:solidFill>
            </a:endParaRPr>
          </a:p>
        </p:txBody>
      </p:sp>
      <p:sp>
        <p:nvSpPr>
          <p:cNvPr id="8" name="TextBox 7"/>
          <p:cNvSpPr txBox="1"/>
          <p:nvPr/>
        </p:nvSpPr>
        <p:spPr>
          <a:xfrm>
            <a:off x="3335994" y="5203140"/>
            <a:ext cx="1474434" cy="523220"/>
          </a:xfrm>
          <a:prstGeom prst="rect">
            <a:avLst/>
          </a:prstGeom>
          <a:noFill/>
        </p:spPr>
        <p:txBody>
          <a:bodyPr wrap="square" rtlCol="0">
            <a:spAutoFit/>
          </a:bodyPr>
          <a:lstStyle/>
          <a:p>
            <a:pPr algn="ctr"/>
            <a:r>
              <a:rPr lang="en-US" sz="1400" b="1" dirty="0" smtClean="0">
                <a:solidFill>
                  <a:prstClr val="white"/>
                </a:solidFill>
              </a:rPr>
              <a:t>Cerebrovascular 5%</a:t>
            </a:r>
            <a:endParaRPr lang="en-US" sz="1400" b="1" dirty="0">
              <a:solidFill>
                <a:prstClr val="white"/>
              </a:solidFill>
            </a:endParaRPr>
          </a:p>
        </p:txBody>
      </p:sp>
      <p:sp>
        <p:nvSpPr>
          <p:cNvPr id="9" name="TextBox 8"/>
          <p:cNvSpPr txBox="1"/>
          <p:nvPr/>
        </p:nvSpPr>
        <p:spPr>
          <a:xfrm>
            <a:off x="6333667" y="3784608"/>
            <a:ext cx="1462596" cy="307777"/>
          </a:xfrm>
          <a:prstGeom prst="rect">
            <a:avLst/>
          </a:prstGeom>
          <a:noFill/>
        </p:spPr>
        <p:txBody>
          <a:bodyPr wrap="square" rtlCol="0">
            <a:spAutoFit/>
          </a:bodyPr>
          <a:lstStyle/>
          <a:p>
            <a:r>
              <a:rPr lang="en-US" sz="1400" b="1" dirty="0" smtClean="0">
                <a:solidFill>
                  <a:prstClr val="white"/>
                </a:solidFill>
              </a:rPr>
              <a:t>Alzheimer's 6%</a:t>
            </a:r>
            <a:endParaRPr lang="en-US" sz="1400" b="1" dirty="0">
              <a:solidFill>
                <a:prstClr val="white"/>
              </a:solidFill>
            </a:endParaRPr>
          </a:p>
        </p:txBody>
      </p:sp>
      <p:sp>
        <p:nvSpPr>
          <p:cNvPr id="10" name="TextBox 9"/>
          <p:cNvSpPr txBox="1"/>
          <p:nvPr/>
        </p:nvSpPr>
        <p:spPr>
          <a:xfrm>
            <a:off x="6509931" y="3309696"/>
            <a:ext cx="1110069" cy="307777"/>
          </a:xfrm>
          <a:prstGeom prst="rect">
            <a:avLst/>
          </a:prstGeom>
          <a:noFill/>
        </p:spPr>
        <p:txBody>
          <a:bodyPr wrap="square" rtlCol="0">
            <a:spAutoFit/>
          </a:bodyPr>
          <a:lstStyle/>
          <a:p>
            <a:r>
              <a:rPr lang="en-US" sz="1400" b="1" dirty="0" smtClean="0">
                <a:solidFill>
                  <a:prstClr val="white"/>
                </a:solidFill>
              </a:rPr>
              <a:t>Diabetes 3%</a:t>
            </a:r>
            <a:endParaRPr lang="en-US" sz="1400" b="1" dirty="0">
              <a:solidFill>
                <a:prstClr val="white"/>
              </a:solidFill>
            </a:endParaRPr>
          </a:p>
        </p:txBody>
      </p:sp>
      <p:sp>
        <p:nvSpPr>
          <p:cNvPr id="11" name="TextBox 10"/>
          <p:cNvSpPr txBox="1"/>
          <p:nvPr/>
        </p:nvSpPr>
        <p:spPr>
          <a:xfrm>
            <a:off x="3967471" y="2422634"/>
            <a:ext cx="933169" cy="523220"/>
          </a:xfrm>
          <a:prstGeom prst="rect">
            <a:avLst/>
          </a:prstGeom>
          <a:noFill/>
        </p:spPr>
        <p:txBody>
          <a:bodyPr wrap="square" rtlCol="0">
            <a:spAutoFit/>
          </a:bodyPr>
          <a:lstStyle/>
          <a:p>
            <a:r>
              <a:rPr lang="en-US" sz="1400" b="1" dirty="0" smtClean="0">
                <a:solidFill>
                  <a:prstClr val="white"/>
                </a:solidFill>
              </a:rPr>
              <a:t>Other 21%</a:t>
            </a:r>
            <a:endParaRPr lang="en-US" sz="1400" b="1" dirty="0">
              <a:solidFill>
                <a:prstClr val="white"/>
              </a:solidFill>
            </a:endParaRPr>
          </a:p>
        </p:txBody>
      </p:sp>
      <p:sp>
        <p:nvSpPr>
          <p:cNvPr id="12" name="TextBox 11"/>
          <p:cNvSpPr txBox="1"/>
          <p:nvPr/>
        </p:nvSpPr>
        <p:spPr>
          <a:xfrm>
            <a:off x="8321244" y="4092385"/>
            <a:ext cx="3309664" cy="1477328"/>
          </a:xfrm>
          <a:prstGeom prst="rect">
            <a:avLst/>
          </a:prstGeom>
          <a:noFill/>
        </p:spPr>
        <p:txBody>
          <a:bodyPr wrap="square" rtlCol="0">
            <a:spAutoFit/>
          </a:bodyPr>
          <a:lstStyle/>
          <a:p>
            <a:r>
              <a:rPr lang="en-US" dirty="0" smtClean="0"/>
              <a:t>All in the other categories has less  that 3% of deaths.  Examples are: Accidents, Nephritis, Suicide</a:t>
            </a:r>
            <a:r>
              <a:rPr lang="en-US" dirty="0"/>
              <a:t>, </a:t>
            </a:r>
          </a:p>
          <a:p>
            <a:r>
              <a:rPr lang="en-US" dirty="0" smtClean="0"/>
              <a:t>Homicide, Poisoning (OD), Peptic Ulcer, Parkinson's, etc.</a:t>
            </a:r>
            <a:endParaRPr lang="en-US" dirty="0"/>
          </a:p>
        </p:txBody>
      </p:sp>
    </p:spTree>
    <p:extLst>
      <p:ext uri="{BB962C8B-B14F-4D97-AF65-F5344CB8AC3E}">
        <p14:creationId xmlns:p14="http://schemas.microsoft.com/office/powerpoint/2010/main" val="2935077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extLst>
              <p:ext uri="{D42A27DB-BD31-4B8C-83A1-F6EECF244321}">
                <p14:modId xmlns:p14="http://schemas.microsoft.com/office/powerpoint/2010/main" val="1929946486"/>
              </p:ext>
            </p:extLst>
          </p:nvPr>
        </p:nvGraphicFramePr>
        <p:xfrm>
          <a:off x="1093305" y="546652"/>
          <a:ext cx="10485782" cy="587402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71021" y="6289873"/>
            <a:ext cx="1704512" cy="261610"/>
          </a:xfrm>
          <a:prstGeom prst="rect">
            <a:avLst/>
          </a:prstGeom>
          <a:noFill/>
        </p:spPr>
        <p:txBody>
          <a:bodyPr wrap="square" rtlCol="0">
            <a:spAutoFit/>
          </a:bodyPr>
          <a:lstStyle/>
          <a:p>
            <a:r>
              <a:rPr lang="en-US" sz="1100" dirty="0" smtClean="0">
                <a:solidFill>
                  <a:prstClr val="black"/>
                </a:solidFill>
              </a:rPr>
              <a:t>2018 </a:t>
            </a:r>
            <a:r>
              <a:rPr lang="en-US" sz="1100" dirty="0" smtClean="0">
                <a:solidFill>
                  <a:prstClr val="black"/>
                </a:solidFill>
              </a:rPr>
              <a:t>Vital Statistics</a:t>
            </a:r>
            <a:endParaRPr lang="en-US" sz="1100" dirty="0">
              <a:solidFill>
                <a:prstClr val="black"/>
              </a:solidFill>
            </a:endParaRPr>
          </a:p>
        </p:txBody>
      </p:sp>
    </p:spTree>
    <p:extLst>
      <p:ext uri="{BB962C8B-B14F-4D97-AF65-F5344CB8AC3E}">
        <p14:creationId xmlns:p14="http://schemas.microsoft.com/office/powerpoint/2010/main" val="5861882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648" y="6203576"/>
            <a:ext cx="4007223" cy="369332"/>
          </a:xfrm>
          <a:prstGeom prst="rect">
            <a:avLst/>
          </a:prstGeom>
          <a:noFill/>
        </p:spPr>
        <p:txBody>
          <a:bodyPr wrap="square" rtlCol="0">
            <a:spAutoFit/>
          </a:bodyPr>
          <a:lstStyle/>
          <a:p>
            <a:r>
              <a:rPr lang="en-US" dirty="0" smtClean="0"/>
              <a:t>County Health Rankings and Roadmaps</a:t>
            </a:r>
            <a:endParaRPr lang="en-US" dirty="0"/>
          </a:p>
        </p:txBody>
      </p:sp>
      <p:pic>
        <p:nvPicPr>
          <p:cNvPr id="4" name="Picture 3"/>
          <p:cNvPicPr>
            <a:picLocks noChangeAspect="1"/>
          </p:cNvPicPr>
          <p:nvPr/>
        </p:nvPicPr>
        <p:blipFill>
          <a:blip r:embed="rId3"/>
          <a:stretch>
            <a:fillRect/>
          </a:stretch>
        </p:blipFill>
        <p:spPr>
          <a:xfrm>
            <a:off x="2132271" y="3210242"/>
            <a:ext cx="7690459" cy="2993334"/>
          </a:xfrm>
          <a:prstGeom prst="rect">
            <a:avLst/>
          </a:prstGeom>
        </p:spPr>
      </p:pic>
      <p:pic>
        <p:nvPicPr>
          <p:cNvPr id="5" name="Picture 4"/>
          <p:cNvPicPr>
            <a:picLocks noChangeAspect="1"/>
          </p:cNvPicPr>
          <p:nvPr/>
        </p:nvPicPr>
        <p:blipFill>
          <a:blip r:embed="rId4"/>
          <a:stretch>
            <a:fillRect/>
          </a:stretch>
        </p:blipFill>
        <p:spPr>
          <a:xfrm>
            <a:off x="1951348" y="243409"/>
            <a:ext cx="7390614" cy="2966833"/>
          </a:xfrm>
          <a:prstGeom prst="rect">
            <a:avLst/>
          </a:prstGeom>
        </p:spPr>
      </p:pic>
    </p:spTree>
    <p:extLst>
      <p:ext uri="{BB962C8B-B14F-4D97-AF65-F5344CB8AC3E}">
        <p14:creationId xmlns:p14="http://schemas.microsoft.com/office/powerpoint/2010/main" val="2567752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ppt/theme/themeOverride2.xml><?xml version="1.0" encoding="utf-8"?>
<a:themeOverride xmlns:a="http://schemas.openxmlformats.org/drawingml/2006/main">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13593</TotalTime>
  <Words>2587</Words>
  <Application>Microsoft Office PowerPoint</Application>
  <PresentationFormat>Widescreen</PresentationFormat>
  <Paragraphs>509</Paragraphs>
  <Slides>37</Slides>
  <Notes>34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6" baseType="lpstr">
      <vt:lpstr>Arial</vt:lpstr>
      <vt:lpstr>Calibri</vt:lpstr>
      <vt:lpstr>Calibri Light</vt:lpstr>
      <vt:lpstr>Century Gothic</vt:lpstr>
      <vt:lpstr>Courier New</vt:lpstr>
      <vt:lpstr>Nunito</vt:lpstr>
      <vt:lpstr>Office Theme</vt:lpstr>
      <vt:lpstr>1_Office Theme</vt:lpstr>
      <vt:lpstr>Image</vt:lpstr>
      <vt:lpstr>2018 STATUS OF HEALTH</vt:lpstr>
      <vt:lpstr> DATA SOURCES</vt:lpstr>
      <vt:lpstr>PowerPoint Presentation</vt:lpstr>
      <vt:lpstr>Population Decline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Health Improvement Process</vt:lpstr>
      <vt:lpstr>Healthy Beginnings</vt:lpstr>
      <vt:lpstr>Mothers Who Received Prenatal Care</vt:lpstr>
      <vt:lpstr>PowerPoint Presentation</vt:lpstr>
      <vt:lpstr>Infant Mortality Rate  Per 1,000 Live Births</vt:lpstr>
      <vt:lpstr>Births to Adolescents, All Races Rates per 1,000 Females, Ages 15-17</vt:lpstr>
      <vt:lpstr>Healthy Living</vt:lpstr>
      <vt:lpstr> Percentage of students who were obese  (&gt; 95th percentile for body mass index, by age and sex) </vt:lpstr>
      <vt:lpstr>PowerPoint Presentation</vt:lpstr>
      <vt:lpstr>Overdose Deaths by Year</vt:lpstr>
      <vt:lpstr>PowerPoint Presentation</vt:lpstr>
      <vt:lpstr>Accidental Poisonings – All ED Visits</vt:lpstr>
      <vt:lpstr>Healthy Communities</vt:lpstr>
      <vt:lpstr>PowerPoint Presentation</vt:lpstr>
      <vt:lpstr>Access To Care</vt:lpstr>
      <vt:lpstr>PowerPoint Presentation</vt:lpstr>
      <vt:lpstr>PowerPoint Presentation</vt:lpstr>
      <vt:lpstr>Quality Preventive Care</vt:lpstr>
      <vt:lpstr>COVID 19 Current Data </vt:lpstr>
      <vt:lpstr>COVID-19   Current Interventions</vt:lpstr>
      <vt:lpstr>PowerPoint Presentation</vt:lpstr>
      <vt:lpstr>PowerPoint Presentation</vt:lpstr>
      <vt:lpstr>PowerPoint Presentation</vt:lpstr>
      <vt:lpstr>PowerPoint Presentation</vt:lpstr>
      <vt:lpstr> Priorities for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STATUS OF HEALTH</dc:title>
  <dc:creator>Beth Brenneman</dc:creator>
  <cp:lastModifiedBy>Beth Brenneman</cp:lastModifiedBy>
  <cp:revision>863</cp:revision>
  <cp:lastPrinted>2019-05-14T13:26:38Z</cp:lastPrinted>
  <dcterms:created xsi:type="dcterms:W3CDTF">2017-04-18T16:09:10Z</dcterms:created>
  <dcterms:modified xsi:type="dcterms:W3CDTF">2020-06-03T17:35:58Z</dcterms:modified>
</cp:coreProperties>
</file>