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2" r:id="rId3"/>
    <p:sldId id="263" r:id="rId4"/>
    <p:sldId id="259" r:id="rId5"/>
    <p:sldId id="260" r:id="rId6"/>
    <p:sldId id="261" r:id="rId7"/>
    <p:sldId id="264" r:id="rId8"/>
    <p:sldId id="265" r:id="rId9"/>
    <p:sldId id="266" r:id="rId10"/>
    <p:sldId id="267" r:id="rId11"/>
    <p:sldId id="268" r:id="rId12"/>
    <p:sldId id="269" r:id="rId13"/>
    <p:sldId id="270" r:id="rId14"/>
    <p:sldId id="271"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04" autoAdjust="0"/>
    <p:restoredTop sz="94668" autoAdjust="0"/>
  </p:normalViewPr>
  <p:slideViewPr>
    <p:cSldViewPr>
      <p:cViewPr varScale="1">
        <p:scale>
          <a:sx n="107" d="100"/>
          <a:sy n="107" d="100"/>
        </p:scale>
        <p:origin x="-1014"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03EA854-CF1A-45BB-942C-8F435261B1F8}" type="datetimeFigureOut">
              <a:rPr lang="en-US" smtClean="0"/>
              <a:t>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821E837-4D0A-4145-A2EC-3EE3F7F255B8}"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3EA854-CF1A-45BB-942C-8F435261B1F8}" type="datetimeFigureOut">
              <a:rPr lang="en-US" smtClean="0"/>
              <a:t>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821E837-4D0A-4145-A2EC-3EE3F7F255B8}"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3EA854-CF1A-45BB-942C-8F435261B1F8}" type="datetimeFigureOut">
              <a:rPr lang="en-US" smtClean="0"/>
              <a:t>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821E837-4D0A-4145-A2EC-3EE3F7F255B8}"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3EA854-CF1A-45BB-942C-8F435261B1F8}" type="datetimeFigureOut">
              <a:rPr lang="en-US" smtClean="0"/>
              <a:t>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821E837-4D0A-4145-A2EC-3EE3F7F255B8}"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3EA854-CF1A-45BB-942C-8F435261B1F8}" type="datetimeFigureOut">
              <a:rPr lang="en-US" smtClean="0"/>
              <a:t>1/23/2020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821E837-4D0A-4145-A2EC-3EE3F7F255B8}"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03EA854-CF1A-45BB-942C-8F435261B1F8}" type="datetimeFigureOut">
              <a:rPr lang="en-US" smtClean="0"/>
              <a:t>1/23/2020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821E837-4D0A-4145-A2EC-3EE3F7F255B8}"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3EA854-CF1A-45BB-942C-8F435261B1F8}" type="datetimeFigureOut">
              <a:rPr lang="en-US" smtClean="0"/>
              <a:t>1/23/2020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821E837-4D0A-4145-A2EC-3EE3F7F255B8}"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3EA854-CF1A-45BB-942C-8F435261B1F8}" type="datetimeFigureOut">
              <a:rPr lang="en-US" smtClean="0"/>
              <a:t>1/23/2020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821E837-4D0A-4145-A2EC-3EE3F7F255B8}"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3EA854-CF1A-45BB-942C-8F435261B1F8}" type="datetimeFigureOut">
              <a:rPr lang="en-US" smtClean="0"/>
              <a:t>1/23/2020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821E837-4D0A-4145-A2EC-3EE3F7F255B8}"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3EA854-CF1A-45BB-942C-8F435261B1F8}" type="datetimeFigureOut">
              <a:rPr lang="en-US" smtClean="0"/>
              <a:t>1/23/2020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821E837-4D0A-4145-A2EC-3EE3F7F255B8}" type="slidenum">
              <a:rPr lang="en-US" smtClean="0"/>
              <a:t>‹#›</a:t>
            </a:fld>
            <a:endParaRPr lang="en-US" dirty="0"/>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403EA854-CF1A-45BB-942C-8F435261B1F8}" type="datetimeFigureOut">
              <a:rPr lang="en-US" smtClean="0"/>
              <a:t>1/23/2020</a:t>
            </a:fld>
            <a:endParaRPr lang="en-US" dirty="0"/>
          </a:p>
        </p:txBody>
      </p:sp>
      <p:sp>
        <p:nvSpPr>
          <p:cNvPr id="9" name="Slide Number Placeholder 8"/>
          <p:cNvSpPr>
            <a:spLocks noGrp="1"/>
          </p:cNvSpPr>
          <p:nvPr>
            <p:ph type="sldNum" sz="quarter" idx="11"/>
          </p:nvPr>
        </p:nvSpPr>
        <p:spPr/>
        <p:txBody>
          <a:bodyPr/>
          <a:lstStyle/>
          <a:p>
            <a:fld id="{D821E837-4D0A-4145-A2EC-3EE3F7F255B8}" type="slidenum">
              <a:rPr lang="en-US" smtClean="0"/>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D821E837-4D0A-4145-A2EC-3EE3F7F255B8}" type="slidenum">
              <a:rPr lang="en-US" smtClean="0"/>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403EA854-CF1A-45BB-942C-8F435261B1F8}" type="datetimeFigureOut">
              <a:rPr lang="en-US" smtClean="0"/>
              <a:t>1/23/2020</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4705" y="1143001"/>
            <a:ext cx="6629400" cy="1676399"/>
          </a:xfrm>
        </p:spPr>
        <p:style>
          <a:lnRef idx="1">
            <a:schemeClr val="accent6"/>
          </a:lnRef>
          <a:fillRef idx="2">
            <a:schemeClr val="accent6"/>
          </a:fillRef>
          <a:effectRef idx="1">
            <a:schemeClr val="accent6"/>
          </a:effectRef>
          <a:fontRef idx="minor">
            <a:schemeClr val="dk1"/>
          </a:fontRef>
        </p:style>
        <p:txBody>
          <a:bodyPr/>
          <a:lstStyle/>
          <a:p>
            <a:pPr algn="ctr"/>
            <a:r>
              <a:rPr lang="en-US" sz="5400" dirty="0" smtClean="0"/>
              <a:t>Garrett County</a:t>
            </a:r>
            <a:br>
              <a:rPr lang="en-US" sz="5400" dirty="0" smtClean="0"/>
            </a:br>
            <a:r>
              <a:rPr lang="en-US" sz="5400" dirty="0" smtClean="0"/>
              <a:t>Local Care Team</a:t>
            </a:r>
            <a:endParaRPr lang="en-US" sz="5400" dirty="0"/>
          </a:p>
        </p:txBody>
      </p:sp>
      <p:sp>
        <p:nvSpPr>
          <p:cNvPr id="3" name="Subtitle 2"/>
          <p:cNvSpPr>
            <a:spLocks noGrp="1"/>
          </p:cNvSpPr>
          <p:nvPr>
            <p:ph type="subTitle" idx="1"/>
          </p:nvPr>
        </p:nvSpPr>
        <p:spPr>
          <a:xfrm>
            <a:off x="609600" y="3200400"/>
            <a:ext cx="6553200" cy="2971800"/>
          </a:xfrm>
        </p:spPr>
        <p:style>
          <a:lnRef idx="1">
            <a:schemeClr val="accent2"/>
          </a:lnRef>
          <a:fillRef idx="3">
            <a:schemeClr val="accent2"/>
          </a:fillRef>
          <a:effectRef idx="2">
            <a:schemeClr val="accent2"/>
          </a:effectRef>
          <a:fontRef idx="minor">
            <a:schemeClr val="lt1"/>
          </a:fontRef>
        </p:style>
        <p:txBody>
          <a:bodyPr>
            <a:normAutofit/>
          </a:bodyPr>
          <a:lstStyle/>
          <a:p>
            <a:pPr algn="ctr"/>
            <a:r>
              <a:rPr lang="en-US" sz="3600" dirty="0" smtClean="0">
                <a:solidFill>
                  <a:schemeClr val="bg1"/>
                </a:solidFill>
              </a:rPr>
              <a:t>Connecting children and families of Garrett County with the services and resources to reach their potential and live a successful life.</a:t>
            </a:r>
            <a:endParaRPr lang="en-US" dirty="0">
              <a:solidFill>
                <a:schemeClr val="bg1"/>
              </a:solidFill>
            </a:endParaRPr>
          </a:p>
        </p:txBody>
      </p:sp>
    </p:spTree>
    <p:extLst>
      <p:ext uri="{BB962C8B-B14F-4D97-AF65-F5344CB8AC3E}">
        <p14:creationId xmlns:p14="http://schemas.microsoft.com/office/powerpoint/2010/main" val="1521637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pPr algn="ctr"/>
            <a:r>
              <a:rPr lang="en-US" dirty="0" smtClean="0"/>
              <a:t>Confidentiality</a:t>
            </a:r>
            <a:endParaRPr lang="en-US" dirty="0"/>
          </a:p>
        </p:txBody>
      </p:sp>
      <p:sp>
        <p:nvSpPr>
          <p:cNvPr id="3" name="Content Placeholder 2"/>
          <p:cNvSpPr>
            <a:spLocks noGrp="1"/>
          </p:cNvSpPr>
          <p:nvPr>
            <p:ph idx="1"/>
          </p:nvPr>
        </p:nvSpPr>
        <p:spPr/>
        <p:style>
          <a:lnRef idx="0">
            <a:schemeClr val="accent2"/>
          </a:lnRef>
          <a:fillRef idx="3">
            <a:schemeClr val="accent2"/>
          </a:fillRef>
          <a:effectRef idx="3">
            <a:schemeClr val="accent2"/>
          </a:effectRef>
          <a:fontRef idx="minor">
            <a:schemeClr val="lt1"/>
          </a:fontRef>
        </p:style>
        <p:txBody>
          <a:bodyPr/>
          <a:lstStyle/>
          <a:p>
            <a:endParaRPr lang="en-US" dirty="0" smtClean="0"/>
          </a:p>
          <a:p>
            <a:r>
              <a:rPr lang="en-US" dirty="0" smtClean="0"/>
              <a:t>Policy:  All records or information shared at an Local Care Team meeting are held confidential and will not be re-disclosed without the written consent of the person of interest.  Notwithstanding any other provision of state law and where not prohibited by federal law, consent of the person if interest is not required for public agencies to provide certain information to the Children’s Cabinet.  Legislation mandating the sharing of information among public agencies, with consent, was passed by the Maryland General Assembly during the 1994 session.</a:t>
            </a:r>
          </a:p>
          <a:p>
            <a:pPr marL="114300" indent="0">
              <a:buNone/>
            </a:pPr>
            <a:endParaRPr lang="en-US" dirty="0"/>
          </a:p>
        </p:txBody>
      </p:sp>
    </p:spTree>
    <p:extLst>
      <p:ext uri="{BB962C8B-B14F-4D97-AF65-F5344CB8AC3E}">
        <p14:creationId xmlns:p14="http://schemas.microsoft.com/office/powerpoint/2010/main" val="25917680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pPr algn="ctr"/>
            <a:r>
              <a:rPr lang="en-US" dirty="0" smtClean="0"/>
              <a:t>Confidentiality of Records</a:t>
            </a:r>
            <a:endParaRPr lang="en-US" dirty="0"/>
          </a:p>
        </p:txBody>
      </p:sp>
      <p:sp>
        <p:nvSpPr>
          <p:cNvPr id="3" name="Content Placeholder 2"/>
          <p:cNvSpPr>
            <a:spLocks noGrp="1"/>
          </p:cNvSpPr>
          <p:nvPr>
            <p:ph idx="1"/>
          </p:nvPr>
        </p:nvSpPr>
        <p:spPr/>
        <p:style>
          <a:lnRef idx="0">
            <a:schemeClr val="accent2"/>
          </a:lnRef>
          <a:fillRef idx="3">
            <a:schemeClr val="accent2"/>
          </a:fillRef>
          <a:effectRef idx="3">
            <a:schemeClr val="accent2"/>
          </a:effectRef>
          <a:fontRef idx="minor">
            <a:schemeClr val="lt1"/>
          </a:fontRef>
        </p:style>
        <p:txBody>
          <a:bodyPr/>
          <a:lstStyle/>
          <a:p>
            <a:endParaRPr lang="en-US" dirty="0" smtClean="0"/>
          </a:p>
          <a:p>
            <a:r>
              <a:rPr lang="en-US" dirty="0" smtClean="0"/>
              <a:t>Policy:  All files are to be maintained in a locked cabinet.  All documents distributed at Local Care Team meetings are to be returned to LCT Coordinator.</a:t>
            </a:r>
          </a:p>
          <a:p>
            <a:pPr marL="114300" indent="0">
              <a:buNone/>
            </a:pPr>
            <a:endParaRPr lang="en-US" dirty="0" smtClean="0"/>
          </a:p>
          <a:p>
            <a:r>
              <a:rPr lang="en-US" dirty="0" smtClean="0"/>
              <a:t>Consent of information will be obtained and become part of the child’s file.  Upon the close of LCT services the child’s LCT file will be </a:t>
            </a:r>
            <a:r>
              <a:rPr lang="en-US" smtClean="0"/>
              <a:t>maintained </a:t>
            </a:r>
            <a:r>
              <a:rPr lang="en-US" smtClean="0"/>
              <a:t>until</a:t>
            </a:r>
            <a:r>
              <a:rPr lang="en-US" smtClean="0"/>
              <a:t> </a:t>
            </a:r>
            <a:r>
              <a:rPr lang="en-US" dirty="0" smtClean="0"/>
              <a:t>the child </a:t>
            </a:r>
            <a:r>
              <a:rPr lang="en-US" smtClean="0"/>
              <a:t>turns </a:t>
            </a:r>
            <a:r>
              <a:rPr lang="en-US" smtClean="0"/>
              <a:t>26.</a:t>
            </a:r>
            <a:endParaRPr lang="en-US" dirty="0"/>
          </a:p>
        </p:txBody>
      </p:sp>
    </p:spTree>
    <p:extLst>
      <p:ext uri="{BB962C8B-B14F-4D97-AF65-F5344CB8AC3E}">
        <p14:creationId xmlns:p14="http://schemas.microsoft.com/office/powerpoint/2010/main" val="23074299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pPr algn="ctr"/>
            <a:r>
              <a:rPr lang="en-US" dirty="0" smtClean="0"/>
              <a:t>Appeals Process</a:t>
            </a:r>
            <a:endParaRPr lang="en-US" dirty="0"/>
          </a:p>
        </p:txBody>
      </p:sp>
      <p:sp>
        <p:nvSpPr>
          <p:cNvPr id="3" name="Content Placeholder 2"/>
          <p:cNvSpPr>
            <a:spLocks noGrp="1"/>
          </p:cNvSpPr>
          <p:nvPr>
            <p:ph idx="1"/>
          </p:nvPr>
        </p:nvSpPr>
        <p:spPr/>
        <p:style>
          <a:lnRef idx="0">
            <a:schemeClr val="accent2"/>
          </a:lnRef>
          <a:fillRef idx="3">
            <a:schemeClr val="accent2"/>
          </a:fillRef>
          <a:effectRef idx="3">
            <a:schemeClr val="accent2"/>
          </a:effectRef>
          <a:fontRef idx="minor">
            <a:schemeClr val="lt1"/>
          </a:fontRef>
        </p:style>
        <p:txBody>
          <a:bodyPr/>
          <a:lstStyle/>
          <a:p>
            <a:r>
              <a:rPr lang="en-US" dirty="0" smtClean="0"/>
              <a:t>Policy:  The parent of a child with special needs may seek reconsideration of an Local Care Team recommendation regarding the child’s placement as follows by filing an appeal in accordance with statutory or regulatory appeal provisions of the agency that referred the child to the LCT or was designated by the Local Care Team as the lead agency in the child’s case, which may include; due process hearing system for the provision of a free appropriate public education for students with disabilities, established under Maryland annotated code, education article 8-413; provisions for contested care hearings relating to programs provided by the social services administration established on COMAR 07.01.04;</a:t>
            </a:r>
            <a:endParaRPr lang="en-US" dirty="0"/>
          </a:p>
        </p:txBody>
      </p:sp>
    </p:spTree>
    <p:extLst>
      <p:ext uri="{BB962C8B-B14F-4D97-AF65-F5344CB8AC3E}">
        <p14:creationId xmlns:p14="http://schemas.microsoft.com/office/powerpoint/2010/main" val="648623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pPr algn="ctr"/>
            <a:r>
              <a:rPr lang="en-US" sz="4400" dirty="0" smtClean="0"/>
              <a:t>The Garrett County Local Care Team can help with the following</a:t>
            </a:r>
            <a:r>
              <a:rPr lang="en-US" dirty="0" smtClean="0"/>
              <a:t>:</a:t>
            </a:r>
            <a:endParaRPr lang="en-US" dirty="0"/>
          </a:p>
        </p:txBody>
      </p:sp>
      <p:sp>
        <p:nvSpPr>
          <p:cNvPr id="3" name="Content Placeholder 2"/>
          <p:cNvSpPr>
            <a:spLocks noGrp="1"/>
          </p:cNvSpPr>
          <p:nvPr>
            <p:ph idx="1"/>
          </p:nvPr>
        </p:nvSpPr>
        <p:spPr/>
        <p:style>
          <a:lnRef idx="0">
            <a:schemeClr val="accent2"/>
          </a:lnRef>
          <a:fillRef idx="3">
            <a:schemeClr val="accent2"/>
          </a:fillRef>
          <a:effectRef idx="3">
            <a:schemeClr val="accent2"/>
          </a:effectRef>
          <a:fontRef idx="minor">
            <a:schemeClr val="lt1"/>
          </a:fontRef>
        </p:style>
        <p:txBody>
          <a:bodyPr/>
          <a:lstStyle/>
          <a:p>
            <a:r>
              <a:rPr lang="en-US" dirty="0" smtClean="0"/>
              <a:t>Resource Connections</a:t>
            </a:r>
          </a:p>
          <a:p>
            <a:r>
              <a:rPr lang="en-US" dirty="0" smtClean="0"/>
              <a:t>Agency Connections</a:t>
            </a:r>
          </a:p>
          <a:p>
            <a:r>
              <a:rPr lang="en-US" dirty="0" smtClean="0"/>
              <a:t>Voluntary Placement Agreements</a:t>
            </a:r>
          </a:p>
          <a:p>
            <a:r>
              <a:rPr lang="en-US" dirty="0" smtClean="0"/>
              <a:t>Residential Treatment Center Placements</a:t>
            </a:r>
          </a:p>
          <a:p>
            <a:r>
              <a:rPr lang="en-US" dirty="0" smtClean="0"/>
              <a:t>Brainstorming Solutions</a:t>
            </a:r>
          </a:p>
          <a:p>
            <a:r>
              <a:rPr lang="en-US" dirty="0" smtClean="0"/>
              <a:t>Educational Issues Pertaining to the Child</a:t>
            </a:r>
          </a:p>
          <a:p>
            <a:r>
              <a:rPr lang="en-US" dirty="0" smtClean="0"/>
              <a:t>Legal Issues Pertaining to the Child</a:t>
            </a:r>
          </a:p>
          <a:p>
            <a:r>
              <a:rPr lang="en-US" dirty="0" smtClean="0"/>
              <a:t>Emotional Issues Pertaining to the Child</a:t>
            </a:r>
          </a:p>
          <a:p>
            <a:r>
              <a:rPr lang="en-US" dirty="0" smtClean="0"/>
              <a:t>Behavioral Issues Pertaining to the Child</a:t>
            </a:r>
          </a:p>
          <a:p>
            <a:r>
              <a:rPr lang="en-US" dirty="0" smtClean="0"/>
              <a:t>Truancy Issues</a:t>
            </a:r>
          </a:p>
          <a:p>
            <a:r>
              <a:rPr lang="en-US" dirty="0" smtClean="0"/>
              <a:t>Re-entry Assistance after a VPA or RTC Placement</a:t>
            </a:r>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8560781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pPr algn="ctr"/>
            <a:r>
              <a:rPr lang="en-US" dirty="0" smtClean="0"/>
              <a:t>Contact Us!</a:t>
            </a:r>
            <a:endParaRPr lang="en-US" dirty="0"/>
          </a:p>
        </p:txBody>
      </p:sp>
      <p:sp>
        <p:nvSpPr>
          <p:cNvPr id="3" name="Content Placeholder 2"/>
          <p:cNvSpPr>
            <a:spLocks noGrp="1"/>
          </p:cNvSpPr>
          <p:nvPr>
            <p:ph idx="1"/>
          </p:nvPr>
        </p:nvSpPr>
        <p:spPr/>
        <p:style>
          <a:lnRef idx="0">
            <a:schemeClr val="accent2"/>
          </a:lnRef>
          <a:fillRef idx="3">
            <a:schemeClr val="accent2"/>
          </a:fillRef>
          <a:effectRef idx="3">
            <a:schemeClr val="accent2"/>
          </a:effectRef>
          <a:fontRef idx="minor">
            <a:schemeClr val="lt1"/>
          </a:fontRef>
        </p:style>
        <p:txBody>
          <a:bodyPr>
            <a:normAutofit/>
          </a:bodyPr>
          <a:lstStyle/>
          <a:p>
            <a:r>
              <a:rPr lang="en-US" sz="3600" dirty="0" smtClean="0"/>
              <a:t>Garrett County Local Care Team:</a:t>
            </a:r>
          </a:p>
          <a:p>
            <a:pPr lvl="1"/>
            <a:r>
              <a:rPr lang="en-US" sz="2400" dirty="0" smtClean="0"/>
              <a:t>Fred </a:t>
            </a:r>
            <a:r>
              <a:rPr lang="en-US" sz="2400" dirty="0" err="1" smtClean="0"/>
              <a:t>Polce</a:t>
            </a:r>
            <a:r>
              <a:rPr lang="en-US" sz="2400" dirty="0" smtClean="0"/>
              <a:t>, Garrett County Local Care Team Coordinator  </a:t>
            </a:r>
            <a:r>
              <a:rPr lang="en-US" sz="2400" dirty="0" smtClean="0">
                <a:solidFill>
                  <a:srgbClr val="FFFF00"/>
                </a:solidFill>
              </a:rPr>
              <a:t>Phone: 301-334-7443</a:t>
            </a:r>
          </a:p>
          <a:p>
            <a:pPr lvl="1"/>
            <a:endParaRPr lang="en-US" sz="2400" dirty="0">
              <a:solidFill>
                <a:srgbClr val="FFFF00"/>
              </a:solidFill>
            </a:endParaRPr>
          </a:p>
          <a:p>
            <a:pPr lvl="1"/>
            <a:r>
              <a:rPr lang="en-US" sz="2400" dirty="0" smtClean="0"/>
              <a:t>Juliet Sanders, Garrett County Local Care Team Staff</a:t>
            </a:r>
          </a:p>
          <a:p>
            <a:pPr marL="411480" lvl="1" indent="0">
              <a:buNone/>
            </a:pPr>
            <a:r>
              <a:rPr lang="en-US" sz="2400" dirty="0"/>
              <a:t> </a:t>
            </a:r>
            <a:r>
              <a:rPr lang="en-US" sz="2400" dirty="0" smtClean="0"/>
              <a:t>   </a:t>
            </a:r>
            <a:r>
              <a:rPr lang="en-US" sz="2400" dirty="0" smtClean="0">
                <a:solidFill>
                  <a:srgbClr val="FFFF00"/>
                </a:solidFill>
              </a:rPr>
              <a:t>Phone:  301-334-7445</a:t>
            </a:r>
          </a:p>
          <a:p>
            <a:pPr marL="411480" lvl="1" indent="0">
              <a:buNone/>
            </a:pPr>
            <a:endParaRPr lang="en-US" sz="2400" dirty="0"/>
          </a:p>
          <a:p>
            <a:pPr marL="411480" lvl="1" indent="0">
              <a:buNone/>
            </a:pPr>
            <a:r>
              <a:rPr lang="en-US" sz="3600" dirty="0" smtClean="0"/>
              <a:t>Thank You for Your Time!</a:t>
            </a:r>
            <a:endParaRPr lang="en-US" sz="3600" dirty="0"/>
          </a:p>
        </p:txBody>
      </p:sp>
    </p:spTree>
    <p:extLst>
      <p:ext uri="{BB962C8B-B14F-4D97-AF65-F5344CB8AC3E}">
        <p14:creationId xmlns:p14="http://schemas.microsoft.com/office/powerpoint/2010/main" val="1536763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pPr algn="ctr"/>
            <a:r>
              <a:rPr lang="en-US" dirty="0" smtClean="0"/>
              <a:t>Introduction</a:t>
            </a:r>
            <a:endParaRPr lang="en-US" dirty="0"/>
          </a:p>
        </p:txBody>
      </p:sp>
      <p:sp>
        <p:nvSpPr>
          <p:cNvPr id="3" name="Content Placeholder 2"/>
          <p:cNvSpPr>
            <a:spLocks noGrp="1"/>
          </p:cNvSpPr>
          <p:nvPr>
            <p:ph idx="1"/>
          </p:nvPr>
        </p:nvSpPr>
        <p:spPr/>
        <p:style>
          <a:lnRef idx="1">
            <a:schemeClr val="accent2"/>
          </a:lnRef>
          <a:fillRef idx="3">
            <a:schemeClr val="accent2"/>
          </a:fillRef>
          <a:effectRef idx="2">
            <a:schemeClr val="accent2"/>
          </a:effectRef>
          <a:fontRef idx="minor">
            <a:schemeClr val="lt1"/>
          </a:fontRef>
        </p:style>
        <p:txBody>
          <a:bodyPr/>
          <a:lstStyle/>
          <a:p>
            <a:r>
              <a:rPr lang="en-US" dirty="0" smtClean="0"/>
              <a:t>As required by Maryland Annotated Code, Human Services Article, Title 8, Subtitle 4, there is a Local Care Team in each Maryland jurisdiction that coordinates services for children in need of residential placement and children with intensive needs.</a:t>
            </a:r>
          </a:p>
          <a:p>
            <a:endParaRPr lang="en-US" dirty="0"/>
          </a:p>
          <a:p>
            <a:r>
              <a:rPr lang="en-US" dirty="0" smtClean="0"/>
              <a:t>The Garrett County Local Care Team will be a forum for:</a:t>
            </a:r>
          </a:p>
          <a:p>
            <a:pPr lvl="1"/>
            <a:r>
              <a:rPr lang="en-US" dirty="0" smtClean="0"/>
              <a:t>Families of children with intensive needs to receive assistance with the identification of individual needs and potential resources to meet identified needs; and,</a:t>
            </a:r>
          </a:p>
          <a:p>
            <a:pPr lvl="1"/>
            <a:r>
              <a:rPr lang="en-US" dirty="0" smtClean="0"/>
              <a:t>Interagency discussions and problem solving for individual child and family needs and systemic needs.</a:t>
            </a:r>
          </a:p>
          <a:p>
            <a:pPr lvl="1"/>
            <a:endParaRPr lang="en-US" dirty="0"/>
          </a:p>
        </p:txBody>
      </p:sp>
    </p:spTree>
    <p:extLst>
      <p:ext uri="{BB962C8B-B14F-4D97-AF65-F5344CB8AC3E}">
        <p14:creationId xmlns:p14="http://schemas.microsoft.com/office/powerpoint/2010/main" val="3977334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pPr algn="ctr"/>
            <a:r>
              <a:rPr lang="en-US" dirty="0" smtClean="0"/>
              <a:t>The Local Care Team will:</a:t>
            </a:r>
            <a:endParaRPr lang="en-US" dirty="0"/>
          </a:p>
        </p:txBody>
      </p:sp>
      <p:sp>
        <p:nvSpPr>
          <p:cNvPr id="3" name="Content Placeholder 2"/>
          <p:cNvSpPr>
            <a:spLocks noGrp="1"/>
          </p:cNvSpPr>
          <p:nvPr>
            <p:ph idx="1"/>
          </p:nvPr>
        </p:nvSpPr>
        <p:spPr/>
        <p:style>
          <a:lnRef idx="1">
            <a:schemeClr val="accent2"/>
          </a:lnRef>
          <a:fillRef idx="3">
            <a:schemeClr val="accent2"/>
          </a:fillRef>
          <a:effectRef idx="2">
            <a:schemeClr val="accent2"/>
          </a:effectRef>
          <a:fontRef idx="minor">
            <a:schemeClr val="lt1"/>
          </a:fontRef>
        </p:style>
        <p:txBody>
          <a:bodyPr>
            <a:normAutofit/>
          </a:bodyPr>
          <a:lstStyle/>
          <a:p>
            <a:r>
              <a:rPr lang="en-US" sz="2000" dirty="0" smtClean="0"/>
              <a:t>Refer children and families to available local community resources, as applicable; and,</a:t>
            </a:r>
          </a:p>
          <a:p>
            <a:r>
              <a:rPr lang="en-US" sz="2000" dirty="0" smtClean="0"/>
              <a:t>Provide training and technical assistance to local agency and community partners;</a:t>
            </a:r>
          </a:p>
          <a:p>
            <a:r>
              <a:rPr lang="en-US" sz="2000" dirty="0" smtClean="0"/>
              <a:t>Identify and share resource development needs and communicate with the Garrett County Behavioral Health Authority and Local Management Board, provider networks, family advocacy groups, and other LCT’s in surrounding jurisdictions; and</a:t>
            </a:r>
          </a:p>
          <a:p>
            <a:r>
              <a:rPr lang="en-US" sz="2000" dirty="0" smtClean="0"/>
              <a:t>Discuss a request for Voluntary Placement Agreement (VPA) for a child with a developmental disability or mental illness under Family Law Article 5-525.</a:t>
            </a:r>
          </a:p>
          <a:p>
            <a:r>
              <a:rPr lang="en-US" sz="2000" dirty="0" smtClean="0"/>
              <a:t>Complete and submit the Interagency Placement Committee Information Form to the Interagency Placement Committee for youth who are considered for an out-of-State placement.</a:t>
            </a:r>
          </a:p>
          <a:p>
            <a:pPr marL="114300" indent="0">
              <a:buNone/>
            </a:pPr>
            <a:endParaRPr lang="en-US" sz="2000" dirty="0" smtClean="0"/>
          </a:p>
          <a:p>
            <a:endParaRPr lang="en-US" sz="2000" dirty="0"/>
          </a:p>
        </p:txBody>
      </p:sp>
    </p:spTree>
    <p:extLst>
      <p:ext uri="{BB962C8B-B14F-4D97-AF65-F5344CB8AC3E}">
        <p14:creationId xmlns:p14="http://schemas.microsoft.com/office/powerpoint/2010/main" val="56328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pPr algn="ctr"/>
            <a:r>
              <a:rPr lang="en-US" dirty="0" smtClean="0"/>
              <a:t>Mandated Agencies</a:t>
            </a:r>
            <a:endParaRPr lang="en-US" dirty="0"/>
          </a:p>
        </p:txBody>
      </p:sp>
      <p:sp>
        <p:nvSpPr>
          <p:cNvPr id="3" name="Content Placeholder 2"/>
          <p:cNvSpPr>
            <a:spLocks noGrp="1"/>
          </p:cNvSpPr>
          <p:nvPr>
            <p:ph idx="1"/>
          </p:nvPr>
        </p:nvSpPr>
        <p:spPr>
          <a:xfrm>
            <a:off x="457200" y="1676400"/>
            <a:ext cx="7620000" cy="4800600"/>
          </a:xfrm>
        </p:spPr>
        <p:style>
          <a:lnRef idx="1">
            <a:schemeClr val="accent2"/>
          </a:lnRef>
          <a:fillRef idx="3">
            <a:schemeClr val="accent2"/>
          </a:fillRef>
          <a:effectRef idx="2">
            <a:schemeClr val="accent2"/>
          </a:effectRef>
          <a:fontRef idx="minor">
            <a:schemeClr val="lt1"/>
          </a:fontRef>
        </p:style>
        <p:txBody>
          <a:bodyPr/>
          <a:lstStyle/>
          <a:p>
            <a:r>
              <a:rPr lang="en-US" dirty="0" smtClean="0"/>
              <a:t>Mandated </a:t>
            </a:r>
            <a:r>
              <a:rPr lang="en-US" dirty="0"/>
              <a:t>agencies </a:t>
            </a:r>
            <a:r>
              <a:rPr lang="en-US" dirty="0" smtClean="0"/>
              <a:t>of the Local Care Team include</a:t>
            </a:r>
            <a:r>
              <a:rPr lang="en-US" dirty="0"/>
              <a:t>:</a:t>
            </a:r>
          </a:p>
          <a:p>
            <a:pPr lvl="1"/>
            <a:r>
              <a:rPr lang="en-US" dirty="0"/>
              <a:t>Department of Juvenile Services</a:t>
            </a:r>
          </a:p>
          <a:p>
            <a:pPr lvl="1">
              <a:buFont typeface="Wingdings" panose="05000000000000000000" pitchFamily="2" charset="2"/>
              <a:buChar char="q"/>
            </a:pPr>
            <a:r>
              <a:rPr lang="en-US" dirty="0"/>
              <a:t>Developmental Disabilities Administration</a:t>
            </a:r>
          </a:p>
          <a:p>
            <a:pPr lvl="1">
              <a:buFont typeface="Wingdings" panose="05000000000000000000" pitchFamily="2" charset="2"/>
              <a:buChar char="q"/>
            </a:pPr>
            <a:r>
              <a:rPr lang="en-US" dirty="0" smtClean="0"/>
              <a:t>Garrett County Behavioral </a:t>
            </a:r>
            <a:r>
              <a:rPr lang="en-US" dirty="0"/>
              <a:t>Health </a:t>
            </a:r>
            <a:r>
              <a:rPr lang="en-US" dirty="0" smtClean="0"/>
              <a:t>Authority/Local Management Board</a:t>
            </a:r>
            <a:endParaRPr lang="en-US" dirty="0"/>
          </a:p>
          <a:p>
            <a:pPr lvl="1">
              <a:buFont typeface="Wingdings" panose="05000000000000000000" pitchFamily="2" charset="2"/>
              <a:buChar char="q"/>
            </a:pPr>
            <a:r>
              <a:rPr lang="en-US" dirty="0"/>
              <a:t>Garrett County Public Schools</a:t>
            </a:r>
          </a:p>
          <a:p>
            <a:pPr lvl="1">
              <a:buFont typeface="Wingdings" panose="05000000000000000000" pitchFamily="2" charset="2"/>
              <a:buChar char="q"/>
            </a:pPr>
            <a:r>
              <a:rPr lang="en-US" dirty="0"/>
              <a:t>Garrett County Health </a:t>
            </a:r>
            <a:r>
              <a:rPr lang="en-US" dirty="0" smtClean="0"/>
              <a:t>Department of Behavioral Health</a:t>
            </a:r>
            <a:endParaRPr lang="en-US" dirty="0"/>
          </a:p>
          <a:p>
            <a:pPr lvl="1">
              <a:buFont typeface="Wingdings" panose="05000000000000000000" pitchFamily="2" charset="2"/>
              <a:buChar char="q"/>
            </a:pPr>
            <a:r>
              <a:rPr lang="en-US" dirty="0"/>
              <a:t>Department of Social Services</a:t>
            </a:r>
          </a:p>
          <a:p>
            <a:pPr lvl="1">
              <a:buFont typeface="Wingdings" panose="05000000000000000000" pitchFamily="2" charset="2"/>
              <a:buChar char="q"/>
            </a:pPr>
            <a:r>
              <a:rPr lang="en-US" dirty="0" smtClean="0"/>
              <a:t>Maryland Coalition of Families</a:t>
            </a:r>
          </a:p>
          <a:p>
            <a:pPr lvl="1">
              <a:buFont typeface="Wingdings" panose="05000000000000000000" pitchFamily="2" charset="2"/>
              <a:buChar char="q"/>
            </a:pPr>
            <a:r>
              <a:rPr lang="en-US" dirty="0" smtClean="0"/>
              <a:t>Parent or Guardian</a:t>
            </a:r>
          </a:p>
          <a:p>
            <a:pPr lvl="1">
              <a:buFont typeface="Wingdings" panose="05000000000000000000" pitchFamily="2" charset="2"/>
              <a:buChar char="q"/>
            </a:pPr>
            <a:r>
              <a:rPr lang="en-US" dirty="0" smtClean="0"/>
              <a:t>Division of Rehabilitation Services (DORS) of the Maryland State Department of Education</a:t>
            </a:r>
            <a:endParaRPr lang="en-US" dirty="0"/>
          </a:p>
          <a:p>
            <a:pPr marL="114300" indent="0">
              <a:buNone/>
            </a:pPr>
            <a:endParaRPr lang="en-US" dirty="0"/>
          </a:p>
          <a:p>
            <a:pPr marL="114300" indent="0">
              <a:buNone/>
            </a:pPr>
            <a:endParaRPr lang="en-US" dirty="0" smtClean="0"/>
          </a:p>
          <a:p>
            <a:endParaRPr lang="en-US" dirty="0"/>
          </a:p>
        </p:txBody>
      </p:sp>
    </p:spTree>
    <p:extLst>
      <p:ext uri="{BB962C8B-B14F-4D97-AF65-F5344CB8AC3E}">
        <p14:creationId xmlns:p14="http://schemas.microsoft.com/office/powerpoint/2010/main" val="3171427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pPr algn="ctr"/>
            <a:r>
              <a:rPr lang="en-US" dirty="0" smtClean="0"/>
              <a:t>Meetings</a:t>
            </a:r>
            <a:endParaRPr lang="en-US" dirty="0"/>
          </a:p>
        </p:txBody>
      </p:sp>
      <p:sp>
        <p:nvSpPr>
          <p:cNvPr id="3" name="Content Placeholder 2"/>
          <p:cNvSpPr>
            <a:spLocks noGrp="1"/>
          </p:cNvSpPr>
          <p:nvPr>
            <p:ph idx="1"/>
          </p:nvPr>
        </p:nvSpPr>
        <p:spPr/>
        <p:style>
          <a:lnRef idx="0">
            <a:schemeClr val="accent2"/>
          </a:lnRef>
          <a:fillRef idx="3">
            <a:schemeClr val="accent2"/>
          </a:fillRef>
          <a:effectRef idx="3">
            <a:schemeClr val="accent2"/>
          </a:effectRef>
          <a:fontRef idx="minor">
            <a:schemeClr val="lt1"/>
          </a:fontRef>
        </p:style>
        <p:txBody>
          <a:bodyPr>
            <a:normAutofit/>
          </a:bodyPr>
          <a:lstStyle/>
          <a:p>
            <a:pPr marL="114300" indent="0">
              <a:buNone/>
            </a:pPr>
            <a:r>
              <a:rPr lang="en-US" dirty="0" smtClean="0"/>
              <a:t>The Local Care Team (LCT) meets on the second Tuesday of every month at 10:00 AM in the board room of the Garrett County Health Department.</a:t>
            </a:r>
          </a:p>
          <a:p>
            <a:pPr marL="114300" indent="0">
              <a:buNone/>
            </a:pPr>
            <a:endParaRPr lang="en-US" dirty="0"/>
          </a:p>
          <a:p>
            <a:pPr marL="114300" indent="0">
              <a:buNone/>
            </a:pPr>
            <a:r>
              <a:rPr lang="en-US" dirty="0" smtClean="0"/>
              <a:t>Although the LCT meetings are scheduled for the second Tuesday of each month, at times it may be necessary, e.g. in an emergency situation, to schedule meetings on another day of the week.  Primary consideration is given to the availability of the parent/guardian and other mandated entities to accommodate the greatest number of  attendees.</a:t>
            </a:r>
          </a:p>
          <a:p>
            <a:pPr marL="114300" indent="0">
              <a:buNone/>
            </a:pPr>
            <a:endParaRPr lang="en-US" dirty="0"/>
          </a:p>
          <a:p>
            <a:pPr marL="114300" indent="0">
              <a:buNone/>
            </a:pPr>
            <a:r>
              <a:rPr lang="en-US" dirty="0" smtClean="0"/>
              <a:t>Emergency meetings may be requested by contacting the LCT Coordinator.   </a:t>
            </a:r>
            <a:endParaRPr lang="en-US" dirty="0"/>
          </a:p>
        </p:txBody>
      </p:sp>
    </p:spTree>
    <p:extLst>
      <p:ext uri="{BB962C8B-B14F-4D97-AF65-F5344CB8AC3E}">
        <p14:creationId xmlns:p14="http://schemas.microsoft.com/office/powerpoint/2010/main" val="2612687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pPr algn="ctr"/>
            <a:r>
              <a:rPr lang="en-US" sz="4400" dirty="0" smtClean="0"/>
              <a:t>LCT Duties and Responsibilities</a:t>
            </a:r>
            <a:endParaRPr lang="en-US" sz="4400" dirty="0"/>
          </a:p>
        </p:txBody>
      </p:sp>
      <p:sp>
        <p:nvSpPr>
          <p:cNvPr id="3" name="Content Placeholder 2"/>
          <p:cNvSpPr>
            <a:spLocks noGrp="1"/>
          </p:cNvSpPr>
          <p:nvPr>
            <p:ph idx="1"/>
          </p:nvPr>
        </p:nvSpPr>
        <p:spPr/>
        <p:style>
          <a:lnRef idx="0">
            <a:schemeClr val="accent2"/>
          </a:lnRef>
          <a:fillRef idx="3">
            <a:schemeClr val="accent2"/>
          </a:fillRef>
          <a:effectRef idx="3">
            <a:schemeClr val="accent2"/>
          </a:effectRef>
          <a:fontRef idx="minor">
            <a:schemeClr val="lt1"/>
          </a:fontRef>
        </p:style>
        <p:txBody>
          <a:bodyPr>
            <a:normAutofit fontScale="92500" lnSpcReduction="20000"/>
          </a:bodyPr>
          <a:lstStyle/>
          <a:p>
            <a:r>
              <a:rPr lang="en-US" dirty="0" smtClean="0"/>
              <a:t>Accept referrals from lead agencies and review cases in a timely manner, at least within 30 days or request.</a:t>
            </a:r>
          </a:p>
          <a:p>
            <a:r>
              <a:rPr lang="en-US" dirty="0" smtClean="0"/>
              <a:t>Refer cases to other entities as appropriate.</a:t>
            </a:r>
          </a:p>
          <a:p>
            <a:r>
              <a:rPr lang="en-US" dirty="0" smtClean="0"/>
              <a:t>On receipt of a request for a Voluntary Placement Agreement (VPA) for a child with developmental disability or mental illness, the LCT shall discuss the child’s case at the next meeting of the LCT for the purpose of determining whether any alternative or interim services for the child and family may be provided by any agency.  An emergency meeting may be called to provide a timely application to DHR.</a:t>
            </a:r>
          </a:p>
          <a:p>
            <a:r>
              <a:rPr lang="en-US" dirty="0" smtClean="0"/>
              <a:t>Maintain a participatory, collaborative atmosphere and relationship among the Team members that is conducive to efficient problem resolution and effective service delivery for the children and families served.  </a:t>
            </a:r>
          </a:p>
          <a:p>
            <a:r>
              <a:rPr lang="en-US" dirty="0" smtClean="0"/>
              <a:t>Treat other Team members, families, and other guests with professionalism and respect, and apply their knowledge to the best of their abilities in order to help the children and families they serve. </a:t>
            </a:r>
            <a:endParaRPr lang="en-US" dirty="0"/>
          </a:p>
        </p:txBody>
      </p:sp>
    </p:spTree>
    <p:extLst>
      <p:ext uri="{BB962C8B-B14F-4D97-AF65-F5344CB8AC3E}">
        <p14:creationId xmlns:p14="http://schemas.microsoft.com/office/powerpoint/2010/main" val="2987160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pPr algn="ctr"/>
            <a:r>
              <a:rPr lang="en-US" dirty="0" smtClean="0"/>
              <a:t>Lead Agencies</a:t>
            </a:r>
            <a:endParaRPr lang="en-US" dirty="0"/>
          </a:p>
        </p:txBody>
      </p:sp>
      <p:sp>
        <p:nvSpPr>
          <p:cNvPr id="3" name="Content Placeholder 2"/>
          <p:cNvSpPr>
            <a:spLocks noGrp="1"/>
          </p:cNvSpPr>
          <p:nvPr>
            <p:ph idx="1"/>
          </p:nvPr>
        </p:nvSpPr>
        <p:spPr/>
        <p:style>
          <a:lnRef idx="0">
            <a:schemeClr val="accent2"/>
          </a:lnRef>
          <a:fillRef idx="3">
            <a:schemeClr val="accent2"/>
          </a:fillRef>
          <a:effectRef idx="3">
            <a:schemeClr val="accent2"/>
          </a:effectRef>
          <a:fontRef idx="minor">
            <a:schemeClr val="lt1"/>
          </a:fontRef>
        </p:style>
        <p:txBody>
          <a:bodyPr/>
          <a:lstStyle/>
          <a:p>
            <a:endParaRPr lang="en-US" dirty="0" smtClean="0"/>
          </a:p>
          <a:p>
            <a:r>
              <a:rPr lang="en-US" dirty="0" smtClean="0"/>
              <a:t>The referring agency is the lead agency, organization, or provider which has been most involved in addressing the child’s primary special needs.  </a:t>
            </a:r>
            <a:r>
              <a:rPr lang="en-US" b="1" dirty="0" smtClean="0"/>
              <a:t>The child does not have to have a lead agency to come before the LCT for assistance; the family and/or youth can self-refer to the Local Care Team.</a:t>
            </a:r>
          </a:p>
          <a:p>
            <a:endParaRPr lang="en-US" b="1" dirty="0" smtClean="0"/>
          </a:p>
          <a:p>
            <a:r>
              <a:rPr lang="en-US" dirty="0" smtClean="0"/>
              <a:t>The lead agency receives referrals from their staff or in some cases from professionals in the community and/or parents and determines if the child is appropriate for them to bring to the LCT for technical assistance or brainstorming.</a:t>
            </a:r>
            <a:endParaRPr lang="en-US" dirty="0"/>
          </a:p>
        </p:txBody>
      </p:sp>
    </p:spTree>
    <p:extLst>
      <p:ext uri="{BB962C8B-B14F-4D97-AF65-F5344CB8AC3E}">
        <p14:creationId xmlns:p14="http://schemas.microsoft.com/office/powerpoint/2010/main" val="1714052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pPr algn="ctr"/>
            <a:r>
              <a:rPr lang="en-US" dirty="0" smtClean="0"/>
              <a:t>Referral Process</a:t>
            </a:r>
            <a:endParaRPr lang="en-US" dirty="0"/>
          </a:p>
        </p:txBody>
      </p:sp>
      <p:sp>
        <p:nvSpPr>
          <p:cNvPr id="3" name="Content Placeholder 2"/>
          <p:cNvSpPr>
            <a:spLocks noGrp="1"/>
          </p:cNvSpPr>
          <p:nvPr>
            <p:ph idx="1"/>
          </p:nvPr>
        </p:nvSpPr>
        <p:spPr/>
        <p:style>
          <a:lnRef idx="0">
            <a:schemeClr val="accent2"/>
          </a:lnRef>
          <a:fillRef idx="3">
            <a:schemeClr val="accent2"/>
          </a:fillRef>
          <a:effectRef idx="3">
            <a:schemeClr val="accent2"/>
          </a:effectRef>
          <a:fontRef idx="minor">
            <a:schemeClr val="lt1"/>
          </a:fontRef>
        </p:style>
        <p:txBody>
          <a:bodyPr>
            <a:normAutofit lnSpcReduction="10000"/>
          </a:bodyPr>
          <a:lstStyle/>
          <a:p>
            <a:r>
              <a:rPr lang="en-US" dirty="0" smtClean="0"/>
              <a:t>Agency Referral:  If an LCT member agency determines that a child with special needs may require technical assistance or brainstorming, that agency should promptly refer the child’s case to the LCT for discussion and coordination of interagency services.  Any time a lead agency </a:t>
            </a:r>
            <a:r>
              <a:rPr lang="en-US" dirty="0"/>
              <a:t>b</a:t>
            </a:r>
            <a:r>
              <a:rPr lang="en-US" dirty="0" smtClean="0"/>
              <a:t>elieves that a child may require the services of an out-of-state program, that agency shall immediately refer the child directly to the State Coordinating Council (SCC).</a:t>
            </a:r>
          </a:p>
          <a:p>
            <a:r>
              <a:rPr lang="en-US" dirty="0" smtClean="0"/>
              <a:t>Family Referral:  If a family and/or youth are in need of technical assistance or brainstorming and have no involvement with any of the LCT member agencies, that family and/or youth can self-refer to the LCT through the Local Management Board for assistance.  The LMB will complete the Local Care Team Referral Form and be responsible for the LCT referral minutes. </a:t>
            </a:r>
            <a:endParaRPr lang="en-US" dirty="0"/>
          </a:p>
        </p:txBody>
      </p:sp>
    </p:spTree>
    <p:extLst>
      <p:ext uri="{BB962C8B-B14F-4D97-AF65-F5344CB8AC3E}">
        <p14:creationId xmlns:p14="http://schemas.microsoft.com/office/powerpoint/2010/main" val="3974493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pPr algn="ctr"/>
            <a:r>
              <a:rPr lang="en-US" dirty="0" smtClean="0"/>
              <a:t>Parental Participation</a:t>
            </a:r>
            <a:endParaRPr lang="en-US" dirty="0"/>
          </a:p>
        </p:txBody>
      </p:sp>
      <p:sp>
        <p:nvSpPr>
          <p:cNvPr id="3" name="Content Placeholder 2"/>
          <p:cNvSpPr>
            <a:spLocks noGrp="1"/>
          </p:cNvSpPr>
          <p:nvPr>
            <p:ph idx="1"/>
          </p:nvPr>
        </p:nvSpPr>
        <p:spPr/>
        <p:style>
          <a:lnRef idx="0">
            <a:schemeClr val="accent2"/>
          </a:lnRef>
          <a:fillRef idx="3">
            <a:schemeClr val="accent2"/>
          </a:fillRef>
          <a:effectRef idx="3">
            <a:schemeClr val="accent2"/>
          </a:effectRef>
          <a:fontRef idx="minor">
            <a:schemeClr val="lt1"/>
          </a:fontRef>
        </p:style>
        <p:txBody>
          <a:bodyPr/>
          <a:lstStyle/>
          <a:p>
            <a:endParaRPr lang="en-US" dirty="0" smtClean="0"/>
          </a:p>
          <a:p>
            <a:r>
              <a:rPr lang="en-US" dirty="0" smtClean="0"/>
              <a:t>Policy:  Parents must attend all Local Care Team meetings and case reviews involving their child.  Parents will be given notice at least ten days in advance of the meeting whenever possible.  </a:t>
            </a:r>
          </a:p>
          <a:p>
            <a:pPr marL="114300" indent="0">
              <a:buNone/>
            </a:pPr>
            <a:endParaRPr lang="en-US" dirty="0" smtClean="0"/>
          </a:p>
          <a:p>
            <a:r>
              <a:rPr lang="en-US" dirty="0" smtClean="0"/>
              <a:t>Parents/Guardians may bring legal counsel or other persons they consider to be of support to them to the meeting.  The Local Care Team must have parents’/guardians’ attendance and active participation at the review for the Team to proceed and fulfill its obligation to make recommendations of next steps.</a:t>
            </a:r>
            <a:endParaRPr lang="en-US" dirty="0"/>
          </a:p>
        </p:txBody>
      </p:sp>
    </p:spTree>
    <p:extLst>
      <p:ext uri="{BB962C8B-B14F-4D97-AF65-F5344CB8AC3E}">
        <p14:creationId xmlns:p14="http://schemas.microsoft.com/office/powerpoint/2010/main" val="40949839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248</TotalTime>
  <Words>1273</Words>
  <Application>Microsoft Office PowerPoint</Application>
  <PresentationFormat>On-screen Show (4:3)</PresentationFormat>
  <Paragraphs>83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Adjacency</vt:lpstr>
      <vt:lpstr>Garrett County Local Care Team</vt:lpstr>
      <vt:lpstr>Introduction</vt:lpstr>
      <vt:lpstr>The Local Care Team will:</vt:lpstr>
      <vt:lpstr>Mandated Agencies</vt:lpstr>
      <vt:lpstr>Meetings</vt:lpstr>
      <vt:lpstr>LCT Duties and Responsibilities</vt:lpstr>
      <vt:lpstr>Lead Agencies</vt:lpstr>
      <vt:lpstr>Referral Process</vt:lpstr>
      <vt:lpstr>Parental Participation</vt:lpstr>
      <vt:lpstr>Confidentiality</vt:lpstr>
      <vt:lpstr>Confidentiality of Records</vt:lpstr>
      <vt:lpstr>Appeals Process</vt:lpstr>
      <vt:lpstr>The Garrett County Local Care Team can help with the following:</vt:lpstr>
      <vt:lpstr>Contact Us!</vt:lpstr>
    </vt:vector>
  </TitlesOfParts>
  <Company>Garrett County Health Department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Garrett County Local Care Team</dc:title>
  <dc:creator>Julie Sanders</dc:creator>
  <cp:lastModifiedBy>Julie Sanders</cp:lastModifiedBy>
  <cp:revision>23</cp:revision>
  <cp:lastPrinted>2020-01-23T14:49:07Z</cp:lastPrinted>
  <dcterms:created xsi:type="dcterms:W3CDTF">2020-01-22T18:54:56Z</dcterms:created>
  <dcterms:modified xsi:type="dcterms:W3CDTF">2020-01-23T16:04:11Z</dcterms:modified>
</cp:coreProperties>
</file>